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111"/>
  </p:notesMasterIdLst>
  <p:sldIdLst>
    <p:sldId id="256" r:id="rId2"/>
    <p:sldId id="736" r:id="rId3"/>
    <p:sldId id="740" r:id="rId4"/>
    <p:sldId id="742" r:id="rId5"/>
    <p:sldId id="744" r:id="rId6"/>
    <p:sldId id="745" r:id="rId7"/>
    <p:sldId id="743" r:id="rId8"/>
    <p:sldId id="749" r:id="rId9"/>
    <p:sldId id="748" r:id="rId10"/>
    <p:sldId id="750" r:id="rId11"/>
    <p:sldId id="751" r:id="rId12"/>
    <p:sldId id="747" r:id="rId13"/>
    <p:sldId id="746" r:id="rId14"/>
    <p:sldId id="756" r:id="rId15"/>
    <p:sldId id="847" r:id="rId16"/>
    <p:sldId id="739" r:id="rId17"/>
    <p:sldId id="757" r:id="rId18"/>
    <p:sldId id="758" r:id="rId19"/>
    <p:sldId id="759" r:id="rId20"/>
    <p:sldId id="763" r:id="rId21"/>
    <p:sldId id="762" r:id="rId22"/>
    <p:sldId id="761" r:id="rId23"/>
    <p:sldId id="760" r:id="rId24"/>
    <p:sldId id="754" r:id="rId25"/>
    <p:sldId id="848" r:id="rId26"/>
    <p:sldId id="753" r:id="rId27"/>
    <p:sldId id="764" r:id="rId28"/>
    <p:sldId id="766" r:id="rId29"/>
    <p:sldId id="765" r:id="rId30"/>
    <p:sldId id="769" r:id="rId31"/>
    <p:sldId id="768" r:id="rId32"/>
    <p:sldId id="767" r:id="rId33"/>
    <p:sldId id="775" r:id="rId34"/>
    <p:sldId id="774" r:id="rId35"/>
    <p:sldId id="773" r:id="rId36"/>
    <p:sldId id="776" r:id="rId37"/>
    <p:sldId id="772" r:id="rId38"/>
    <p:sldId id="777" r:id="rId39"/>
    <p:sldId id="771" r:id="rId40"/>
    <p:sldId id="778" r:id="rId41"/>
    <p:sldId id="779" r:id="rId42"/>
    <p:sldId id="780" r:id="rId43"/>
    <p:sldId id="781" r:id="rId44"/>
    <p:sldId id="770" r:id="rId45"/>
    <p:sldId id="788" r:id="rId46"/>
    <p:sldId id="787" r:id="rId47"/>
    <p:sldId id="786" r:id="rId48"/>
    <p:sldId id="785" r:id="rId49"/>
    <p:sldId id="784" r:id="rId50"/>
    <p:sldId id="783" r:id="rId51"/>
    <p:sldId id="782" r:id="rId52"/>
    <p:sldId id="738" r:id="rId53"/>
    <p:sldId id="796" r:id="rId54"/>
    <p:sldId id="795" r:id="rId55"/>
    <p:sldId id="794" r:id="rId56"/>
    <p:sldId id="793" r:id="rId57"/>
    <p:sldId id="792" r:id="rId58"/>
    <p:sldId id="791" r:id="rId59"/>
    <p:sldId id="790" r:id="rId60"/>
    <p:sldId id="797" r:id="rId61"/>
    <p:sldId id="789" r:id="rId62"/>
    <p:sldId id="798" r:id="rId63"/>
    <p:sldId id="799" r:id="rId64"/>
    <p:sldId id="801" r:id="rId65"/>
    <p:sldId id="800" r:id="rId66"/>
    <p:sldId id="805" r:id="rId67"/>
    <p:sldId id="806" r:id="rId68"/>
    <p:sldId id="807" r:id="rId69"/>
    <p:sldId id="808" r:id="rId70"/>
    <p:sldId id="809" r:id="rId71"/>
    <p:sldId id="810" r:id="rId72"/>
    <p:sldId id="804" r:id="rId73"/>
    <p:sldId id="803" r:id="rId74"/>
    <p:sldId id="811" r:id="rId75"/>
    <p:sldId id="802" r:id="rId76"/>
    <p:sldId id="812" r:id="rId77"/>
    <p:sldId id="813" r:id="rId78"/>
    <p:sldId id="814" r:id="rId79"/>
    <p:sldId id="815" r:id="rId80"/>
    <p:sldId id="818" r:id="rId81"/>
    <p:sldId id="819" r:id="rId82"/>
    <p:sldId id="820" r:id="rId83"/>
    <p:sldId id="821" r:id="rId84"/>
    <p:sldId id="822" r:id="rId85"/>
    <p:sldId id="816" r:id="rId86"/>
    <p:sldId id="737" r:id="rId87"/>
    <p:sldId id="826" r:id="rId88"/>
    <p:sldId id="827" r:id="rId89"/>
    <p:sldId id="825" r:id="rId90"/>
    <p:sldId id="824" r:id="rId91"/>
    <p:sldId id="833" r:id="rId92"/>
    <p:sldId id="832" r:id="rId93"/>
    <p:sldId id="831" r:id="rId94"/>
    <p:sldId id="830" r:id="rId95"/>
    <p:sldId id="829" r:id="rId96"/>
    <p:sldId id="828" r:id="rId97"/>
    <p:sldId id="836" r:id="rId98"/>
    <p:sldId id="837" r:id="rId99"/>
    <p:sldId id="835" r:id="rId100"/>
    <p:sldId id="834" r:id="rId101"/>
    <p:sldId id="840" r:id="rId102"/>
    <p:sldId id="838" r:id="rId103"/>
    <p:sldId id="842" r:id="rId104"/>
    <p:sldId id="841" r:id="rId105"/>
    <p:sldId id="844" r:id="rId106"/>
    <p:sldId id="843" r:id="rId107"/>
    <p:sldId id="846" r:id="rId108"/>
    <p:sldId id="845" r:id="rId109"/>
    <p:sldId id="823" r:id="rId1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FF00"/>
    <a:srgbClr val="1D0BA5"/>
    <a:srgbClr val="290FC7"/>
    <a:srgbClr val="140F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Štýl s motívom 1 - zvýrazneni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253" autoAdjust="0"/>
  </p:normalViewPr>
  <p:slideViewPr>
    <p:cSldViewPr>
      <p:cViewPr varScale="1">
        <p:scale>
          <a:sx n="65" d="100"/>
          <a:sy n="65" d="100"/>
        </p:scale>
        <p:origin x="-1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768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pPr/>
              <a:t>11/19/2019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6910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3949B-4D77-4CD3-8CBD-E236E95B80CE}" type="datetime1">
              <a:rPr lang="en-US" smtClean="0"/>
              <a:pPr/>
              <a:t>11/19/2019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A14ACB41-DE72-4F57-A2F3-A74CDF156642}" type="datetime1">
              <a:rPr lang="en-US" smtClean="0"/>
              <a:pPr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4809-C717-44FE-BD1C-D895F50D9309}" type="datetime1">
              <a:rPr lang="en-US" smtClean="0"/>
              <a:pPr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FA6B-EEEB-4A68-AF27-0600601F3591}" type="datetime1">
              <a:rPr lang="en-US" smtClean="0"/>
              <a:pPr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ABF40-1600-434E-9249-5749B1BE4F3C}" type="datetime1">
              <a:rPr lang="en-US" smtClean="0"/>
              <a:pPr/>
              <a:t>11/19/2019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B5AC-DD24-480F-96D4-ECE6CF539238}" type="datetime1">
              <a:rPr lang="en-US" smtClean="0"/>
              <a:pPr/>
              <a:t>11/19/2019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000-7B8E-4200-9319-001289F98FDA}" type="datetime1">
              <a:rPr lang="en-US" smtClean="0"/>
              <a:pPr/>
              <a:t>11/19/2019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602C-82BB-43F0-AEAB-B38593E0FB13}" type="datetime1">
              <a:rPr lang="en-US" smtClean="0"/>
              <a:pPr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9EBB8-89AC-4761-A48A-DE24A8522CB9}" type="datetime1">
              <a:rPr lang="en-US" smtClean="0"/>
              <a:pPr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7988-0A0F-449E-AE6A-8297929BCA47}" type="datetime1">
              <a:rPr lang="en-US" smtClean="0"/>
              <a:pPr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3C60-3BCB-4BC0-B421-AC76A230272D}" type="datetime1">
              <a:rPr lang="en-US" smtClean="0"/>
              <a:pPr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163E15-AF53-4C1C-9BDC-B4A543E88B17}" type="datetime1">
              <a:rPr lang="en-US" smtClean="0"/>
              <a:pPr/>
              <a:t>11/19/2019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creativecommons.org/publicdomain/zero/1.0/deed.en" TargetMode="External"/><Relationship Id="rId4" Type="http://schemas.openxmlformats.org/officeDocument/2006/relationships/hyperlink" Target="https://pixabay.com/p-1246693/?no_redirec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-1246693/?no_redirect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s://pixabay.com/en/cows-two-cows-dairy-agriculture-1264546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8.jpeg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hyperlink" Target="https://creativecommons.org/publicdomain/zero/1.0/deed.en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p-1246693/?no_redirect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.jpeg"/><Relationship Id="rId7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hyperlink" Target="https://creativecommons.org/publicdomain/zero/1.0/deed.en" TargetMode="External"/><Relationship Id="rId5" Type="http://schemas.openxmlformats.org/officeDocument/2006/relationships/image" Target="../media/image32.png"/><Relationship Id="rId10" Type="http://schemas.openxmlformats.org/officeDocument/2006/relationships/hyperlink" Target="https://pixabay.com/p-1246693/?no_redirect" TargetMode="External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hyperlink" Target="https://creativecommons.org/publicdomain/zero/1.0/deed.en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33.png"/><Relationship Id="rId12" Type="http://schemas.openxmlformats.org/officeDocument/2006/relationships/hyperlink" Target="https://pixabay.com/p-1246693/?no_redirect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hyperlink" Target="https://creativecommons.org/publicdomain/zero/1.0/deed.en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33.png"/><Relationship Id="rId12" Type="http://schemas.openxmlformats.org/officeDocument/2006/relationships/hyperlink" Target="https://pixabay.com/p-1246693/?no_redirect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4.png"/><Relationship Id="rId7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image" Target="../media/image45.png"/><Relationship Id="rId9" Type="http://schemas.openxmlformats.org/officeDocument/2006/relationships/image" Target="../media/image4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8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4.png"/><Relationship Id="rId3" Type="http://schemas.openxmlformats.org/officeDocument/2006/relationships/image" Target="../media/image48.png"/><Relationship Id="rId7" Type="http://schemas.openxmlformats.org/officeDocument/2006/relationships/image" Target="../media/image45.png"/><Relationship Id="rId12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53.png"/><Relationship Id="rId5" Type="http://schemas.openxmlformats.org/officeDocument/2006/relationships/image" Target="../media/image43.png"/><Relationship Id="rId10" Type="http://schemas.openxmlformats.org/officeDocument/2006/relationships/image" Target="../media/image52.png"/><Relationship Id="rId4" Type="http://schemas.openxmlformats.org/officeDocument/2006/relationships/image" Target="../media/image49.png"/><Relationship Id="rId9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53.png"/><Relationship Id="rId3" Type="http://schemas.openxmlformats.org/officeDocument/2006/relationships/image" Target="../media/image42.png"/><Relationship Id="rId7" Type="http://schemas.openxmlformats.org/officeDocument/2006/relationships/image" Target="../media/image43.png"/><Relationship Id="rId12" Type="http://schemas.openxmlformats.org/officeDocument/2006/relationships/image" Target="../media/image5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1.png"/><Relationship Id="rId5" Type="http://schemas.openxmlformats.org/officeDocument/2006/relationships/image" Target="../media/image48.png"/><Relationship Id="rId15" Type="http://schemas.openxmlformats.org/officeDocument/2006/relationships/image" Target="../media/image57.png"/><Relationship Id="rId10" Type="http://schemas.openxmlformats.org/officeDocument/2006/relationships/image" Target="../media/image46.png"/><Relationship Id="rId4" Type="http://schemas.openxmlformats.org/officeDocument/2006/relationships/image" Target="../media/image55.png"/><Relationship Id="rId9" Type="http://schemas.openxmlformats.org/officeDocument/2006/relationships/image" Target="../media/image45.png"/><Relationship Id="rId1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53.png"/><Relationship Id="rId1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3.png"/><Relationship Id="rId12" Type="http://schemas.openxmlformats.org/officeDocument/2006/relationships/image" Target="../media/image52.png"/><Relationship Id="rId17" Type="http://schemas.openxmlformats.org/officeDocument/2006/relationships/image" Target="../media/image59.png"/><Relationship Id="rId2" Type="http://schemas.openxmlformats.org/officeDocument/2006/relationships/image" Target="../media/image41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1.png"/><Relationship Id="rId5" Type="http://schemas.openxmlformats.org/officeDocument/2006/relationships/image" Target="../media/image48.png"/><Relationship Id="rId15" Type="http://schemas.openxmlformats.org/officeDocument/2006/relationships/image" Target="../media/image57.png"/><Relationship Id="rId10" Type="http://schemas.openxmlformats.org/officeDocument/2006/relationships/image" Target="../media/image46.png"/><Relationship Id="rId19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45.png"/><Relationship Id="rId1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53.png"/><Relationship Id="rId1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3.png"/><Relationship Id="rId12" Type="http://schemas.openxmlformats.org/officeDocument/2006/relationships/image" Target="../media/image52.png"/><Relationship Id="rId17" Type="http://schemas.openxmlformats.org/officeDocument/2006/relationships/image" Target="../media/image59.png"/><Relationship Id="rId2" Type="http://schemas.openxmlformats.org/officeDocument/2006/relationships/image" Target="../media/image41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1.png"/><Relationship Id="rId5" Type="http://schemas.openxmlformats.org/officeDocument/2006/relationships/image" Target="../media/image48.png"/><Relationship Id="rId15" Type="http://schemas.openxmlformats.org/officeDocument/2006/relationships/image" Target="../media/image57.png"/><Relationship Id="rId10" Type="http://schemas.openxmlformats.org/officeDocument/2006/relationships/image" Target="../media/image46.png"/><Relationship Id="rId19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45.png"/><Relationship Id="rId1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53.png"/><Relationship Id="rId18" Type="http://schemas.openxmlformats.org/officeDocument/2006/relationships/image" Target="../media/image60.png"/><Relationship Id="rId3" Type="http://schemas.openxmlformats.org/officeDocument/2006/relationships/image" Target="../media/image42.png"/><Relationship Id="rId21" Type="http://schemas.openxmlformats.org/officeDocument/2006/relationships/image" Target="../media/image63.png"/><Relationship Id="rId7" Type="http://schemas.openxmlformats.org/officeDocument/2006/relationships/image" Target="../media/image43.png"/><Relationship Id="rId12" Type="http://schemas.openxmlformats.org/officeDocument/2006/relationships/image" Target="../media/image52.png"/><Relationship Id="rId17" Type="http://schemas.openxmlformats.org/officeDocument/2006/relationships/image" Target="../media/image59.png"/><Relationship Id="rId2" Type="http://schemas.openxmlformats.org/officeDocument/2006/relationships/image" Target="../media/image41.png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1.png"/><Relationship Id="rId5" Type="http://schemas.openxmlformats.org/officeDocument/2006/relationships/image" Target="../media/image48.png"/><Relationship Id="rId15" Type="http://schemas.openxmlformats.org/officeDocument/2006/relationships/image" Target="../media/image57.png"/><Relationship Id="rId10" Type="http://schemas.openxmlformats.org/officeDocument/2006/relationships/image" Target="../media/image46.png"/><Relationship Id="rId19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45.png"/><Relationship Id="rId1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5.pn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12" Type="http://schemas.openxmlformats.org/officeDocument/2006/relationships/image" Target="../media/image7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3.png"/><Relationship Id="rId5" Type="http://schemas.openxmlformats.org/officeDocument/2006/relationships/image" Target="../media/image65.png"/><Relationship Id="rId10" Type="http://schemas.openxmlformats.org/officeDocument/2006/relationships/image" Target="../media/image72.png"/><Relationship Id="rId4" Type="http://schemas.openxmlformats.org/officeDocument/2006/relationships/image" Target="../media/image68.png"/><Relationship Id="rId9" Type="http://schemas.openxmlformats.org/officeDocument/2006/relationships/image" Target="../media/image66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3.pn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12" Type="http://schemas.openxmlformats.org/officeDocument/2006/relationships/image" Target="../media/image72.png"/><Relationship Id="rId2" Type="http://schemas.openxmlformats.org/officeDocument/2006/relationships/image" Target="../media/image64.png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7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6.png"/><Relationship Id="rId4" Type="http://schemas.openxmlformats.org/officeDocument/2006/relationships/image" Target="../media/image68.png"/><Relationship Id="rId9" Type="http://schemas.openxmlformats.org/officeDocument/2006/relationships/image" Target="../media/image66.jpeg"/><Relationship Id="rId14" Type="http://schemas.openxmlformats.org/officeDocument/2006/relationships/image" Target="../media/image7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7.png"/><Relationship Id="rId18" Type="http://schemas.openxmlformats.org/officeDocument/2006/relationships/image" Target="../media/image74.pn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12" Type="http://schemas.openxmlformats.org/officeDocument/2006/relationships/image" Target="../media/image76.png"/><Relationship Id="rId17" Type="http://schemas.openxmlformats.org/officeDocument/2006/relationships/image" Target="../media/image73.png"/><Relationship Id="rId2" Type="http://schemas.openxmlformats.org/officeDocument/2006/relationships/image" Target="../media/image64.png"/><Relationship Id="rId16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66.jpeg"/><Relationship Id="rId5" Type="http://schemas.openxmlformats.org/officeDocument/2006/relationships/image" Target="../media/image65.png"/><Relationship Id="rId15" Type="http://schemas.openxmlformats.org/officeDocument/2006/relationships/image" Target="../media/image82.png"/><Relationship Id="rId10" Type="http://schemas.openxmlformats.org/officeDocument/2006/relationships/image" Target="../media/image80.png"/><Relationship Id="rId19" Type="http://schemas.openxmlformats.org/officeDocument/2006/relationships/image" Target="../media/image75.png"/><Relationship Id="rId4" Type="http://schemas.openxmlformats.org/officeDocument/2006/relationships/image" Target="../media/image68.png"/><Relationship Id="rId9" Type="http://schemas.openxmlformats.org/officeDocument/2006/relationships/image" Target="../media/image79.png"/><Relationship Id="rId14" Type="http://schemas.openxmlformats.org/officeDocument/2006/relationships/image" Target="../media/image8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73.pn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12" Type="http://schemas.openxmlformats.org/officeDocument/2006/relationships/image" Target="../media/image66.jpeg"/><Relationship Id="rId17" Type="http://schemas.openxmlformats.org/officeDocument/2006/relationships/image" Target="../media/image72.png"/><Relationship Id="rId2" Type="http://schemas.openxmlformats.org/officeDocument/2006/relationships/image" Target="../media/image64.png"/><Relationship Id="rId16" Type="http://schemas.openxmlformats.org/officeDocument/2006/relationships/image" Target="../media/image82.png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83.png"/><Relationship Id="rId5" Type="http://schemas.openxmlformats.org/officeDocument/2006/relationships/image" Target="../media/image65.png"/><Relationship Id="rId15" Type="http://schemas.openxmlformats.org/officeDocument/2006/relationships/image" Target="../media/image81.png"/><Relationship Id="rId10" Type="http://schemas.openxmlformats.org/officeDocument/2006/relationships/image" Target="../media/image80.png"/><Relationship Id="rId19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9.png"/><Relationship Id="rId14" Type="http://schemas.openxmlformats.org/officeDocument/2006/relationships/image" Target="../media/image7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66.jpeg"/><Relationship Id="rId18" Type="http://schemas.openxmlformats.org/officeDocument/2006/relationships/image" Target="../media/image72.png"/><Relationship Id="rId3" Type="http://schemas.openxmlformats.org/officeDocument/2006/relationships/image" Target="../media/image67.png"/><Relationship Id="rId21" Type="http://schemas.openxmlformats.org/officeDocument/2006/relationships/image" Target="../media/image75.png"/><Relationship Id="rId7" Type="http://schemas.openxmlformats.org/officeDocument/2006/relationships/image" Target="../media/image70.png"/><Relationship Id="rId12" Type="http://schemas.openxmlformats.org/officeDocument/2006/relationships/image" Target="../media/image84.png"/><Relationship Id="rId17" Type="http://schemas.openxmlformats.org/officeDocument/2006/relationships/image" Target="../media/image82.png"/><Relationship Id="rId2" Type="http://schemas.openxmlformats.org/officeDocument/2006/relationships/image" Target="../media/image64.png"/><Relationship Id="rId16" Type="http://schemas.openxmlformats.org/officeDocument/2006/relationships/image" Target="../media/image81.png"/><Relationship Id="rId20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83.png"/><Relationship Id="rId5" Type="http://schemas.openxmlformats.org/officeDocument/2006/relationships/image" Target="../media/image65.png"/><Relationship Id="rId15" Type="http://schemas.openxmlformats.org/officeDocument/2006/relationships/image" Target="../media/image77.png"/><Relationship Id="rId10" Type="http://schemas.openxmlformats.org/officeDocument/2006/relationships/image" Target="../media/image80.png"/><Relationship Id="rId19" Type="http://schemas.openxmlformats.org/officeDocument/2006/relationships/image" Target="../media/image73.png"/><Relationship Id="rId4" Type="http://schemas.openxmlformats.org/officeDocument/2006/relationships/image" Target="../media/image68.png"/><Relationship Id="rId9" Type="http://schemas.openxmlformats.org/officeDocument/2006/relationships/image" Target="../media/image79.png"/><Relationship Id="rId14" Type="http://schemas.openxmlformats.org/officeDocument/2006/relationships/image" Target="../media/image76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66.jpeg"/><Relationship Id="rId18" Type="http://schemas.openxmlformats.org/officeDocument/2006/relationships/image" Target="../media/image72.png"/><Relationship Id="rId3" Type="http://schemas.openxmlformats.org/officeDocument/2006/relationships/image" Target="../media/image67.png"/><Relationship Id="rId21" Type="http://schemas.openxmlformats.org/officeDocument/2006/relationships/image" Target="../media/image75.png"/><Relationship Id="rId7" Type="http://schemas.openxmlformats.org/officeDocument/2006/relationships/image" Target="../media/image70.png"/><Relationship Id="rId12" Type="http://schemas.openxmlformats.org/officeDocument/2006/relationships/image" Target="../media/image84.png"/><Relationship Id="rId17" Type="http://schemas.openxmlformats.org/officeDocument/2006/relationships/image" Target="../media/image82.png"/><Relationship Id="rId2" Type="http://schemas.openxmlformats.org/officeDocument/2006/relationships/image" Target="../media/image64.png"/><Relationship Id="rId16" Type="http://schemas.openxmlformats.org/officeDocument/2006/relationships/image" Target="../media/image81.png"/><Relationship Id="rId20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83.png"/><Relationship Id="rId5" Type="http://schemas.openxmlformats.org/officeDocument/2006/relationships/image" Target="../media/image65.png"/><Relationship Id="rId15" Type="http://schemas.openxmlformats.org/officeDocument/2006/relationships/image" Target="../media/image77.png"/><Relationship Id="rId10" Type="http://schemas.openxmlformats.org/officeDocument/2006/relationships/image" Target="../media/image80.png"/><Relationship Id="rId19" Type="http://schemas.openxmlformats.org/officeDocument/2006/relationships/image" Target="../media/image73.png"/><Relationship Id="rId4" Type="http://schemas.openxmlformats.org/officeDocument/2006/relationships/image" Target="../media/image68.png"/><Relationship Id="rId9" Type="http://schemas.openxmlformats.org/officeDocument/2006/relationships/image" Target="../media/image79.png"/><Relationship Id="rId14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19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facebookresearch/Detectron" TargetMode="External"/><Relationship Id="rId2" Type="http://schemas.openxmlformats.org/officeDocument/2006/relationships/hyperlink" Target="https://github.com/tensorflow/models/tree/master/research/object_detection" TargetMode="Externa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jpe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11" Type="http://schemas.openxmlformats.org/officeDocument/2006/relationships/image" Target="../media/image127.jpeg"/><Relationship Id="rId5" Type="http://schemas.openxmlformats.org/officeDocument/2006/relationships/image" Target="../media/image121.png"/><Relationship Id="rId10" Type="http://schemas.openxmlformats.org/officeDocument/2006/relationships/image" Target="../media/image126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39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12" Type="http://schemas.openxmlformats.org/officeDocument/2006/relationships/image" Target="../media/image138.pn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11" Type="http://schemas.openxmlformats.org/officeDocument/2006/relationships/image" Target="../media/image137.png"/><Relationship Id="rId5" Type="http://schemas.openxmlformats.org/officeDocument/2006/relationships/image" Target="../media/image131.png"/><Relationship Id="rId15" Type="http://schemas.openxmlformats.org/officeDocument/2006/relationships/image" Target="../media/image141.png"/><Relationship Id="rId10" Type="http://schemas.openxmlformats.org/officeDocument/2006/relationships/image" Target="../media/image136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Relationship Id="rId14" Type="http://schemas.openxmlformats.org/officeDocument/2006/relationships/image" Target="../media/image140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5.jpeg"/><Relationship Id="rId4" Type="http://schemas.openxmlformats.org/officeDocument/2006/relationships/image" Target="../media/image144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8.jpe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20688"/>
            <a:ext cx="9144000" cy="244827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Neurónové siete </a:t>
            </a:r>
            <a:br>
              <a:rPr lang="sk-SK" sz="5400" dirty="0" smtClean="0"/>
            </a:br>
            <a:r>
              <a:rPr lang="sk-SK" sz="5400" dirty="0" smtClean="0"/>
              <a:t>pre počítačové videnie</a:t>
            </a:r>
            <a:br>
              <a:rPr lang="sk-SK" sz="5400" dirty="0" smtClean="0"/>
            </a:br>
            <a:r>
              <a:rPr lang="sk-SK" sz="3200" dirty="0" err="1" smtClean="0"/>
              <a:t>šk.r</a:t>
            </a:r>
            <a:r>
              <a:rPr lang="sk-SK" sz="3200" dirty="0" smtClean="0"/>
              <a:t>. 2019-20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429000"/>
            <a:ext cx="7854696" cy="1568616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+mj-lt"/>
              </a:rPr>
              <a:t>9</a:t>
            </a:r>
            <a:r>
              <a:rPr lang="sk-SK" sz="4400" dirty="0" smtClean="0"/>
              <a:t> </a:t>
            </a:r>
            <a:r>
              <a:rPr lang="en-US" sz="4400" dirty="0" err="1" smtClean="0"/>
              <a:t>Detekcia</a:t>
            </a:r>
            <a:r>
              <a:rPr lang="en-US" sz="4400" dirty="0" smtClean="0"/>
              <a:t> a segment</a:t>
            </a:r>
            <a:r>
              <a:rPr lang="sk-SK" sz="4400" dirty="0" smtClean="0"/>
              <a:t>ácia</a:t>
            </a:r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564832"/>
            <a:ext cx="8280920" cy="103252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2400" dirty="0" smtClean="0"/>
              <a:t>RNDr. Zuzana Černeková, PhD.</a:t>
            </a: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object 2"/>
          <p:cNvSpPr txBox="1"/>
          <p:nvPr/>
        </p:nvSpPr>
        <p:spPr>
          <a:xfrm>
            <a:off x="7031305" y="3337367"/>
            <a:ext cx="1141095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Class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Scores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Cat: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0.9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Dog: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0.05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Car: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0.01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...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3"/>
          <p:cNvSpPr txBox="1">
            <a:spLocks noGrp="1"/>
          </p:cNvSpPr>
          <p:nvPr>
            <p:ph type="title"/>
          </p:nvPr>
        </p:nvSpPr>
        <p:spPr>
          <a:xfrm>
            <a:off x="946775" y="1196752"/>
            <a:ext cx="43453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So far: Image</a:t>
            </a:r>
            <a:r>
              <a:rPr sz="2800" spc="-10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Classification</a:t>
            </a:r>
            <a:endParaRPr sz="2800" dirty="0"/>
          </a:p>
        </p:txBody>
      </p:sp>
      <p:sp>
        <p:nvSpPr>
          <p:cNvPr id="10" name="object 4"/>
          <p:cNvSpPr/>
          <p:nvPr/>
        </p:nvSpPr>
        <p:spPr>
          <a:xfrm>
            <a:off x="438979" y="3277803"/>
            <a:ext cx="1305299" cy="11298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>
            <a:off x="1825127" y="3402290"/>
            <a:ext cx="2866276" cy="960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6"/>
          <p:cNvSpPr txBox="1"/>
          <p:nvPr/>
        </p:nvSpPr>
        <p:spPr>
          <a:xfrm>
            <a:off x="534580" y="4477632"/>
            <a:ext cx="11391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u="sng" spc="-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  <a:hlinkClick r:id="rId4"/>
              </a:rPr>
              <a:t>This image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  <a:hlinkClick r:id="rId4"/>
              </a:rPr>
              <a:t>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</a:rPr>
              <a:t>is </a:t>
            </a:r>
            <a:r>
              <a:rPr sz="600" u="sng" spc="-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  <a:hlinkClick r:id="rId5"/>
              </a:rPr>
              <a:t>CC0 public</a:t>
            </a:r>
            <a:r>
              <a:rPr sz="600" u="sng" spc="-5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600" u="sng" spc="-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  <a:hlinkClick r:id="rId5"/>
              </a:rPr>
              <a:t>domain</a:t>
            </a:r>
            <a:endParaRPr sz="600">
              <a:latin typeface="Arial"/>
              <a:cs typeface="Arial"/>
            </a:endParaRPr>
          </a:p>
        </p:txBody>
      </p:sp>
      <p:sp>
        <p:nvSpPr>
          <p:cNvPr id="13" name="object 7"/>
          <p:cNvSpPr/>
          <p:nvPr/>
        </p:nvSpPr>
        <p:spPr>
          <a:xfrm>
            <a:off x="4952605" y="3465330"/>
            <a:ext cx="0" cy="755015"/>
          </a:xfrm>
          <a:custGeom>
            <a:avLst/>
            <a:gdLst/>
            <a:ahLst/>
            <a:cxnLst/>
            <a:rect l="l" t="t" r="r" b="b"/>
            <a:pathLst>
              <a:path h="755014">
                <a:moveTo>
                  <a:pt x="0" y="0"/>
                </a:moveTo>
                <a:lnTo>
                  <a:pt x="0" y="754799"/>
                </a:lnTo>
              </a:path>
            </a:pathLst>
          </a:custGeom>
          <a:ln w="380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8"/>
          <p:cNvSpPr txBox="1"/>
          <p:nvPr/>
        </p:nvSpPr>
        <p:spPr>
          <a:xfrm>
            <a:off x="4638692" y="4348843"/>
            <a:ext cx="62801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b="1" spc="-20" dirty="0">
                <a:latin typeface="Arial"/>
                <a:cs typeface="Arial"/>
              </a:rPr>
              <a:t>Vector: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4096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9"/>
          <p:cNvSpPr txBox="1"/>
          <p:nvPr/>
        </p:nvSpPr>
        <p:spPr>
          <a:xfrm>
            <a:off x="5384359" y="3907186"/>
            <a:ext cx="146685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spc="-5" dirty="0">
                <a:latin typeface="Arial"/>
                <a:cs typeface="Arial"/>
              </a:rPr>
              <a:t>Fully-Connecte</a:t>
            </a:r>
            <a:r>
              <a:rPr sz="1400" b="1" spc="10" dirty="0">
                <a:latin typeface="Arial"/>
                <a:cs typeface="Arial"/>
              </a:rPr>
              <a:t>d</a:t>
            </a:r>
            <a:r>
              <a:rPr sz="1400" dirty="0">
                <a:latin typeface="Arial"/>
                <a:cs typeface="Arial"/>
              </a:rPr>
              <a:t>:  </a:t>
            </a:r>
            <a:r>
              <a:rPr sz="1400" spc="-5" dirty="0">
                <a:latin typeface="Arial"/>
                <a:cs typeface="Arial"/>
              </a:rPr>
              <a:t>4096 to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1000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0"/>
          <p:cNvSpPr/>
          <p:nvPr/>
        </p:nvSpPr>
        <p:spPr>
          <a:xfrm>
            <a:off x="5428105" y="3842679"/>
            <a:ext cx="1278890" cy="0"/>
          </a:xfrm>
          <a:custGeom>
            <a:avLst/>
            <a:gdLst/>
            <a:ahLst/>
            <a:cxnLst/>
            <a:rect l="l" t="t" r="r" b="b"/>
            <a:pathLst>
              <a:path w="1278889">
                <a:moveTo>
                  <a:pt x="0" y="0"/>
                </a:moveTo>
                <a:lnTo>
                  <a:pt x="12782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1"/>
          <p:cNvSpPr/>
          <p:nvPr/>
        </p:nvSpPr>
        <p:spPr>
          <a:xfrm>
            <a:off x="6696880" y="3801689"/>
            <a:ext cx="105500" cy="81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2"/>
          <p:cNvSpPr/>
          <p:nvPr/>
        </p:nvSpPr>
        <p:spPr>
          <a:xfrm>
            <a:off x="2410172" y="4453539"/>
            <a:ext cx="1598210" cy="653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3"/>
          <p:cNvSpPr/>
          <p:nvPr/>
        </p:nvSpPr>
        <p:spPr>
          <a:xfrm>
            <a:off x="2407178" y="4558017"/>
            <a:ext cx="1625538" cy="6563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25196" y="692696"/>
            <a:ext cx="364680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Computer </a:t>
            </a:r>
            <a:r>
              <a:rPr sz="2800" spc="-15" dirty="0">
                <a:solidFill>
                  <a:srgbClr val="000000"/>
                </a:solidFill>
              </a:rPr>
              <a:t>Vision</a:t>
            </a:r>
            <a:r>
              <a:rPr sz="2800" spc="-114" dirty="0">
                <a:solidFill>
                  <a:srgbClr val="000000"/>
                </a:solidFill>
              </a:rPr>
              <a:t> </a:t>
            </a:r>
            <a:r>
              <a:rPr sz="2800" spc="-70" dirty="0">
                <a:solidFill>
                  <a:srgbClr val="000000"/>
                </a:solidFill>
              </a:rPr>
              <a:t>Tasks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68174" y="2501631"/>
            <a:ext cx="2093699" cy="1812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284473" y="1883784"/>
            <a:ext cx="167576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Classification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2531652" y="1731384"/>
            <a:ext cx="1701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432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Semantic  Segmentation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5083843" y="1789809"/>
            <a:ext cx="11823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288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Object  Detection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7069001" y="1711458"/>
            <a:ext cx="1701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385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Instance  Segmentation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883476" y="4394099"/>
            <a:ext cx="478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C</a:t>
            </a:r>
            <a:r>
              <a:rPr sz="1800" b="1" spc="-13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9"/>
          <p:cNvSpPr/>
          <p:nvPr/>
        </p:nvSpPr>
        <p:spPr>
          <a:xfrm>
            <a:off x="4637775" y="2543768"/>
            <a:ext cx="2093699" cy="1798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6917425" y="2543768"/>
            <a:ext cx="2106875" cy="18122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7327080" y="3302436"/>
            <a:ext cx="706120" cy="1053465"/>
          </a:xfrm>
          <a:custGeom>
            <a:avLst/>
            <a:gdLst/>
            <a:ahLst/>
            <a:cxnLst/>
            <a:rect l="l" t="t" r="r" b="b"/>
            <a:pathLst>
              <a:path w="706120" h="1053464">
                <a:moveTo>
                  <a:pt x="478725" y="37759"/>
                </a:moveTo>
                <a:lnTo>
                  <a:pt x="294435" y="37759"/>
                </a:lnTo>
                <a:lnTo>
                  <a:pt x="323695" y="12580"/>
                </a:lnTo>
                <a:lnTo>
                  <a:pt x="424281" y="0"/>
                </a:lnTo>
                <a:lnTo>
                  <a:pt x="478725" y="37759"/>
                </a:lnTo>
                <a:close/>
              </a:path>
              <a:path w="706120" h="1053464">
                <a:moveTo>
                  <a:pt x="591616" y="54542"/>
                </a:moveTo>
                <a:lnTo>
                  <a:pt x="502924" y="54542"/>
                </a:lnTo>
                <a:lnTo>
                  <a:pt x="544980" y="18879"/>
                </a:lnTo>
                <a:lnTo>
                  <a:pt x="591616" y="54542"/>
                </a:lnTo>
                <a:close/>
              </a:path>
              <a:path w="706120" h="1053464">
                <a:moveTo>
                  <a:pt x="669950" y="507684"/>
                </a:moveTo>
                <a:lnTo>
                  <a:pt x="181055" y="507684"/>
                </a:lnTo>
                <a:lnTo>
                  <a:pt x="230430" y="390203"/>
                </a:lnTo>
                <a:lnTo>
                  <a:pt x="153622" y="306288"/>
                </a:lnTo>
                <a:lnTo>
                  <a:pt x="201169" y="138458"/>
                </a:lnTo>
                <a:lnTo>
                  <a:pt x="175564" y="94399"/>
                </a:lnTo>
                <a:lnTo>
                  <a:pt x="201169" y="23073"/>
                </a:lnTo>
                <a:lnTo>
                  <a:pt x="294435" y="37759"/>
                </a:lnTo>
                <a:lnTo>
                  <a:pt x="478725" y="37759"/>
                </a:lnTo>
                <a:lnTo>
                  <a:pt x="502924" y="54542"/>
                </a:lnTo>
                <a:lnTo>
                  <a:pt x="591616" y="54542"/>
                </a:lnTo>
                <a:lnTo>
                  <a:pt x="605337" y="65035"/>
                </a:lnTo>
                <a:lnTo>
                  <a:pt x="596190" y="148950"/>
                </a:lnTo>
                <a:lnTo>
                  <a:pt x="612648" y="209783"/>
                </a:lnTo>
                <a:lnTo>
                  <a:pt x="662023" y="260132"/>
                </a:lnTo>
                <a:lnTo>
                  <a:pt x="638253" y="335660"/>
                </a:lnTo>
                <a:lnTo>
                  <a:pt x="660195" y="356637"/>
                </a:lnTo>
                <a:lnTo>
                  <a:pt x="669950" y="507684"/>
                </a:lnTo>
                <a:close/>
              </a:path>
              <a:path w="706120" h="1053464">
                <a:moveTo>
                  <a:pt x="107903" y="629359"/>
                </a:moveTo>
                <a:lnTo>
                  <a:pt x="0" y="572720"/>
                </a:lnTo>
                <a:lnTo>
                  <a:pt x="7318" y="396493"/>
                </a:lnTo>
                <a:lnTo>
                  <a:pt x="62176" y="383913"/>
                </a:lnTo>
                <a:lnTo>
                  <a:pt x="181055" y="507684"/>
                </a:lnTo>
                <a:lnTo>
                  <a:pt x="669950" y="507684"/>
                </a:lnTo>
                <a:lnTo>
                  <a:pt x="671170" y="526564"/>
                </a:lnTo>
                <a:lnTo>
                  <a:pt x="705914" y="593697"/>
                </a:lnTo>
                <a:lnTo>
                  <a:pt x="689219" y="614673"/>
                </a:lnTo>
                <a:lnTo>
                  <a:pt x="208481" y="614673"/>
                </a:lnTo>
                <a:lnTo>
                  <a:pt x="107903" y="629359"/>
                </a:lnTo>
                <a:close/>
              </a:path>
              <a:path w="706120" h="1053464">
                <a:moveTo>
                  <a:pt x="166424" y="1053129"/>
                </a:moveTo>
                <a:lnTo>
                  <a:pt x="202997" y="952431"/>
                </a:lnTo>
                <a:lnTo>
                  <a:pt x="173736" y="774116"/>
                </a:lnTo>
                <a:lnTo>
                  <a:pt x="208481" y="614673"/>
                </a:lnTo>
                <a:lnTo>
                  <a:pt x="689219" y="614673"/>
                </a:lnTo>
                <a:lnTo>
                  <a:pt x="629106" y="690201"/>
                </a:lnTo>
                <a:lnTo>
                  <a:pt x="660195" y="797190"/>
                </a:lnTo>
                <a:lnTo>
                  <a:pt x="655173" y="809779"/>
                </a:lnTo>
                <a:lnTo>
                  <a:pt x="466344" y="809779"/>
                </a:lnTo>
                <a:lnTo>
                  <a:pt x="358448" y="816070"/>
                </a:lnTo>
                <a:lnTo>
                  <a:pt x="301754" y="870621"/>
                </a:lnTo>
                <a:lnTo>
                  <a:pt x="340154" y="1051033"/>
                </a:lnTo>
                <a:lnTo>
                  <a:pt x="166424" y="1053129"/>
                </a:lnTo>
                <a:close/>
              </a:path>
              <a:path w="706120" h="1053464">
                <a:moveTo>
                  <a:pt x="561445" y="1044742"/>
                </a:moveTo>
                <a:lnTo>
                  <a:pt x="402339" y="1040549"/>
                </a:lnTo>
                <a:lnTo>
                  <a:pt x="495605" y="872718"/>
                </a:lnTo>
                <a:lnTo>
                  <a:pt x="466344" y="809779"/>
                </a:lnTo>
                <a:lnTo>
                  <a:pt x="655173" y="809779"/>
                </a:lnTo>
                <a:lnTo>
                  <a:pt x="561445" y="104474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327080" y="3302436"/>
            <a:ext cx="706120" cy="1053465"/>
          </a:xfrm>
          <a:custGeom>
            <a:avLst/>
            <a:gdLst/>
            <a:ahLst/>
            <a:cxnLst/>
            <a:rect l="l" t="t" r="r" b="b"/>
            <a:pathLst>
              <a:path w="706120" h="1053464">
                <a:moveTo>
                  <a:pt x="201169" y="138458"/>
                </a:moveTo>
                <a:lnTo>
                  <a:pt x="153622" y="306288"/>
                </a:lnTo>
                <a:lnTo>
                  <a:pt x="230430" y="390203"/>
                </a:lnTo>
                <a:lnTo>
                  <a:pt x="181055" y="507684"/>
                </a:lnTo>
                <a:lnTo>
                  <a:pt x="62176" y="383913"/>
                </a:lnTo>
                <a:lnTo>
                  <a:pt x="7318" y="396493"/>
                </a:lnTo>
                <a:lnTo>
                  <a:pt x="0" y="572720"/>
                </a:lnTo>
                <a:lnTo>
                  <a:pt x="107903" y="629359"/>
                </a:lnTo>
                <a:lnTo>
                  <a:pt x="208481" y="614673"/>
                </a:lnTo>
                <a:lnTo>
                  <a:pt x="173736" y="774116"/>
                </a:lnTo>
                <a:lnTo>
                  <a:pt x="202997" y="952431"/>
                </a:lnTo>
                <a:lnTo>
                  <a:pt x="166424" y="1053129"/>
                </a:lnTo>
                <a:lnTo>
                  <a:pt x="340154" y="1051033"/>
                </a:lnTo>
                <a:lnTo>
                  <a:pt x="301754" y="870621"/>
                </a:lnTo>
                <a:lnTo>
                  <a:pt x="358448" y="816070"/>
                </a:lnTo>
                <a:lnTo>
                  <a:pt x="466344" y="809779"/>
                </a:lnTo>
                <a:lnTo>
                  <a:pt x="495605" y="872718"/>
                </a:lnTo>
                <a:lnTo>
                  <a:pt x="402339" y="1040549"/>
                </a:lnTo>
                <a:lnTo>
                  <a:pt x="561445" y="1044742"/>
                </a:lnTo>
                <a:lnTo>
                  <a:pt x="660195" y="797190"/>
                </a:lnTo>
                <a:lnTo>
                  <a:pt x="629106" y="690201"/>
                </a:lnTo>
                <a:lnTo>
                  <a:pt x="705914" y="593697"/>
                </a:lnTo>
                <a:lnTo>
                  <a:pt x="671170" y="526564"/>
                </a:lnTo>
                <a:lnTo>
                  <a:pt x="660195" y="356637"/>
                </a:lnTo>
                <a:lnTo>
                  <a:pt x="638253" y="335660"/>
                </a:lnTo>
                <a:lnTo>
                  <a:pt x="662023" y="260132"/>
                </a:lnTo>
                <a:lnTo>
                  <a:pt x="612648" y="209783"/>
                </a:lnTo>
                <a:lnTo>
                  <a:pt x="596190" y="148950"/>
                </a:lnTo>
                <a:lnTo>
                  <a:pt x="605337" y="65035"/>
                </a:lnTo>
                <a:lnTo>
                  <a:pt x="544980" y="18879"/>
                </a:lnTo>
                <a:lnTo>
                  <a:pt x="502924" y="54542"/>
                </a:lnTo>
                <a:lnTo>
                  <a:pt x="424281" y="0"/>
                </a:lnTo>
                <a:lnTo>
                  <a:pt x="323695" y="12580"/>
                </a:lnTo>
                <a:lnTo>
                  <a:pt x="294435" y="37759"/>
                </a:lnTo>
                <a:lnTo>
                  <a:pt x="201169" y="23073"/>
                </a:lnTo>
                <a:lnTo>
                  <a:pt x="175564" y="94399"/>
                </a:lnTo>
                <a:lnTo>
                  <a:pt x="201169" y="138458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7975569" y="3431721"/>
            <a:ext cx="372745" cy="819785"/>
          </a:xfrm>
          <a:custGeom>
            <a:avLst/>
            <a:gdLst/>
            <a:ahLst/>
            <a:cxnLst/>
            <a:rect l="l" t="t" r="r" b="b"/>
            <a:pathLst>
              <a:path w="372745" h="819785">
                <a:moveTo>
                  <a:pt x="0" y="757076"/>
                </a:moveTo>
                <a:lnTo>
                  <a:pt x="38199" y="636321"/>
                </a:lnTo>
                <a:lnTo>
                  <a:pt x="30556" y="582906"/>
                </a:lnTo>
                <a:lnTo>
                  <a:pt x="57295" y="506271"/>
                </a:lnTo>
                <a:lnTo>
                  <a:pt x="89760" y="455178"/>
                </a:lnTo>
                <a:lnTo>
                  <a:pt x="51568" y="406406"/>
                </a:lnTo>
                <a:lnTo>
                  <a:pt x="105037" y="53414"/>
                </a:lnTo>
                <a:lnTo>
                  <a:pt x="179519" y="0"/>
                </a:lnTo>
                <a:lnTo>
                  <a:pt x="286466" y="25551"/>
                </a:lnTo>
                <a:lnTo>
                  <a:pt x="317022" y="99865"/>
                </a:lnTo>
                <a:lnTo>
                  <a:pt x="372408" y="141664"/>
                </a:lnTo>
                <a:lnTo>
                  <a:pt x="366674" y="257778"/>
                </a:lnTo>
                <a:lnTo>
                  <a:pt x="366674" y="411048"/>
                </a:lnTo>
                <a:lnTo>
                  <a:pt x="313205" y="520198"/>
                </a:lnTo>
                <a:lnTo>
                  <a:pt x="313205" y="610769"/>
                </a:lnTo>
                <a:lnTo>
                  <a:pt x="118406" y="610769"/>
                </a:lnTo>
                <a:lnTo>
                  <a:pt x="95494" y="627027"/>
                </a:lnTo>
                <a:lnTo>
                  <a:pt x="103129" y="740819"/>
                </a:lnTo>
                <a:lnTo>
                  <a:pt x="0" y="757076"/>
                </a:lnTo>
                <a:close/>
              </a:path>
              <a:path w="372745" h="819785">
                <a:moveTo>
                  <a:pt x="208167" y="819775"/>
                </a:moveTo>
                <a:lnTo>
                  <a:pt x="150872" y="782618"/>
                </a:lnTo>
                <a:lnTo>
                  <a:pt x="217718" y="629348"/>
                </a:lnTo>
                <a:lnTo>
                  <a:pt x="118406" y="610769"/>
                </a:lnTo>
                <a:lnTo>
                  <a:pt x="313205" y="610769"/>
                </a:lnTo>
                <a:lnTo>
                  <a:pt x="313205" y="643284"/>
                </a:lnTo>
                <a:lnTo>
                  <a:pt x="271187" y="712956"/>
                </a:lnTo>
                <a:lnTo>
                  <a:pt x="297927" y="796554"/>
                </a:lnTo>
                <a:lnTo>
                  <a:pt x="208167" y="819775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7975569" y="3431721"/>
            <a:ext cx="372745" cy="819785"/>
          </a:xfrm>
          <a:custGeom>
            <a:avLst/>
            <a:gdLst/>
            <a:ahLst/>
            <a:cxnLst/>
            <a:rect l="l" t="t" r="r" b="b"/>
            <a:pathLst>
              <a:path w="372745" h="819785">
                <a:moveTo>
                  <a:pt x="51568" y="406406"/>
                </a:moveTo>
                <a:lnTo>
                  <a:pt x="105037" y="53414"/>
                </a:lnTo>
                <a:lnTo>
                  <a:pt x="179519" y="0"/>
                </a:lnTo>
                <a:lnTo>
                  <a:pt x="286466" y="25551"/>
                </a:lnTo>
                <a:lnTo>
                  <a:pt x="317022" y="99865"/>
                </a:lnTo>
                <a:lnTo>
                  <a:pt x="372408" y="141664"/>
                </a:lnTo>
                <a:lnTo>
                  <a:pt x="366674" y="257778"/>
                </a:lnTo>
                <a:lnTo>
                  <a:pt x="366674" y="411048"/>
                </a:lnTo>
                <a:lnTo>
                  <a:pt x="313205" y="520198"/>
                </a:lnTo>
                <a:lnTo>
                  <a:pt x="313205" y="643284"/>
                </a:lnTo>
                <a:lnTo>
                  <a:pt x="271187" y="712956"/>
                </a:lnTo>
                <a:lnTo>
                  <a:pt x="297927" y="796554"/>
                </a:lnTo>
                <a:lnTo>
                  <a:pt x="208167" y="819775"/>
                </a:lnTo>
                <a:lnTo>
                  <a:pt x="150872" y="782618"/>
                </a:lnTo>
                <a:lnTo>
                  <a:pt x="217718" y="629348"/>
                </a:lnTo>
                <a:lnTo>
                  <a:pt x="118406" y="610769"/>
                </a:lnTo>
                <a:lnTo>
                  <a:pt x="95494" y="627027"/>
                </a:lnTo>
                <a:lnTo>
                  <a:pt x="103129" y="740819"/>
                </a:lnTo>
                <a:lnTo>
                  <a:pt x="0" y="757076"/>
                </a:lnTo>
                <a:lnTo>
                  <a:pt x="38199" y="636321"/>
                </a:lnTo>
                <a:lnTo>
                  <a:pt x="30556" y="582906"/>
                </a:lnTo>
                <a:lnTo>
                  <a:pt x="57295" y="506271"/>
                </a:lnTo>
                <a:lnTo>
                  <a:pt x="89760" y="455178"/>
                </a:lnTo>
                <a:lnTo>
                  <a:pt x="51568" y="406406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8313673" y="3313284"/>
            <a:ext cx="317500" cy="715645"/>
          </a:xfrm>
          <a:custGeom>
            <a:avLst/>
            <a:gdLst/>
            <a:ahLst/>
            <a:cxnLst/>
            <a:rect l="l" t="t" r="r" b="b"/>
            <a:pathLst>
              <a:path w="317500" h="715644">
                <a:moveTo>
                  <a:pt x="87850" y="715267"/>
                </a:moveTo>
                <a:lnTo>
                  <a:pt x="49651" y="696689"/>
                </a:lnTo>
                <a:lnTo>
                  <a:pt x="76390" y="654890"/>
                </a:lnTo>
                <a:lnTo>
                  <a:pt x="0" y="650247"/>
                </a:lnTo>
                <a:lnTo>
                  <a:pt x="36281" y="568970"/>
                </a:lnTo>
                <a:lnTo>
                  <a:pt x="64929" y="545740"/>
                </a:lnTo>
                <a:lnTo>
                  <a:pt x="32464" y="204363"/>
                </a:lnTo>
                <a:lnTo>
                  <a:pt x="87850" y="58056"/>
                </a:lnTo>
                <a:lnTo>
                  <a:pt x="87850" y="0"/>
                </a:lnTo>
                <a:lnTo>
                  <a:pt x="137503" y="27862"/>
                </a:lnTo>
                <a:lnTo>
                  <a:pt x="217710" y="39478"/>
                </a:lnTo>
                <a:lnTo>
                  <a:pt x="260554" y="39478"/>
                </a:lnTo>
                <a:lnTo>
                  <a:pt x="261635" y="78956"/>
                </a:lnTo>
                <a:lnTo>
                  <a:pt x="317022" y="278677"/>
                </a:lnTo>
                <a:lnTo>
                  <a:pt x="292192" y="438921"/>
                </a:lnTo>
                <a:lnTo>
                  <a:pt x="254001" y="585218"/>
                </a:lnTo>
                <a:lnTo>
                  <a:pt x="267370" y="685083"/>
                </a:lnTo>
                <a:lnTo>
                  <a:pt x="200843" y="710625"/>
                </a:lnTo>
                <a:lnTo>
                  <a:pt x="168058" y="710625"/>
                </a:lnTo>
                <a:lnTo>
                  <a:pt x="87850" y="715267"/>
                </a:lnTo>
                <a:close/>
              </a:path>
              <a:path w="317500" h="715644">
                <a:moveTo>
                  <a:pt x="260554" y="39478"/>
                </a:moveTo>
                <a:lnTo>
                  <a:pt x="217710" y="39478"/>
                </a:lnTo>
                <a:lnTo>
                  <a:pt x="259727" y="9284"/>
                </a:lnTo>
                <a:lnTo>
                  <a:pt x="260554" y="39478"/>
                </a:lnTo>
                <a:close/>
              </a:path>
              <a:path w="317500" h="715644">
                <a:moveTo>
                  <a:pt x="194797" y="712946"/>
                </a:moveTo>
                <a:lnTo>
                  <a:pt x="168058" y="710625"/>
                </a:lnTo>
                <a:lnTo>
                  <a:pt x="200843" y="710625"/>
                </a:lnTo>
                <a:lnTo>
                  <a:pt x="194797" y="71294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8313673" y="3313284"/>
            <a:ext cx="317500" cy="715645"/>
          </a:xfrm>
          <a:custGeom>
            <a:avLst/>
            <a:gdLst/>
            <a:ahLst/>
            <a:cxnLst/>
            <a:rect l="l" t="t" r="r" b="b"/>
            <a:pathLst>
              <a:path w="317500" h="715644">
                <a:moveTo>
                  <a:pt x="32464" y="204363"/>
                </a:moveTo>
                <a:lnTo>
                  <a:pt x="87850" y="58056"/>
                </a:lnTo>
                <a:lnTo>
                  <a:pt x="87850" y="0"/>
                </a:lnTo>
                <a:lnTo>
                  <a:pt x="137503" y="27862"/>
                </a:lnTo>
                <a:lnTo>
                  <a:pt x="217710" y="39478"/>
                </a:lnTo>
                <a:lnTo>
                  <a:pt x="259727" y="9284"/>
                </a:lnTo>
                <a:lnTo>
                  <a:pt x="261635" y="78956"/>
                </a:lnTo>
                <a:lnTo>
                  <a:pt x="317022" y="278677"/>
                </a:lnTo>
                <a:lnTo>
                  <a:pt x="292192" y="438921"/>
                </a:lnTo>
                <a:lnTo>
                  <a:pt x="254001" y="585218"/>
                </a:lnTo>
                <a:lnTo>
                  <a:pt x="267370" y="685083"/>
                </a:lnTo>
                <a:lnTo>
                  <a:pt x="194797" y="712946"/>
                </a:lnTo>
                <a:lnTo>
                  <a:pt x="168058" y="710625"/>
                </a:lnTo>
                <a:lnTo>
                  <a:pt x="87850" y="715267"/>
                </a:lnTo>
                <a:lnTo>
                  <a:pt x="49651" y="696689"/>
                </a:lnTo>
                <a:lnTo>
                  <a:pt x="76390" y="654890"/>
                </a:lnTo>
                <a:lnTo>
                  <a:pt x="0" y="650247"/>
                </a:lnTo>
                <a:lnTo>
                  <a:pt x="36281" y="568970"/>
                </a:lnTo>
                <a:lnTo>
                  <a:pt x="64929" y="545740"/>
                </a:lnTo>
                <a:lnTo>
                  <a:pt x="32464" y="204363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795875" y="4771389"/>
            <a:ext cx="4124960" cy="352425"/>
          </a:xfrm>
          <a:custGeom>
            <a:avLst/>
            <a:gdLst/>
            <a:ahLst/>
            <a:cxnLst/>
            <a:rect l="l" t="t" r="r" b="b"/>
            <a:pathLst>
              <a:path w="4124959" h="352425">
                <a:moveTo>
                  <a:pt x="4124399" y="0"/>
                </a:moveTo>
                <a:lnTo>
                  <a:pt x="4118391" y="40343"/>
                </a:lnTo>
                <a:lnTo>
                  <a:pt x="4101276" y="77378"/>
                </a:lnTo>
                <a:lnTo>
                  <a:pt x="4074421" y="110047"/>
                </a:lnTo>
                <a:lnTo>
                  <a:pt x="4039190" y="137295"/>
                </a:lnTo>
                <a:lnTo>
                  <a:pt x="3996950" y="158066"/>
                </a:lnTo>
                <a:lnTo>
                  <a:pt x="3949066" y="171303"/>
                </a:lnTo>
                <a:lnTo>
                  <a:pt x="3896903" y="175949"/>
                </a:lnTo>
                <a:lnTo>
                  <a:pt x="2289695" y="175949"/>
                </a:lnTo>
                <a:lnTo>
                  <a:pt x="2237533" y="180596"/>
                </a:lnTo>
                <a:lnTo>
                  <a:pt x="2189649" y="193833"/>
                </a:lnTo>
                <a:lnTo>
                  <a:pt x="2147409" y="214604"/>
                </a:lnTo>
                <a:lnTo>
                  <a:pt x="2112178" y="241852"/>
                </a:lnTo>
                <a:lnTo>
                  <a:pt x="2085323" y="274521"/>
                </a:lnTo>
                <a:lnTo>
                  <a:pt x="2068208" y="311556"/>
                </a:lnTo>
                <a:lnTo>
                  <a:pt x="2062199" y="351899"/>
                </a:lnTo>
                <a:lnTo>
                  <a:pt x="2056191" y="311556"/>
                </a:lnTo>
                <a:lnTo>
                  <a:pt x="2039076" y="274521"/>
                </a:lnTo>
                <a:lnTo>
                  <a:pt x="2012221" y="241852"/>
                </a:lnTo>
                <a:lnTo>
                  <a:pt x="1976990" y="214604"/>
                </a:lnTo>
                <a:lnTo>
                  <a:pt x="1934750" y="193833"/>
                </a:lnTo>
                <a:lnTo>
                  <a:pt x="1886866" y="180596"/>
                </a:lnTo>
                <a:lnTo>
                  <a:pt x="18347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60524" y="4780984"/>
            <a:ext cx="2096135" cy="352425"/>
          </a:xfrm>
          <a:custGeom>
            <a:avLst/>
            <a:gdLst/>
            <a:ahLst/>
            <a:cxnLst/>
            <a:rect l="l" t="t" r="r" b="b"/>
            <a:pathLst>
              <a:path w="2096135" h="352425">
                <a:moveTo>
                  <a:pt x="2095799" y="0"/>
                </a:moveTo>
                <a:lnTo>
                  <a:pt x="2089791" y="40343"/>
                </a:lnTo>
                <a:lnTo>
                  <a:pt x="2072677" y="77378"/>
                </a:lnTo>
                <a:lnTo>
                  <a:pt x="2045821" y="110047"/>
                </a:lnTo>
                <a:lnTo>
                  <a:pt x="2010591" y="137295"/>
                </a:lnTo>
                <a:lnTo>
                  <a:pt x="1968350" y="158066"/>
                </a:lnTo>
                <a:lnTo>
                  <a:pt x="1920466" y="171303"/>
                </a:lnTo>
                <a:lnTo>
                  <a:pt x="1868303" y="175949"/>
                </a:lnTo>
                <a:lnTo>
                  <a:pt x="1275396" y="175949"/>
                </a:lnTo>
                <a:lnTo>
                  <a:pt x="1223233" y="180596"/>
                </a:lnTo>
                <a:lnTo>
                  <a:pt x="1175349" y="193833"/>
                </a:lnTo>
                <a:lnTo>
                  <a:pt x="1133108" y="214604"/>
                </a:lnTo>
                <a:lnTo>
                  <a:pt x="1097878" y="241852"/>
                </a:lnTo>
                <a:lnTo>
                  <a:pt x="1071022" y="274521"/>
                </a:lnTo>
                <a:lnTo>
                  <a:pt x="1053908" y="311556"/>
                </a:lnTo>
                <a:lnTo>
                  <a:pt x="1047899" y="351899"/>
                </a:lnTo>
                <a:lnTo>
                  <a:pt x="1041891" y="311556"/>
                </a:lnTo>
                <a:lnTo>
                  <a:pt x="1024777" y="274521"/>
                </a:lnTo>
                <a:lnTo>
                  <a:pt x="997921" y="241852"/>
                </a:lnTo>
                <a:lnTo>
                  <a:pt x="962691" y="214604"/>
                </a:lnTo>
                <a:lnTo>
                  <a:pt x="920450" y="193833"/>
                </a:lnTo>
                <a:lnTo>
                  <a:pt x="872566" y="180596"/>
                </a:lnTo>
                <a:lnTo>
                  <a:pt x="8204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 txBox="1"/>
          <p:nvPr/>
        </p:nvSpPr>
        <p:spPr>
          <a:xfrm>
            <a:off x="2662589" y="4317899"/>
            <a:ext cx="148209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37160" marR="5080" indent="-125095">
              <a:lnSpc>
                <a:spcPct val="100699"/>
              </a:lnSpc>
              <a:spcBef>
                <a:spcPts val="85"/>
              </a:spcBef>
            </a:pP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GRASS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F1C131"/>
                </a:solidFill>
                <a:latin typeface="Arial"/>
                <a:cs typeface="Arial"/>
              </a:rPr>
              <a:t>CAT</a:t>
            </a:r>
            <a:r>
              <a:rPr sz="1800" spc="-35" dirty="0">
                <a:latin typeface="Arial"/>
                <a:cs typeface="Arial"/>
              </a:rPr>
              <a:t>,  </a:t>
            </a:r>
            <a:r>
              <a:rPr sz="1800" b="1" spc="-5" dirty="0">
                <a:solidFill>
                  <a:srgbClr val="A64D78"/>
                </a:solidFill>
                <a:latin typeface="Arial"/>
                <a:cs typeface="Arial"/>
              </a:rPr>
              <a:t>TREE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A86E7"/>
                </a:solidFill>
                <a:latin typeface="Arial"/>
                <a:cs typeface="Arial"/>
              </a:rPr>
              <a:t>SKY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0"/>
          <p:cNvSpPr txBox="1"/>
          <p:nvPr/>
        </p:nvSpPr>
        <p:spPr>
          <a:xfrm>
            <a:off x="4840964" y="4394099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 </a:t>
            </a: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4A86E7"/>
                </a:solidFill>
                <a:latin typeface="Arial"/>
                <a:cs typeface="Arial"/>
              </a:rPr>
              <a:t>CAT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1"/>
          <p:cNvSpPr txBox="1"/>
          <p:nvPr/>
        </p:nvSpPr>
        <p:spPr>
          <a:xfrm>
            <a:off x="7133790" y="4394099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 </a:t>
            </a: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4A86E7"/>
                </a:solidFill>
                <a:latin typeface="Arial"/>
                <a:cs typeface="Arial"/>
              </a:rPr>
              <a:t>CAT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2"/>
          <p:cNvSpPr txBox="1"/>
          <p:nvPr/>
        </p:nvSpPr>
        <p:spPr>
          <a:xfrm>
            <a:off x="440502" y="5134456"/>
            <a:ext cx="13493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No </a:t>
            </a:r>
            <a:r>
              <a:rPr sz="1400" dirty="0">
                <a:latin typeface="Arial"/>
                <a:cs typeface="Arial"/>
              </a:rPr>
              <a:t>spatial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extent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6231650" y="5096077"/>
            <a:ext cx="12007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Multiple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Object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4"/>
          <p:cNvSpPr/>
          <p:nvPr/>
        </p:nvSpPr>
        <p:spPr>
          <a:xfrm>
            <a:off x="2383750" y="4779868"/>
            <a:ext cx="2067560" cy="352425"/>
          </a:xfrm>
          <a:custGeom>
            <a:avLst/>
            <a:gdLst/>
            <a:ahLst/>
            <a:cxnLst/>
            <a:rect l="l" t="t" r="r" b="b"/>
            <a:pathLst>
              <a:path w="2067560" h="352425">
                <a:moveTo>
                  <a:pt x="2066999" y="0"/>
                </a:moveTo>
                <a:lnTo>
                  <a:pt x="2060991" y="40343"/>
                </a:lnTo>
                <a:lnTo>
                  <a:pt x="2043877" y="77378"/>
                </a:lnTo>
                <a:lnTo>
                  <a:pt x="2017021" y="110047"/>
                </a:lnTo>
                <a:lnTo>
                  <a:pt x="1981791" y="137295"/>
                </a:lnTo>
                <a:lnTo>
                  <a:pt x="1939550" y="158066"/>
                </a:lnTo>
                <a:lnTo>
                  <a:pt x="1891666" y="171303"/>
                </a:lnTo>
                <a:lnTo>
                  <a:pt x="1839503" y="175949"/>
                </a:lnTo>
                <a:lnTo>
                  <a:pt x="1260996" y="175949"/>
                </a:lnTo>
                <a:lnTo>
                  <a:pt x="1208833" y="180596"/>
                </a:lnTo>
                <a:lnTo>
                  <a:pt x="1160949" y="193833"/>
                </a:lnTo>
                <a:lnTo>
                  <a:pt x="1118708" y="214604"/>
                </a:lnTo>
                <a:lnTo>
                  <a:pt x="1083478" y="241852"/>
                </a:lnTo>
                <a:lnTo>
                  <a:pt x="1056622" y="274521"/>
                </a:lnTo>
                <a:lnTo>
                  <a:pt x="1039508" y="311556"/>
                </a:lnTo>
                <a:lnTo>
                  <a:pt x="1033499" y="351899"/>
                </a:lnTo>
                <a:lnTo>
                  <a:pt x="1027491" y="311556"/>
                </a:lnTo>
                <a:lnTo>
                  <a:pt x="1010377" y="274521"/>
                </a:lnTo>
                <a:lnTo>
                  <a:pt x="983521" y="241852"/>
                </a:lnTo>
                <a:lnTo>
                  <a:pt x="948291" y="214604"/>
                </a:lnTo>
                <a:lnTo>
                  <a:pt x="906050" y="193833"/>
                </a:lnTo>
                <a:lnTo>
                  <a:pt x="858166" y="180596"/>
                </a:lnTo>
                <a:lnTo>
                  <a:pt x="8060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 txBox="1"/>
          <p:nvPr/>
        </p:nvSpPr>
        <p:spPr>
          <a:xfrm>
            <a:off x="2531924" y="5134456"/>
            <a:ext cx="17437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No objects, just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pixels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27"/>
          <p:cNvSpPr/>
          <p:nvPr/>
        </p:nvSpPr>
        <p:spPr>
          <a:xfrm>
            <a:off x="2301185" y="2498468"/>
            <a:ext cx="2137939" cy="1818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2367400" y="2867881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30">
                <a:moveTo>
                  <a:pt x="1637034" y="153281"/>
                </a:moveTo>
                <a:lnTo>
                  <a:pt x="1183464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7034" y="153281"/>
                </a:lnTo>
                <a:close/>
              </a:path>
              <a:path w="1642745" h="1154430">
                <a:moveTo>
                  <a:pt x="1619246" y="333582"/>
                </a:move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4" y="153281"/>
                </a:lnTo>
                <a:lnTo>
                  <a:pt x="1637034" y="153281"/>
                </a:lnTo>
                <a:lnTo>
                  <a:pt x="1632991" y="252451"/>
                </a:lnTo>
                <a:lnTo>
                  <a:pt x="1619246" y="333582"/>
                </a:lnTo>
                <a:close/>
              </a:path>
              <a:path w="1642745" h="1154430">
                <a:moveTo>
                  <a:pt x="110103" y="288501"/>
                </a:moveTo>
                <a:lnTo>
                  <a:pt x="0" y="261457"/>
                </a:lnTo>
                <a:lnTo>
                  <a:pt x="60425" y="190686"/>
                </a:lnTo>
                <a:lnTo>
                  <a:pt x="366968" y="162263"/>
                </a:lnTo>
                <a:lnTo>
                  <a:pt x="697253" y="261457"/>
                </a:lnTo>
                <a:lnTo>
                  <a:pt x="725811" y="270438"/>
                </a:lnTo>
                <a:lnTo>
                  <a:pt x="247700" y="270438"/>
                </a:lnTo>
                <a:lnTo>
                  <a:pt x="110103" y="288501"/>
                </a:lnTo>
                <a:close/>
              </a:path>
              <a:path w="1642745" h="1154430">
                <a:moveTo>
                  <a:pt x="899079" y="937629"/>
                </a:moveTo>
                <a:lnTo>
                  <a:pt x="871585" y="838460"/>
                </a:lnTo>
                <a:lnTo>
                  <a:pt x="825711" y="640122"/>
                </a:lnTo>
                <a:lnTo>
                  <a:pt x="807330" y="486814"/>
                </a:lnTo>
                <a:lnTo>
                  <a:pt x="642188" y="387670"/>
                </a:lnTo>
                <a:lnTo>
                  <a:pt x="394487" y="306513"/>
                </a:lnTo>
                <a:lnTo>
                  <a:pt x="247700" y="270438"/>
                </a:lnTo>
                <a:lnTo>
                  <a:pt x="725811" y="270438"/>
                </a:lnTo>
                <a:lnTo>
                  <a:pt x="926599" y="333582"/>
                </a:lnTo>
                <a:lnTo>
                  <a:pt x="1619246" y="333582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38248" y="721253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63557" y="919567"/>
                </a:lnTo>
                <a:lnTo>
                  <a:pt x="1027537" y="919567"/>
                </a:lnTo>
                <a:lnTo>
                  <a:pt x="899079" y="937629"/>
                </a:lnTo>
                <a:close/>
              </a:path>
              <a:path w="1642745" h="1154430">
                <a:moveTo>
                  <a:pt x="1550458" y="946636"/>
                </a:moveTo>
                <a:lnTo>
                  <a:pt x="1422000" y="883517"/>
                </a:lnTo>
                <a:lnTo>
                  <a:pt x="1458709" y="721253"/>
                </a:lnTo>
                <a:lnTo>
                  <a:pt x="1638248" y="721253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close/>
              </a:path>
              <a:path w="1642745" h="1154430">
                <a:moveTo>
                  <a:pt x="1211009" y="1154005"/>
                </a:moveTo>
                <a:lnTo>
                  <a:pt x="1082551" y="1063843"/>
                </a:lnTo>
                <a:lnTo>
                  <a:pt x="1027537" y="919567"/>
                </a:lnTo>
                <a:lnTo>
                  <a:pt x="1263557" y="919567"/>
                </a:lnTo>
                <a:lnTo>
                  <a:pt x="1288563" y="987051"/>
                </a:lnTo>
                <a:lnTo>
                  <a:pt x="1284377" y="1090887"/>
                </a:lnTo>
                <a:lnTo>
                  <a:pt x="1211009" y="11540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2367400" y="2867881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30">
                <a:moveTo>
                  <a:pt x="60425" y="190686"/>
                </a:moveTo>
                <a:lnTo>
                  <a:pt x="366968" y="162263"/>
                </a:lnTo>
                <a:lnTo>
                  <a:pt x="697253" y="261457"/>
                </a:ln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4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2991" y="252451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lnTo>
                  <a:pt x="1422000" y="883517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88563" y="987051"/>
                </a:lnTo>
                <a:lnTo>
                  <a:pt x="1284377" y="1090887"/>
                </a:lnTo>
                <a:lnTo>
                  <a:pt x="1211009" y="1154005"/>
                </a:lnTo>
                <a:lnTo>
                  <a:pt x="1082551" y="1063843"/>
                </a:lnTo>
                <a:lnTo>
                  <a:pt x="1027537" y="919567"/>
                </a:lnTo>
                <a:lnTo>
                  <a:pt x="899079" y="937629"/>
                </a:lnTo>
                <a:lnTo>
                  <a:pt x="871585" y="838460"/>
                </a:lnTo>
                <a:lnTo>
                  <a:pt x="825711" y="640122"/>
                </a:lnTo>
                <a:lnTo>
                  <a:pt x="807330" y="486814"/>
                </a:lnTo>
                <a:lnTo>
                  <a:pt x="642188" y="387670"/>
                </a:lnTo>
                <a:lnTo>
                  <a:pt x="394487" y="306513"/>
                </a:lnTo>
                <a:lnTo>
                  <a:pt x="247700" y="270438"/>
                </a:lnTo>
                <a:lnTo>
                  <a:pt x="110103" y="288501"/>
                </a:lnTo>
                <a:lnTo>
                  <a:pt x="0" y="261457"/>
                </a:lnTo>
              </a:path>
            </a:pathLst>
          </a:custGeom>
          <a:ln w="38099">
            <a:solidFill>
              <a:srgbClr val="FFD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2310024" y="3164106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4">
                <a:moveTo>
                  <a:pt x="2124328" y="695042"/>
                </a:move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2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373" y="86347"/>
                </a:lnTo>
                <a:lnTo>
                  <a:pt x="2124328" y="695042"/>
                </a:lnTo>
                <a:close/>
              </a:path>
              <a:path w="2132965" h="1138554">
                <a:moveTo>
                  <a:pt x="2132373" y="86347"/>
                </a:moveTo>
                <a:lnTo>
                  <a:pt x="1873677" y="86347"/>
                </a:lnTo>
                <a:lnTo>
                  <a:pt x="2132770" y="56329"/>
                </a:lnTo>
                <a:lnTo>
                  <a:pt x="2132373" y="86347"/>
                </a:lnTo>
                <a:close/>
              </a:path>
              <a:path w="2132965" h="1138554">
                <a:moveTo>
                  <a:pt x="2118472" y="1138097"/>
                </a:moveTo>
                <a:lnTo>
                  <a:pt x="0" y="1138097"/>
                </a:lnTo>
                <a:lnTo>
                  <a:pt x="0" y="200293"/>
                </a:lnTo>
                <a:lnTo>
                  <a:pt x="710923" y="115403"/>
                </a:lnTo>
                <a:lnTo>
                  <a:pt x="839524" y="240932"/>
                </a:lnTo>
                <a:lnTo>
                  <a:pt x="914552" y="643379"/>
                </a:lnTo>
                <a:lnTo>
                  <a:pt x="1077444" y="643379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2121839" y="883381"/>
                </a:lnTo>
                <a:lnTo>
                  <a:pt x="2118472" y="1138097"/>
                </a:lnTo>
                <a:close/>
              </a:path>
              <a:path w="2132965" h="1138554">
                <a:moveTo>
                  <a:pt x="2121839" y="883381"/>
                </a:move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5" y="632293"/>
                </a:lnTo>
                <a:lnTo>
                  <a:pt x="1343248" y="554753"/>
                </a:lnTo>
                <a:lnTo>
                  <a:pt x="1471850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2124328" y="695042"/>
                </a:lnTo>
                <a:lnTo>
                  <a:pt x="2121839" y="883381"/>
                </a:lnTo>
                <a:close/>
              </a:path>
              <a:path w="2132965" h="1138554">
                <a:moveTo>
                  <a:pt x="1077444" y="643379"/>
                </a:moveTo>
                <a:lnTo>
                  <a:pt x="914552" y="643379"/>
                </a:lnTo>
                <a:lnTo>
                  <a:pt x="1077269" y="642852"/>
                </a:lnTo>
                <a:lnTo>
                  <a:pt x="1077444" y="643379"/>
                </a:lnTo>
                <a:close/>
              </a:path>
            </a:pathLst>
          </a:custGeom>
          <a:solidFill>
            <a:srgbClr val="6AA8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2310025" y="3164106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4">
                <a:moveTo>
                  <a:pt x="0" y="200293"/>
                </a:moveTo>
                <a:lnTo>
                  <a:pt x="710923" y="115403"/>
                </a:lnTo>
                <a:lnTo>
                  <a:pt x="839524" y="240932"/>
                </a:lnTo>
                <a:lnTo>
                  <a:pt x="914552" y="643379"/>
                </a:lnTo>
                <a:lnTo>
                  <a:pt x="1077269" y="642852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5" y="632293"/>
                </a:lnTo>
                <a:lnTo>
                  <a:pt x="1343248" y="554753"/>
                </a:lnTo>
                <a:lnTo>
                  <a:pt x="1471850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2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770" y="56329"/>
                </a:lnTo>
                <a:lnTo>
                  <a:pt x="2118472" y="1138097"/>
                </a:lnTo>
                <a:lnTo>
                  <a:pt x="0" y="1138097"/>
                </a:lnTo>
                <a:lnTo>
                  <a:pt x="0" y="200293"/>
                </a:lnTo>
                <a:close/>
              </a:path>
            </a:pathLst>
          </a:custGeom>
          <a:ln w="38099">
            <a:solidFill>
              <a:srgbClr val="6AA8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2306449" y="2541081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1047401" y="358118"/>
                </a:move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5" y="73819"/>
                </a:lnTo>
                <a:lnTo>
                  <a:pt x="2129169" y="0"/>
                </a:lnTo>
                <a:lnTo>
                  <a:pt x="2124181" y="306456"/>
                </a:lnTo>
                <a:lnTo>
                  <a:pt x="1607592" y="306456"/>
                </a:lnTo>
                <a:lnTo>
                  <a:pt x="1581925" y="332303"/>
                </a:lnTo>
                <a:lnTo>
                  <a:pt x="1068177" y="332303"/>
                </a:lnTo>
                <a:lnTo>
                  <a:pt x="1047401" y="358118"/>
                </a:lnTo>
                <a:close/>
              </a:path>
              <a:path w="2129790" h="794385">
                <a:moveTo>
                  <a:pt x="2118472" y="657194"/>
                </a:move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2124181" y="306456"/>
                </a:lnTo>
                <a:lnTo>
                  <a:pt x="2118472" y="657194"/>
                </a:lnTo>
                <a:close/>
              </a:path>
              <a:path w="2129790" h="794385">
                <a:moveTo>
                  <a:pt x="0" y="793793"/>
                </a:move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47401" y="358118"/>
                </a:lnTo>
                <a:lnTo>
                  <a:pt x="1004102" y="411921"/>
                </a:lnTo>
                <a:lnTo>
                  <a:pt x="1014616" y="47259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27218" y="638728"/>
                </a:lnTo>
                <a:lnTo>
                  <a:pt x="639481" y="723649"/>
                </a:lnTo>
                <a:lnTo>
                  <a:pt x="0" y="793793"/>
                </a:lnTo>
                <a:close/>
              </a:path>
              <a:path w="2129790" h="794385">
                <a:moveTo>
                  <a:pt x="1264650" y="454125"/>
                </a:moveTo>
                <a:lnTo>
                  <a:pt x="1114595" y="343342"/>
                </a:lnTo>
                <a:lnTo>
                  <a:pt x="1068177" y="332303"/>
                </a:lnTo>
                <a:lnTo>
                  <a:pt x="1581925" y="332303"/>
                </a:lnTo>
                <a:lnTo>
                  <a:pt x="1468279" y="446745"/>
                </a:lnTo>
                <a:lnTo>
                  <a:pt x="1264650" y="454125"/>
                </a:lnTo>
                <a:close/>
              </a:path>
              <a:path w="2129790" h="794385">
                <a:moveTo>
                  <a:pt x="985994" y="627642"/>
                </a:moveTo>
                <a:lnTo>
                  <a:pt x="450119" y="472592"/>
                </a:lnTo>
                <a:lnTo>
                  <a:pt x="1014616" y="472592"/>
                </a:lnTo>
                <a:lnTo>
                  <a:pt x="1039568" y="616571"/>
                </a:lnTo>
                <a:lnTo>
                  <a:pt x="985994" y="627642"/>
                </a:lnTo>
                <a:close/>
              </a:path>
              <a:path w="2129790" h="794385">
                <a:moveTo>
                  <a:pt x="327218" y="638728"/>
                </a:moveTo>
                <a:lnTo>
                  <a:pt x="164352" y="638728"/>
                </a:lnTo>
                <a:lnTo>
                  <a:pt x="300079" y="631347"/>
                </a:lnTo>
                <a:lnTo>
                  <a:pt x="327218" y="638728"/>
                </a:lnTo>
                <a:close/>
              </a:path>
            </a:pathLst>
          </a:custGeom>
          <a:solidFill>
            <a:srgbClr val="C1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2306449" y="2541081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639481" y="723649"/>
                </a:moveTo>
                <a:lnTo>
                  <a:pt x="0" y="793793"/>
                </a:ln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5" y="73819"/>
                </a:lnTo>
                <a:lnTo>
                  <a:pt x="2129169" y="0"/>
                </a:lnTo>
                <a:lnTo>
                  <a:pt x="2118472" y="657194"/>
                </a:ln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1468279" y="446745"/>
                </a:lnTo>
                <a:lnTo>
                  <a:pt x="1264650" y="454125"/>
                </a:lnTo>
                <a:lnTo>
                  <a:pt x="1114595" y="343342"/>
                </a:lnTo>
                <a:lnTo>
                  <a:pt x="1068177" y="332303"/>
                </a:lnTo>
                <a:lnTo>
                  <a:pt x="1004102" y="411921"/>
                </a:lnTo>
                <a:lnTo>
                  <a:pt x="1039568" y="616571"/>
                </a:lnTo>
                <a:lnTo>
                  <a:pt x="985994" y="62764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00079" y="631347"/>
                </a:lnTo>
                <a:lnTo>
                  <a:pt x="639481" y="723649"/>
                </a:lnTo>
                <a:close/>
              </a:path>
            </a:pathLst>
          </a:custGeom>
          <a:ln w="38099">
            <a:solidFill>
              <a:srgbClr val="C17A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2313592" y="2500460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1" y="103387"/>
                </a:lnTo>
                <a:lnTo>
                  <a:pt x="1679064" y="136614"/>
                </a:lnTo>
                <a:lnTo>
                  <a:pt x="1010490" y="332287"/>
                </a:lnTo>
                <a:lnTo>
                  <a:pt x="678772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  <a:path w="2111375" h="480060">
                <a:moveTo>
                  <a:pt x="871690" y="372910"/>
                </a:moveTo>
                <a:lnTo>
                  <a:pt x="678772" y="332287"/>
                </a:lnTo>
                <a:lnTo>
                  <a:pt x="1010490" y="332287"/>
                </a:lnTo>
                <a:lnTo>
                  <a:pt x="871690" y="372910"/>
                </a:lnTo>
                <a:close/>
              </a:path>
            </a:pathLst>
          </a:custGeom>
          <a:solidFill>
            <a:srgbClr val="4A86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2313592" y="2500460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1" y="103387"/>
                </a:lnTo>
                <a:lnTo>
                  <a:pt x="1679064" y="136614"/>
                </a:lnTo>
                <a:lnTo>
                  <a:pt x="871690" y="372910"/>
                </a:lnTo>
                <a:lnTo>
                  <a:pt x="678772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</a:pathLst>
          </a:custGeom>
          <a:ln w="28574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1600" y="672624"/>
            <a:ext cx="364680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2800" spc="-10" dirty="0" smtClean="0">
                <a:solidFill>
                  <a:srgbClr val="000000"/>
                </a:solidFill>
              </a:rPr>
              <a:t>Semantic</a:t>
            </a:r>
            <a:r>
              <a:rPr lang="sk-SK" sz="2800" spc="-85" dirty="0" smtClean="0">
                <a:solidFill>
                  <a:srgbClr val="000000"/>
                </a:solidFill>
              </a:rPr>
              <a:t> </a:t>
            </a:r>
            <a:r>
              <a:rPr lang="sk-SK" sz="2800" spc="-5" dirty="0" smtClean="0">
                <a:solidFill>
                  <a:srgbClr val="000000"/>
                </a:solidFill>
              </a:rPr>
              <a:t>Segmentation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68174" y="2501631"/>
            <a:ext cx="2093699" cy="1812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284473" y="1883784"/>
            <a:ext cx="167576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Classification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2531652" y="1731384"/>
            <a:ext cx="1701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432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Semantic  Segmentation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5083843" y="1789809"/>
            <a:ext cx="11823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288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Object  Detection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7069001" y="1711458"/>
            <a:ext cx="1701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385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Instance  Segmentation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883476" y="4394099"/>
            <a:ext cx="478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C</a:t>
            </a:r>
            <a:r>
              <a:rPr sz="1800" b="1" spc="-13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9"/>
          <p:cNvSpPr/>
          <p:nvPr/>
        </p:nvSpPr>
        <p:spPr>
          <a:xfrm>
            <a:off x="4637775" y="2543768"/>
            <a:ext cx="2093699" cy="1798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6917425" y="2543768"/>
            <a:ext cx="2106875" cy="18122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7327080" y="3302436"/>
            <a:ext cx="706120" cy="1053465"/>
          </a:xfrm>
          <a:custGeom>
            <a:avLst/>
            <a:gdLst/>
            <a:ahLst/>
            <a:cxnLst/>
            <a:rect l="l" t="t" r="r" b="b"/>
            <a:pathLst>
              <a:path w="706120" h="1053464">
                <a:moveTo>
                  <a:pt x="478725" y="37759"/>
                </a:moveTo>
                <a:lnTo>
                  <a:pt x="294435" y="37759"/>
                </a:lnTo>
                <a:lnTo>
                  <a:pt x="323695" y="12580"/>
                </a:lnTo>
                <a:lnTo>
                  <a:pt x="424281" y="0"/>
                </a:lnTo>
                <a:lnTo>
                  <a:pt x="478725" y="37759"/>
                </a:lnTo>
                <a:close/>
              </a:path>
              <a:path w="706120" h="1053464">
                <a:moveTo>
                  <a:pt x="591616" y="54542"/>
                </a:moveTo>
                <a:lnTo>
                  <a:pt x="502924" y="54542"/>
                </a:lnTo>
                <a:lnTo>
                  <a:pt x="544980" y="18879"/>
                </a:lnTo>
                <a:lnTo>
                  <a:pt x="591616" y="54542"/>
                </a:lnTo>
                <a:close/>
              </a:path>
              <a:path w="706120" h="1053464">
                <a:moveTo>
                  <a:pt x="669950" y="507684"/>
                </a:moveTo>
                <a:lnTo>
                  <a:pt x="181055" y="507684"/>
                </a:lnTo>
                <a:lnTo>
                  <a:pt x="230430" y="390203"/>
                </a:lnTo>
                <a:lnTo>
                  <a:pt x="153622" y="306288"/>
                </a:lnTo>
                <a:lnTo>
                  <a:pt x="201169" y="138458"/>
                </a:lnTo>
                <a:lnTo>
                  <a:pt x="175564" y="94399"/>
                </a:lnTo>
                <a:lnTo>
                  <a:pt x="201169" y="23073"/>
                </a:lnTo>
                <a:lnTo>
                  <a:pt x="294435" y="37759"/>
                </a:lnTo>
                <a:lnTo>
                  <a:pt x="478725" y="37759"/>
                </a:lnTo>
                <a:lnTo>
                  <a:pt x="502924" y="54542"/>
                </a:lnTo>
                <a:lnTo>
                  <a:pt x="591616" y="54542"/>
                </a:lnTo>
                <a:lnTo>
                  <a:pt x="605337" y="65035"/>
                </a:lnTo>
                <a:lnTo>
                  <a:pt x="596190" y="148950"/>
                </a:lnTo>
                <a:lnTo>
                  <a:pt x="612648" y="209783"/>
                </a:lnTo>
                <a:lnTo>
                  <a:pt x="662023" y="260132"/>
                </a:lnTo>
                <a:lnTo>
                  <a:pt x="638253" y="335660"/>
                </a:lnTo>
                <a:lnTo>
                  <a:pt x="660195" y="356637"/>
                </a:lnTo>
                <a:lnTo>
                  <a:pt x="669950" y="507684"/>
                </a:lnTo>
                <a:close/>
              </a:path>
              <a:path w="706120" h="1053464">
                <a:moveTo>
                  <a:pt x="107903" y="629359"/>
                </a:moveTo>
                <a:lnTo>
                  <a:pt x="0" y="572720"/>
                </a:lnTo>
                <a:lnTo>
                  <a:pt x="7318" y="396493"/>
                </a:lnTo>
                <a:lnTo>
                  <a:pt x="62176" y="383913"/>
                </a:lnTo>
                <a:lnTo>
                  <a:pt x="181055" y="507684"/>
                </a:lnTo>
                <a:lnTo>
                  <a:pt x="669950" y="507684"/>
                </a:lnTo>
                <a:lnTo>
                  <a:pt x="671170" y="526564"/>
                </a:lnTo>
                <a:lnTo>
                  <a:pt x="705914" y="593697"/>
                </a:lnTo>
                <a:lnTo>
                  <a:pt x="689219" y="614673"/>
                </a:lnTo>
                <a:lnTo>
                  <a:pt x="208481" y="614673"/>
                </a:lnTo>
                <a:lnTo>
                  <a:pt x="107903" y="629359"/>
                </a:lnTo>
                <a:close/>
              </a:path>
              <a:path w="706120" h="1053464">
                <a:moveTo>
                  <a:pt x="166424" y="1053129"/>
                </a:moveTo>
                <a:lnTo>
                  <a:pt x="202997" y="952431"/>
                </a:lnTo>
                <a:lnTo>
                  <a:pt x="173736" y="774116"/>
                </a:lnTo>
                <a:lnTo>
                  <a:pt x="208481" y="614673"/>
                </a:lnTo>
                <a:lnTo>
                  <a:pt x="689219" y="614673"/>
                </a:lnTo>
                <a:lnTo>
                  <a:pt x="629106" y="690201"/>
                </a:lnTo>
                <a:lnTo>
                  <a:pt x="660195" y="797190"/>
                </a:lnTo>
                <a:lnTo>
                  <a:pt x="655173" y="809779"/>
                </a:lnTo>
                <a:lnTo>
                  <a:pt x="466344" y="809779"/>
                </a:lnTo>
                <a:lnTo>
                  <a:pt x="358448" y="816070"/>
                </a:lnTo>
                <a:lnTo>
                  <a:pt x="301754" y="870621"/>
                </a:lnTo>
                <a:lnTo>
                  <a:pt x="340154" y="1051033"/>
                </a:lnTo>
                <a:lnTo>
                  <a:pt x="166424" y="1053129"/>
                </a:lnTo>
                <a:close/>
              </a:path>
              <a:path w="706120" h="1053464">
                <a:moveTo>
                  <a:pt x="561445" y="1044742"/>
                </a:moveTo>
                <a:lnTo>
                  <a:pt x="402339" y="1040549"/>
                </a:lnTo>
                <a:lnTo>
                  <a:pt x="495605" y="872718"/>
                </a:lnTo>
                <a:lnTo>
                  <a:pt x="466344" y="809779"/>
                </a:lnTo>
                <a:lnTo>
                  <a:pt x="655173" y="809779"/>
                </a:lnTo>
                <a:lnTo>
                  <a:pt x="561445" y="104474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327080" y="3302436"/>
            <a:ext cx="706120" cy="1053465"/>
          </a:xfrm>
          <a:custGeom>
            <a:avLst/>
            <a:gdLst/>
            <a:ahLst/>
            <a:cxnLst/>
            <a:rect l="l" t="t" r="r" b="b"/>
            <a:pathLst>
              <a:path w="706120" h="1053464">
                <a:moveTo>
                  <a:pt x="201169" y="138458"/>
                </a:moveTo>
                <a:lnTo>
                  <a:pt x="153622" y="306288"/>
                </a:lnTo>
                <a:lnTo>
                  <a:pt x="230430" y="390203"/>
                </a:lnTo>
                <a:lnTo>
                  <a:pt x="181055" y="507684"/>
                </a:lnTo>
                <a:lnTo>
                  <a:pt x="62176" y="383913"/>
                </a:lnTo>
                <a:lnTo>
                  <a:pt x="7318" y="396493"/>
                </a:lnTo>
                <a:lnTo>
                  <a:pt x="0" y="572720"/>
                </a:lnTo>
                <a:lnTo>
                  <a:pt x="107903" y="629359"/>
                </a:lnTo>
                <a:lnTo>
                  <a:pt x="208481" y="614673"/>
                </a:lnTo>
                <a:lnTo>
                  <a:pt x="173736" y="774116"/>
                </a:lnTo>
                <a:lnTo>
                  <a:pt x="202997" y="952431"/>
                </a:lnTo>
                <a:lnTo>
                  <a:pt x="166424" y="1053129"/>
                </a:lnTo>
                <a:lnTo>
                  <a:pt x="340154" y="1051033"/>
                </a:lnTo>
                <a:lnTo>
                  <a:pt x="301754" y="870621"/>
                </a:lnTo>
                <a:lnTo>
                  <a:pt x="358448" y="816070"/>
                </a:lnTo>
                <a:lnTo>
                  <a:pt x="466344" y="809779"/>
                </a:lnTo>
                <a:lnTo>
                  <a:pt x="495605" y="872718"/>
                </a:lnTo>
                <a:lnTo>
                  <a:pt x="402339" y="1040549"/>
                </a:lnTo>
                <a:lnTo>
                  <a:pt x="561445" y="1044742"/>
                </a:lnTo>
                <a:lnTo>
                  <a:pt x="660195" y="797190"/>
                </a:lnTo>
                <a:lnTo>
                  <a:pt x="629106" y="690201"/>
                </a:lnTo>
                <a:lnTo>
                  <a:pt x="705914" y="593697"/>
                </a:lnTo>
                <a:lnTo>
                  <a:pt x="671170" y="526564"/>
                </a:lnTo>
                <a:lnTo>
                  <a:pt x="660195" y="356637"/>
                </a:lnTo>
                <a:lnTo>
                  <a:pt x="638253" y="335660"/>
                </a:lnTo>
                <a:lnTo>
                  <a:pt x="662023" y="260132"/>
                </a:lnTo>
                <a:lnTo>
                  <a:pt x="612648" y="209783"/>
                </a:lnTo>
                <a:lnTo>
                  <a:pt x="596190" y="148950"/>
                </a:lnTo>
                <a:lnTo>
                  <a:pt x="605337" y="65035"/>
                </a:lnTo>
                <a:lnTo>
                  <a:pt x="544980" y="18879"/>
                </a:lnTo>
                <a:lnTo>
                  <a:pt x="502924" y="54542"/>
                </a:lnTo>
                <a:lnTo>
                  <a:pt x="424281" y="0"/>
                </a:lnTo>
                <a:lnTo>
                  <a:pt x="323695" y="12580"/>
                </a:lnTo>
                <a:lnTo>
                  <a:pt x="294435" y="37759"/>
                </a:lnTo>
                <a:lnTo>
                  <a:pt x="201169" y="23073"/>
                </a:lnTo>
                <a:lnTo>
                  <a:pt x="175564" y="94399"/>
                </a:lnTo>
                <a:lnTo>
                  <a:pt x="201169" y="138458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7975569" y="3431721"/>
            <a:ext cx="372745" cy="819785"/>
          </a:xfrm>
          <a:custGeom>
            <a:avLst/>
            <a:gdLst/>
            <a:ahLst/>
            <a:cxnLst/>
            <a:rect l="l" t="t" r="r" b="b"/>
            <a:pathLst>
              <a:path w="372745" h="819785">
                <a:moveTo>
                  <a:pt x="0" y="757076"/>
                </a:moveTo>
                <a:lnTo>
                  <a:pt x="38199" y="636321"/>
                </a:lnTo>
                <a:lnTo>
                  <a:pt x="30556" y="582906"/>
                </a:lnTo>
                <a:lnTo>
                  <a:pt x="57295" y="506271"/>
                </a:lnTo>
                <a:lnTo>
                  <a:pt x="89760" y="455178"/>
                </a:lnTo>
                <a:lnTo>
                  <a:pt x="51568" y="406406"/>
                </a:lnTo>
                <a:lnTo>
                  <a:pt x="105037" y="53414"/>
                </a:lnTo>
                <a:lnTo>
                  <a:pt x="179519" y="0"/>
                </a:lnTo>
                <a:lnTo>
                  <a:pt x="286466" y="25551"/>
                </a:lnTo>
                <a:lnTo>
                  <a:pt x="317022" y="99865"/>
                </a:lnTo>
                <a:lnTo>
                  <a:pt x="372408" y="141664"/>
                </a:lnTo>
                <a:lnTo>
                  <a:pt x="366674" y="257778"/>
                </a:lnTo>
                <a:lnTo>
                  <a:pt x="366674" y="411048"/>
                </a:lnTo>
                <a:lnTo>
                  <a:pt x="313205" y="520198"/>
                </a:lnTo>
                <a:lnTo>
                  <a:pt x="313205" y="610769"/>
                </a:lnTo>
                <a:lnTo>
                  <a:pt x="118406" y="610769"/>
                </a:lnTo>
                <a:lnTo>
                  <a:pt x="95494" y="627027"/>
                </a:lnTo>
                <a:lnTo>
                  <a:pt x="103129" y="740819"/>
                </a:lnTo>
                <a:lnTo>
                  <a:pt x="0" y="757076"/>
                </a:lnTo>
                <a:close/>
              </a:path>
              <a:path w="372745" h="819785">
                <a:moveTo>
                  <a:pt x="208167" y="819775"/>
                </a:moveTo>
                <a:lnTo>
                  <a:pt x="150872" y="782618"/>
                </a:lnTo>
                <a:lnTo>
                  <a:pt x="217718" y="629348"/>
                </a:lnTo>
                <a:lnTo>
                  <a:pt x="118406" y="610769"/>
                </a:lnTo>
                <a:lnTo>
                  <a:pt x="313205" y="610769"/>
                </a:lnTo>
                <a:lnTo>
                  <a:pt x="313205" y="643284"/>
                </a:lnTo>
                <a:lnTo>
                  <a:pt x="271187" y="712956"/>
                </a:lnTo>
                <a:lnTo>
                  <a:pt x="297927" y="796554"/>
                </a:lnTo>
                <a:lnTo>
                  <a:pt x="208167" y="819775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7975569" y="3431721"/>
            <a:ext cx="372745" cy="819785"/>
          </a:xfrm>
          <a:custGeom>
            <a:avLst/>
            <a:gdLst/>
            <a:ahLst/>
            <a:cxnLst/>
            <a:rect l="l" t="t" r="r" b="b"/>
            <a:pathLst>
              <a:path w="372745" h="819785">
                <a:moveTo>
                  <a:pt x="51568" y="406406"/>
                </a:moveTo>
                <a:lnTo>
                  <a:pt x="105037" y="53414"/>
                </a:lnTo>
                <a:lnTo>
                  <a:pt x="179519" y="0"/>
                </a:lnTo>
                <a:lnTo>
                  <a:pt x="286466" y="25551"/>
                </a:lnTo>
                <a:lnTo>
                  <a:pt x="317022" y="99865"/>
                </a:lnTo>
                <a:lnTo>
                  <a:pt x="372408" y="141664"/>
                </a:lnTo>
                <a:lnTo>
                  <a:pt x="366674" y="257778"/>
                </a:lnTo>
                <a:lnTo>
                  <a:pt x="366674" y="411048"/>
                </a:lnTo>
                <a:lnTo>
                  <a:pt x="313205" y="520198"/>
                </a:lnTo>
                <a:lnTo>
                  <a:pt x="313205" y="643284"/>
                </a:lnTo>
                <a:lnTo>
                  <a:pt x="271187" y="712956"/>
                </a:lnTo>
                <a:lnTo>
                  <a:pt x="297927" y="796554"/>
                </a:lnTo>
                <a:lnTo>
                  <a:pt x="208167" y="819775"/>
                </a:lnTo>
                <a:lnTo>
                  <a:pt x="150872" y="782618"/>
                </a:lnTo>
                <a:lnTo>
                  <a:pt x="217718" y="629348"/>
                </a:lnTo>
                <a:lnTo>
                  <a:pt x="118406" y="610769"/>
                </a:lnTo>
                <a:lnTo>
                  <a:pt x="95494" y="627027"/>
                </a:lnTo>
                <a:lnTo>
                  <a:pt x="103129" y="740819"/>
                </a:lnTo>
                <a:lnTo>
                  <a:pt x="0" y="757076"/>
                </a:lnTo>
                <a:lnTo>
                  <a:pt x="38199" y="636321"/>
                </a:lnTo>
                <a:lnTo>
                  <a:pt x="30556" y="582906"/>
                </a:lnTo>
                <a:lnTo>
                  <a:pt x="57295" y="506271"/>
                </a:lnTo>
                <a:lnTo>
                  <a:pt x="89760" y="455178"/>
                </a:lnTo>
                <a:lnTo>
                  <a:pt x="51568" y="406406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8313673" y="3313284"/>
            <a:ext cx="317500" cy="715645"/>
          </a:xfrm>
          <a:custGeom>
            <a:avLst/>
            <a:gdLst/>
            <a:ahLst/>
            <a:cxnLst/>
            <a:rect l="l" t="t" r="r" b="b"/>
            <a:pathLst>
              <a:path w="317500" h="715644">
                <a:moveTo>
                  <a:pt x="87850" y="715267"/>
                </a:moveTo>
                <a:lnTo>
                  <a:pt x="49651" y="696689"/>
                </a:lnTo>
                <a:lnTo>
                  <a:pt x="76390" y="654890"/>
                </a:lnTo>
                <a:lnTo>
                  <a:pt x="0" y="650247"/>
                </a:lnTo>
                <a:lnTo>
                  <a:pt x="36281" y="568970"/>
                </a:lnTo>
                <a:lnTo>
                  <a:pt x="64929" y="545740"/>
                </a:lnTo>
                <a:lnTo>
                  <a:pt x="32464" y="204363"/>
                </a:lnTo>
                <a:lnTo>
                  <a:pt x="87850" y="58056"/>
                </a:lnTo>
                <a:lnTo>
                  <a:pt x="87850" y="0"/>
                </a:lnTo>
                <a:lnTo>
                  <a:pt x="137503" y="27862"/>
                </a:lnTo>
                <a:lnTo>
                  <a:pt x="217710" y="39478"/>
                </a:lnTo>
                <a:lnTo>
                  <a:pt x="260554" y="39478"/>
                </a:lnTo>
                <a:lnTo>
                  <a:pt x="261635" y="78956"/>
                </a:lnTo>
                <a:lnTo>
                  <a:pt x="317022" y="278677"/>
                </a:lnTo>
                <a:lnTo>
                  <a:pt x="292192" y="438921"/>
                </a:lnTo>
                <a:lnTo>
                  <a:pt x="254001" y="585218"/>
                </a:lnTo>
                <a:lnTo>
                  <a:pt x="267370" y="685083"/>
                </a:lnTo>
                <a:lnTo>
                  <a:pt x="200843" y="710625"/>
                </a:lnTo>
                <a:lnTo>
                  <a:pt x="168058" y="710625"/>
                </a:lnTo>
                <a:lnTo>
                  <a:pt x="87850" y="715267"/>
                </a:lnTo>
                <a:close/>
              </a:path>
              <a:path w="317500" h="715644">
                <a:moveTo>
                  <a:pt x="260554" y="39478"/>
                </a:moveTo>
                <a:lnTo>
                  <a:pt x="217710" y="39478"/>
                </a:lnTo>
                <a:lnTo>
                  <a:pt x="259727" y="9284"/>
                </a:lnTo>
                <a:lnTo>
                  <a:pt x="260554" y="39478"/>
                </a:lnTo>
                <a:close/>
              </a:path>
              <a:path w="317500" h="715644">
                <a:moveTo>
                  <a:pt x="194797" y="712946"/>
                </a:moveTo>
                <a:lnTo>
                  <a:pt x="168058" y="710625"/>
                </a:lnTo>
                <a:lnTo>
                  <a:pt x="200843" y="710625"/>
                </a:lnTo>
                <a:lnTo>
                  <a:pt x="194797" y="71294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8313673" y="3313284"/>
            <a:ext cx="317500" cy="715645"/>
          </a:xfrm>
          <a:custGeom>
            <a:avLst/>
            <a:gdLst/>
            <a:ahLst/>
            <a:cxnLst/>
            <a:rect l="l" t="t" r="r" b="b"/>
            <a:pathLst>
              <a:path w="317500" h="715644">
                <a:moveTo>
                  <a:pt x="32464" y="204363"/>
                </a:moveTo>
                <a:lnTo>
                  <a:pt x="87850" y="58056"/>
                </a:lnTo>
                <a:lnTo>
                  <a:pt x="87850" y="0"/>
                </a:lnTo>
                <a:lnTo>
                  <a:pt x="137503" y="27862"/>
                </a:lnTo>
                <a:lnTo>
                  <a:pt x="217710" y="39478"/>
                </a:lnTo>
                <a:lnTo>
                  <a:pt x="259727" y="9284"/>
                </a:lnTo>
                <a:lnTo>
                  <a:pt x="261635" y="78956"/>
                </a:lnTo>
                <a:lnTo>
                  <a:pt x="317022" y="278677"/>
                </a:lnTo>
                <a:lnTo>
                  <a:pt x="292192" y="438921"/>
                </a:lnTo>
                <a:lnTo>
                  <a:pt x="254001" y="585218"/>
                </a:lnTo>
                <a:lnTo>
                  <a:pt x="267370" y="685083"/>
                </a:lnTo>
                <a:lnTo>
                  <a:pt x="194797" y="712946"/>
                </a:lnTo>
                <a:lnTo>
                  <a:pt x="168058" y="710625"/>
                </a:lnTo>
                <a:lnTo>
                  <a:pt x="87850" y="715267"/>
                </a:lnTo>
                <a:lnTo>
                  <a:pt x="49651" y="696689"/>
                </a:lnTo>
                <a:lnTo>
                  <a:pt x="76390" y="654890"/>
                </a:lnTo>
                <a:lnTo>
                  <a:pt x="0" y="650247"/>
                </a:lnTo>
                <a:lnTo>
                  <a:pt x="36281" y="568970"/>
                </a:lnTo>
                <a:lnTo>
                  <a:pt x="64929" y="545740"/>
                </a:lnTo>
                <a:lnTo>
                  <a:pt x="32464" y="204363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795875" y="4771389"/>
            <a:ext cx="4124960" cy="352425"/>
          </a:xfrm>
          <a:custGeom>
            <a:avLst/>
            <a:gdLst/>
            <a:ahLst/>
            <a:cxnLst/>
            <a:rect l="l" t="t" r="r" b="b"/>
            <a:pathLst>
              <a:path w="4124959" h="352425">
                <a:moveTo>
                  <a:pt x="4124399" y="0"/>
                </a:moveTo>
                <a:lnTo>
                  <a:pt x="4118391" y="40343"/>
                </a:lnTo>
                <a:lnTo>
                  <a:pt x="4101276" y="77378"/>
                </a:lnTo>
                <a:lnTo>
                  <a:pt x="4074421" y="110047"/>
                </a:lnTo>
                <a:lnTo>
                  <a:pt x="4039190" y="137295"/>
                </a:lnTo>
                <a:lnTo>
                  <a:pt x="3996950" y="158066"/>
                </a:lnTo>
                <a:lnTo>
                  <a:pt x="3949066" y="171303"/>
                </a:lnTo>
                <a:lnTo>
                  <a:pt x="3896903" y="175949"/>
                </a:lnTo>
                <a:lnTo>
                  <a:pt x="2289695" y="175949"/>
                </a:lnTo>
                <a:lnTo>
                  <a:pt x="2237533" y="180596"/>
                </a:lnTo>
                <a:lnTo>
                  <a:pt x="2189649" y="193833"/>
                </a:lnTo>
                <a:lnTo>
                  <a:pt x="2147409" y="214604"/>
                </a:lnTo>
                <a:lnTo>
                  <a:pt x="2112178" y="241852"/>
                </a:lnTo>
                <a:lnTo>
                  <a:pt x="2085323" y="274521"/>
                </a:lnTo>
                <a:lnTo>
                  <a:pt x="2068208" y="311556"/>
                </a:lnTo>
                <a:lnTo>
                  <a:pt x="2062199" y="351899"/>
                </a:lnTo>
                <a:lnTo>
                  <a:pt x="2056191" y="311556"/>
                </a:lnTo>
                <a:lnTo>
                  <a:pt x="2039076" y="274521"/>
                </a:lnTo>
                <a:lnTo>
                  <a:pt x="2012221" y="241852"/>
                </a:lnTo>
                <a:lnTo>
                  <a:pt x="1976990" y="214604"/>
                </a:lnTo>
                <a:lnTo>
                  <a:pt x="1934750" y="193833"/>
                </a:lnTo>
                <a:lnTo>
                  <a:pt x="1886866" y="180596"/>
                </a:lnTo>
                <a:lnTo>
                  <a:pt x="18347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60524" y="4780984"/>
            <a:ext cx="2096135" cy="352425"/>
          </a:xfrm>
          <a:custGeom>
            <a:avLst/>
            <a:gdLst/>
            <a:ahLst/>
            <a:cxnLst/>
            <a:rect l="l" t="t" r="r" b="b"/>
            <a:pathLst>
              <a:path w="2096135" h="352425">
                <a:moveTo>
                  <a:pt x="2095799" y="0"/>
                </a:moveTo>
                <a:lnTo>
                  <a:pt x="2089791" y="40343"/>
                </a:lnTo>
                <a:lnTo>
                  <a:pt x="2072677" y="77378"/>
                </a:lnTo>
                <a:lnTo>
                  <a:pt x="2045821" y="110047"/>
                </a:lnTo>
                <a:lnTo>
                  <a:pt x="2010591" y="137295"/>
                </a:lnTo>
                <a:lnTo>
                  <a:pt x="1968350" y="158066"/>
                </a:lnTo>
                <a:lnTo>
                  <a:pt x="1920466" y="171303"/>
                </a:lnTo>
                <a:lnTo>
                  <a:pt x="1868303" y="175949"/>
                </a:lnTo>
                <a:lnTo>
                  <a:pt x="1275396" y="175949"/>
                </a:lnTo>
                <a:lnTo>
                  <a:pt x="1223233" y="180596"/>
                </a:lnTo>
                <a:lnTo>
                  <a:pt x="1175349" y="193833"/>
                </a:lnTo>
                <a:lnTo>
                  <a:pt x="1133108" y="214604"/>
                </a:lnTo>
                <a:lnTo>
                  <a:pt x="1097878" y="241852"/>
                </a:lnTo>
                <a:lnTo>
                  <a:pt x="1071022" y="274521"/>
                </a:lnTo>
                <a:lnTo>
                  <a:pt x="1053908" y="311556"/>
                </a:lnTo>
                <a:lnTo>
                  <a:pt x="1047899" y="351899"/>
                </a:lnTo>
                <a:lnTo>
                  <a:pt x="1041891" y="311556"/>
                </a:lnTo>
                <a:lnTo>
                  <a:pt x="1024777" y="274521"/>
                </a:lnTo>
                <a:lnTo>
                  <a:pt x="997921" y="241852"/>
                </a:lnTo>
                <a:lnTo>
                  <a:pt x="962691" y="214604"/>
                </a:lnTo>
                <a:lnTo>
                  <a:pt x="920450" y="193833"/>
                </a:lnTo>
                <a:lnTo>
                  <a:pt x="872566" y="180596"/>
                </a:lnTo>
                <a:lnTo>
                  <a:pt x="8204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 txBox="1"/>
          <p:nvPr/>
        </p:nvSpPr>
        <p:spPr>
          <a:xfrm>
            <a:off x="2662589" y="4317899"/>
            <a:ext cx="148209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37160" marR="5080" indent="-125095">
              <a:lnSpc>
                <a:spcPct val="100699"/>
              </a:lnSpc>
              <a:spcBef>
                <a:spcPts val="85"/>
              </a:spcBef>
            </a:pP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GRASS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F1C131"/>
                </a:solidFill>
                <a:latin typeface="Arial"/>
                <a:cs typeface="Arial"/>
              </a:rPr>
              <a:t>CAT</a:t>
            </a:r>
            <a:r>
              <a:rPr sz="1800" spc="-35" dirty="0">
                <a:latin typeface="Arial"/>
                <a:cs typeface="Arial"/>
              </a:rPr>
              <a:t>,  </a:t>
            </a:r>
            <a:r>
              <a:rPr sz="1800" b="1" spc="-5" dirty="0">
                <a:solidFill>
                  <a:srgbClr val="A64D78"/>
                </a:solidFill>
                <a:latin typeface="Arial"/>
                <a:cs typeface="Arial"/>
              </a:rPr>
              <a:t>TREE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A86E7"/>
                </a:solidFill>
                <a:latin typeface="Arial"/>
                <a:cs typeface="Arial"/>
              </a:rPr>
              <a:t>SKY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0"/>
          <p:cNvSpPr txBox="1"/>
          <p:nvPr/>
        </p:nvSpPr>
        <p:spPr>
          <a:xfrm>
            <a:off x="4840964" y="4394099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 </a:t>
            </a: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4A86E7"/>
                </a:solidFill>
                <a:latin typeface="Arial"/>
                <a:cs typeface="Arial"/>
              </a:rPr>
              <a:t>CAT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1"/>
          <p:cNvSpPr txBox="1"/>
          <p:nvPr/>
        </p:nvSpPr>
        <p:spPr>
          <a:xfrm>
            <a:off x="7133790" y="4394099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 </a:t>
            </a: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4A86E7"/>
                </a:solidFill>
                <a:latin typeface="Arial"/>
                <a:cs typeface="Arial"/>
              </a:rPr>
              <a:t>CAT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2"/>
          <p:cNvSpPr txBox="1"/>
          <p:nvPr/>
        </p:nvSpPr>
        <p:spPr>
          <a:xfrm>
            <a:off x="440502" y="5134456"/>
            <a:ext cx="13493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No </a:t>
            </a:r>
            <a:r>
              <a:rPr sz="1400" dirty="0">
                <a:latin typeface="Arial"/>
                <a:cs typeface="Arial"/>
              </a:rPr>
              <a:t>spatial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extent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6231650" y="5096077"/>
            <a:ext cx="12007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Multiple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Object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4"/>
          <p:cNvSpPr/>
          <p:nvPr/>
        </p:nvSpPr>
        <p:spPr>
          <a:xfrm>
            <a:off x="2383750" y="4779868"/>
            <a:ext cx="2067560" cy="352425"/>
          </a:xfrm>
          <a:custGeom>
            <a:avLst/>
            <a:gdLst/>
            <a:ahLst/>
            <a:cxnLst/>
            <a:rect l="l" t="t" r="r" b="b"/>
            <a:pathLst>
              <a:path w="2067560" h="352425">
                <a:moveTo>
                  <a:pt x="2066999" y="0"/>
                </a:moveTo>
                <a:lnTo>
                  <a:pt x="2060991" y="40343"/>
                </a:lnTo>
                <a:lnTo>
                  <a:pt x="2043877" y="77378"/>
                </a:lnTo>
                <a:lnTo>
                  <a:pt x="2017021" y="110047"/>
                </a:lnTo>
                <a:lnTo>
                  <a:pt x="1981791" y="137295"/>
                </a:lnTo>
                <a:lnTo>
                  <a:pt x="1939550" y="158066"/>
                </a:lnTo>
                <a:lnTo>
                  <a:pt x="1891666" y="171303"/>
                </a:lnTo>
                <a:lnTo>
                  <a:pt x="1839503" y="175949"/>
                </a:lnTo>
                <a:lnTo>
                  <a:pt x="1260996" y="175949"/>
                </a:lnTo>
                <a:lnTo>
                  <a:pt x="1208833" y="180596"/>
                </a:lnTo>
                <a:lnTo>
                  <a:pt x="1160949" y="193833"/>
                </a:lnTo>
                <a:lnTo>
                  <a:pt x="1118708" y="214604"/>
                </a:lnTo>
                <a:lnTo>
                  <a:pt x="1083478" y="241852"/>
                </a:lnTo>
                <a:lnTo>
                  <a:pt x="1056622" y="274521"/>
                </a:lnTo>
                <a:lnTo>
                  <a:pt x="1039508" y="311556"/>
                </a:lnTo>
                <a:lnTo>
                  <a:pt x="1033499" y="351899"/>
                </a:lnTo>
                <a:lnTo>
                  <a:pt x="1027491" y="311556"/>
                </a:lnTo>
                <a:lnTo>
                  <a:pt x="1010377" y="274521"/>
                </a:lnTo>
                <a:lnTo>
                  <a:pt x="983521" y="241852"/>
                </a:lnTo>
                <a:lnTo>
                  <a:pt x="948291" y="214604"/>
                </a:lnTo>
                <a:lnTo>
                  <a:pt x="906050" y="193833"/>
                </a:lnTo>
                <a:lnTo>
                  <a:pt x="858166" y="180596"/>
                </a:lnTo>
                <a:lnTo>
                  <a:pt x="8060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 txBox="1"/>
          <p:nvPr/>
        </p:nvSpPr>
        <p:spPr>
          <a:xfrm>
            <a:off x="2531924" y="5134456"/>
            <a:ext cx="17437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No objects, just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pixels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27"/>
          <p:cNvSpPr/>
          <p:nvPr/>
        </p:nvSpPr>
        <p:spPr>
          <a:xfrm>
            <a:off x="2301185" y="2498468"/>
            <a:ext cx="2137939" cy="1818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2367400" y="2867881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30">
                <a:moveTo>
                  <a:pt x="1637034" y="153281"/>
                </a:moveTo>
                <a:lnTo>
                  <a:pt x="1183464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7034" y="153281"/>
                </a:lnTo>
                <a:close/>
              </a:path>
              <a:path w="1642745" h="1154430">
                <a:moveTo>
                  <a:pt x="1619246" y="333582"/>
                </a:move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4" y="153281"/>
                </a:lnTo>
                <a:lnTo>
                  <a:pt x="1637034" y="153281"/>
                </a:lnTo>
                <a:lnTo>
                  <a:pt x="1632991" y="252451"/>
                </a:lnTo>
                <a:lnTo>
                  <a:pt x="1619246" y="333582"/>
                </a:lnTo>
                <a:close/>
              </a:path>
              <a:path w="1642745" h="1154430">
                <a:moveTo>
                  <a:pt x="110103" y="288501"/>
                </a:moveTo>
                <a:lnTo>
                  <a:pt x="0" y="261457"/>
                </a:lnTo>
                <a:lnTo>
                  <a:pt x="60425" y="190686"/>
                </a:lnTo>
                <a:lnTo>
                  <a:pt x="366968" y="162263"/>
                </a:lnTo>
                <a:lnTo>
                  <a:pt x="697253" y="261457"/>
                </a:lnTo>
                <a:lnTo>
                  <a:pt x="725811" y="270438"/>
                </a:lnTo>
                <a:lnTo>
                  <a:pt x="247700" y="270438"/>
                </a:lnTo>
                <a:lnTo>
                  <a:pt x="110103" y="288501"/>
                </a:lnTo>
                <a:close/>
              </a:path>
              <a:path w="1642745" h="1154430">
                <a:moveTo>
                  <a:pt x="899079" y="937629"/>
                </a:moveTo>
                <a:lnTo>
                  <a:pt x="871585" y="838460"/>
                </a:lnTo>
                <a:lnTo>
                  <a:pt x="825711" y="640122"/>
                </a:lnTo>
                <a:lnTo>
                  <a:pt x="807330" y="486814"/>
                </a:lnTo>
                <a:lnTo>
                  <a:pt x="642188" y="387670"/>
                </a:lnTo>
                <a:lnTo>
                  <a:pt x="394487" y="306513"/>
                </a:lnTo>
                <a:lnTo>
                  <a:pt x="247700" y="270438"/>
                </a:lnTo>
                <a:lnTo>
                  <a:pt x="725811" y="270438"/>
                </a:lnTo>
                <a:lnTo>
                  <a:pt x="926599" y="333582"/>
                </a:lnTo>
                <a:lnTo>
                  <a:pt x="1619246" y="333582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38248" y="721253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63557" y="919567"/>
                </a:lnTo>
                <a:lnTo>
                  <a:pt x="1027537" y="919567"/>
                </a:lnTo>
                <a:lnTo>
                  <a:pt x="899079" y="937629"/>
                </a:lnTo>
                <a:close/>
              </a:path>
              <a:path w="1642745" h="1154430">
                <a:moveTo>
                  <a:pt x="1550458" y="946636"/>
                </a:moveTo>
                <a:lnTo>
                  <a:pt x="1422000" y="883517"/>
                </a:lnTo>
                <a:lnTo>
                  <a:pt x="1458709" y="721253"/>
                </a:lnTo>
                <a:lnTo>
                  <a:pt x="1638248" y="721253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close/>
              </a:path>
              <a:path w="1642745" h="1154430">
                <a:moveTo>
                  <a:pt x="1211009" y="1154005"/>
                </a:moveTo>
                <a:lnTo>
                  <a:pt x="1082551" y="1063843"/>
                </a:lnTo>
                <a:lnTo>
                  <a:pt x="1027537" y="919567"/>
                </a:lnTo>
                <a:lnTo>
                  <a:pt x="1263557" y="919567"/>
                </a:lnTo>
                <a:lnTo>
                  <a:pt x="1288563" y="987051"/>
                </a:lnTo>
                <a:lnTo>
                  <a:pt x="1284377" y="1090887"/>
                </a:lnTo>
                <a:lnTo>
                  <a:pt x="1211009" y="11540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2367400" y="2867881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30">
                <a:moveTo>
                  <a:pt x="60425" y="190686"/>
                </a:moveTo>
                <a:lnTo>
                  <a:pt x="366968" y="162263"/>
                </a:lnTo>
                <a:lnTo>
                  <a:pt x="697253" y="261457"/>
                </a:ln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4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2991" y="252451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lnTo>
                  <a:pt x="1422000" y="883517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88563" y="987051"/>
                </a:lnTo>
                <a:lnTo>
                  <a:pt x="1284377" y="1090887"/>
                </a:lnTo>
                <a:lnTo>
                  <a:pt x="1211009" y="1154005"/>
                </a:lnTo>
                <a:lnTo>
                  <a:pt x="1082551" y="1063843"/>
                </a:lnTo>
                <a:lnTo>
                  <a:pt x="1027537" y="919567"/>
                </a:lnTo>
                <a:lnTo>
                  <a:pt x="899079" y="937629"/>
                </a:lnTo>
                <a:lnTo>
                  <a:pt x="871585" y="838460"/>
                </a:lnTo>
                <a:lnTo>
                  <a:pt x="825711" y="640122"/>
                </a:lnTo>
                <a:lnTo>
                  <a:pt x="807330" y="486814"/>
                </a:lnTo>
                <a:lnTo>
                  <a:pt x="642188" y="387670"/>
                </a:lnTo>
                <a:lnTo>
                  <a:pt x="394487" y="306513"/>
                </a:lnTo>
                <a:lnTo>
                  <a:pt x="247700" y="270438"/>
                </a:lnTo>
                <a:lnTo>
                  <a:pt x="110103" y="288501"/>
                </a:lnTo>
                <a:lnTo>
                  <a:pt x="0" y="261457"/>
                </a:lnTo>
              </a:path>
            </a:pathLst>
          </a:custGeom>
          <a:ln w="38099">
            <a:solidFill>
              <a:srgbClr val="FFD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2310024" y="3164106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4">
                <a:moveTo>
                  <a:pt x="2124328" y="695042"/>
                </a:move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2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373" y="86347"/>
                </a:lnTo>
                <a:lnTo>
                  <a:pt x="2124328" y="695042"/>
                </a:lnTo>
                <a:close/>
              </a:path>
              <a:path w="2132965" h="1138554">
                <a:moveTo>
                  <a:pt x="2132373" y="86347"/>
                </a:moveTo>
                <a:lnTo>
                  <a:pt x="1873677" y="86347"/>
                </a:lnTo>
                <a:lnTo>
                  <a:pt x="2132770" y="56329"/>
                </a:lnTo>
                <a:lnTo>
                  <a:pt x="2132373" y="86347"/>
                </a:lnTo>
                <a:close/>
              </a:path>
              <a:path w="2132965" h="1138554">
                <a:moveTo>
                  <a:pt x="2118472" y="1138097"/>
                </a:moveTo>
                <a:lnTo>
                  <a:pt x="0" y="1138097"/>
                </a:lnTo>
                <a:lnTo>
                  <a:pt x="0" y="200293"/>
                </a:lnTo>
                <a:lnTo>
                  <a:pt x="710923" y="115403"/>
                </a:lnTo>
                <a:lnTo>
                  <a:pt x="839524" y="240932"/>
                </a:lnTo>
                <a:lnTo>
                  <a:pt x="914552" y="643379"/>
                </a:lnTo>
                <a:lnTo>
                  <a:pt x="1077444" y="643379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2121839" y="883381"/>
                </a:lnTo>
                <a:lnTo>
                  <a:pt x="2118472" y="1138097"/>
                </a:lnTo>
                <a:close/>
              </a:path>
              <a:path w="2132965" h="1138554">
                <a:moveTo>
                  <a:pt x="2121839" y="883381"/>
                </a:move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5" y="632293"/>
                </a:lnTo>
                <a:lnTo>
                  <a:pt x="1343248" y="554753"/>
                </a:lnTo>
                <a:lnTo>
                  <a:pt x="1471850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2124328" y="695042"/>
                </a:lnTo>
                <a:lnTo>
                  <a:pt x="2121839" y="883381"/>
                </a:lnTo>
                <a:close/>
              </a:path>
              <a:path w="2132965" h="1138554">
                <a:moveTo>
                  <a:pt x="1077444" y="643379"/>
                </a:moveTo>
                <a:lnTo>
                  <a:pt x="914552" y="643379"/>
                </a:lnTo>
                <a:lnTo>
                  <a:pt x="1077269" y="642852"/>
                </a:lnTo>
                <a:lnTo>
                  <a:pt x="1077444" y="643379"/>
                </a:lnTo>
                <a:close/>
              </a:path>
            </a:pathLst>
          </a:custGeom>
          <a:solidFill>
            <a:srgbClr val="6AA8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2310025" y="3164106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4">
                <a:moveTo>
                  <a:pt x="0" y="200293"/>
                </a:moveTo>
                <a:lnTo>
                  <a:pt x="710923" y="115403"/>
                </a:lnTo>
                <a:lnTo>
                  <a:pt x="839524" y="240932"/>
                </a:lnTo>
                <a:lnTo>
                  <a:pt x="914552" y="643379"/>
                </a:lnTo>
                <a:lnTo>
                  <a:pt x="1077269" y="642852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5" y="632293"/>
                </a:lnTo>
                <a:lnTo>
                  <a:pt x="1343248" y="554753"/>
                </a:lnTo>
                <a:lnTo>
                  <a:pt x="1471850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2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770" y="56329"/>
                </a:lnTo>
                <a:lnTo>
                  <a:pt x="2118472" y="1138097"/>
                </a:lnTo>
                <a:lnTo>
                  <a:pt x="0" y="1138097"/>
                </a:lnTo>
                <a:lnTo>
                  <a:pt x="0" y="200293"/>
                </a:lnTo>
                <a:close/>
              </a:path>
            </a:pathLst>
          </a:custGeom>
          <a:ln w="38099">
            <a:solidFill>
              <a:srgbClr val="6AA8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2306449" y="2541081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1047401" y="358118"/>
                </a:move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5" y="73819"/>
                </a:lnTo>
                <a:lnTo>
                  <a:pt x="2129169" y="0"/>
                </a:lnTo>
                <a:lnTo>
                  <a:pt x="2124181" y="306456"/>
                </a:lnTo>
                <a:lnTo>
                  <a:pt x="1607592" y="306456"/>
                </a:lnTo>
                <a:lnTo>
                  <a:pt x="1581925" y="332303"/>
                </a:lnTo>
                <a:lnTo>
                  <a:pt x="1068177" y="332303"/>
                </a:lnTo>
                <a:lnTo>
                  <a:pt x="1047401" y="358118"/>
                </a:lnTo>
                <a:close/>
              </a:path>
              <a:path w="2129790" h="794385">
                <a:moveTo>
                  <a:pt x="2118472" y="657194"/>
                </a:move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2124181" y="306456"/>
                </a:lnTo>
                <a:lnTo>
                  <a:pt x="2118472" y="657194"/>
                </a:lnTo>
                <a:close/>
              </a:path>
              <a:path w="2129790" h="794385">
                <a:moveTo>
                  <a:pt x="0" y="793793"/>
                </a:move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47401" y="358118"/>
                </a:lnTo>
                <a:lnTo>
                  <a:pt x="1004102" y="411921"/>
                </a:lnTo>
                <a:lnTo>
                  <a:pt x="1014616" y="47259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27218" y="638728"/>
                </a:lnTo>
                <a:lnTo>
                  <a:pt x="639481" y="723649"/>
                </a:lnTo>
                <a:lnTo>
                  <a:pt x="0" y="793793"/>
                </a:lnTo>
                <a:close/>
              </a:path>
              <a:path w="2129790" h="794385">
                <a:moveTo>
                  <a:pt x="1264650" y="454125"/>
                </a:moveTo>
                <a:lnTo>
                  <a:pt x="1114595" y="343342"/>
                </a:lnTo>
                <a:lnTo>
                  <a:pt x="1068177" y="332303"/>
                </a:lnTo>
                <a:lnTo>
                  <a:pt x="1581925" y="332303"/>
                </a:lnTo>
                <a:lnTo>
                  <a:pt x="1468279" y="446745"/>
                </a:lnTo>
                <a:lnTo>
                  <a:pt x="1264650" y="454125"/>
                </a:lnTo>
                <a:close/>
              </a:path>
              <a:path w="2129790" h="794385">
                <a:moveTo>
                  <a:pt x="985994" y="627642"/>
                </a:moveTo>
                <a:lnTo>
                  <a:pt x="450119" y="472592"/>
                </a:lnTo>
                <a:lnTo>
                  <a:pt x="1014616" y="472592"/>
                </a:lnTo>
                <a:lnTo>
                  <a:pt x="1039568" y="616571"/>
                </a:lnTo>
                <a:lnTo>
                  <a:pt x="985994" y="627642"/>
                </a:lnTo>
                <a:close/>
              </a:path>
              <a:path w="2129790" h="794385">
                <a:moveTo>
                  <a:pt x="327218" y="638728"/>
                </a:moveTo>
                <a:lnTo>
                  <a:pt x="164352" y="638728"/>
                </a:lnTo>
                <a:lnTo>
                  <a:pt x="300079" y="631347"/>
                </a:lnTo>
                <a:lnTo>
                  <a:pt x="327218" y="638728"/>
                </a:lnTo>
                <a:close/>
              </a:path>
            </a:pathLst>
          </a:custGeom>
          <a:solidFill>
            <a:srgbClr val="C1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2306449" y="2541081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639481" y="723649"/>
                </a:moveTo>
                <a:lnTo>
                  <a:pt x="0" y="793793"/>
                </a:ln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5" y="73819"/>
                </a:lnTo>
                <a:lnTo>
                  <a:pt x="2129169" y="0"/>
                </a:lnTo>
                <a:lnTo>
                  <a:pt x="2118472" y="657194"/>
                </a:ln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1468279" y="446745"/>
                </a:lnTo>
                <a:lnTo>
                  <a:pt x="1264650" y="454125"/>
                </a:lnTo>
                <a:lnTo>
                  <a:pt x="1114595" y="343342"/>
                </a:lnTo>
                <a:lnTo>
                  <a:pt x="1068177" y="332303"/>
                </a:lnTo>
                <a:lnTo>
                  <a:pt x="1004102" y="411921"/>
                </a:lnTo>
                <a:lnTo>
                  <a:pt x="1039568" y="616571"/>
                </a:lnTo>
                <a:lnTo>
                  <a:pt x="985994" y="62764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00079" y="631347"/>
                </a:lnTo>
                <a:lnTo>
                  <a:pt x="639481" y="723649"/>
                </a:lnTo>
                <a:close/>
              </a:path>
            </a:pathLst>
          </a:custGeom>
          <a:ln w="38099">
            <a:solidFill>
              <a:srgbClr val="C17A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2313592" y="2500460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1" y="103387"/>
                </a:lnTo>
                <a:lnTo>
                  <a:pt x="1679064" y="136614"/>
                </a:lnTo>
                <a:lnTo>
                  <a:pt x="1010490" y="332287"/>
                </a:lnTo>
                <a:lnTo>
                  <a:pt x="678772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  <a:path w="2111375" h="480060">
                <a:moveTo>
                  <a:pt x="871690" y="372910"/>
                </a:moveTo>
                <a:lnTo>
                  <a:pt x="678772" y="332287"/>
                </a:lnTo>
                <a:lnTo>
                  <a:pt x="1010490" y="332287"/>
                </a:lnTo>
                <a:lnTo>
                  <a:pt x="871690" y="372910"/>
                </a:lnTo>
                <a:close/>
              </a:path>
            </a:pathLst>
          </a:custGeom>
          <a:solidFill>
            <a:srgbClr val="4A86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2313592" y="2500460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1" y="103387"/>
                </a:lnTo>
                <a:lnTo>
                  <a:pt x="1679064" y="136614"/>
                </a:lnTo>
                <a:lnTo>
                  <a:pt x="871690" y="372910"/>
                </a:lnTo>
                <a:lnTo>
                  <a:pt x="678772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</a:pathLst>
          </a:custGeom>
          <a:ln w="28574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28"/>
          <p:cNvSpPr/>
          <p:nvPr/>
        </p:nvSpPr>
        <p:spPr>
          <a:xfrm>
            <a:off x="4602874" y="1772816"/>
            <a:ext cx="4482465" cy="3624579"/>
          </a:xfrm>
          <a:custGeom>
            <a:avLst/>
            <a:gdLst/>
            <a:ahLst/>
            <a:cxnLst/>
            <a:rect l="l" t="t" r="r" b="b"/>
            <a:pathLst>
              <a:path w="4482465" h="3624579">
                <a:moveTo>
                  <a:pt x="0" y="0"/>
                </a:moveTo>
                <a:lnTo>
                  <a:pt x="4481999" y="0"/>
                </a:lnTo>
                <a:lnTo>
                  <a:pt x="4481999" y="3624299"/>
                </a:lnTo>
                <a:lnTo>
                  <a:pt x="0" y="36242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29"/>
          <p:cNvSpPr/>
          <p:nvPr/>
        </p:nvSpPr>
        <p:spPr>
          <a:xfrm>
            <a:off x="0" y="1772816"/>
            <a:ext cx="2227580" cy="3624579"/>
          </a:xfrm>
          <a:custGeom>
            <a:avLst/>
            <a:gdLst/>
            <a:ahLst/>
            <a:cxnLst/>
            <a:rect l="l" t="t" r="r" b="b"/>
            <a:pathLst>
              <a:path w="2227580" h="3624579">
                <a:moveTo>
                  <a:pt x="0" y="0"/>
                </a:moveTo>
                <a:lnTo>
                  <a:pt x="2227499" y="0"/>
                </a:lnTo>
                <a:lnTo>
                  <a:pt x="2227499" y="3624299"/>
                </a:lnTo>
                <a:lnTo>
                  <a:pt x="0" y="36242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115616" y="764704"/>
            <a:ext cx="37909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000000"/>
                </a:solidFill>
              </a:rPr>
              <a:t>Semantic</a:t>
            </a:r>
            <a:r>
              <a:rPr sz="2800" spc="-8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Segmentation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6495950" y="2172985"/>
            <a:ext cx="2470624" cy="16464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6495953" y="3902722"/>
            <a:ext cx="2470785" cy="1821814"/>
          </a:xfrm>
          <a:custGeom>
            <a:avLst/>
            <a:gdLst/>
            <a:ahLst/>
            <a:cxnLst/>
            <a:rect l="l" t="t" r="r" b="b"/>
            <a:pathLst>
              <a:path w="2470784" h="1821814">
                <a:moveTo>
                  <a:pt x="0" y="0"/>
                </a:moveTo>
                <a:lnTo>
                  <a:pt x="2470618" y="0"/>
                </a:lnTo>
                <a:lnTo>
                  <a:pt x="2470618" y="1821244"/>
                </a:lnTo>
                <a:lnTo>
                  <a:pt x="0" y="1821244"/>
                </a:lnTo>
                <a:lnTo>
                  <a:pt x="0" y="0"/>
                </a:lnTo>
                <a:close/>
              </a:path>
            </a:pathLst>
          </a:custGeom>
          <a:solidFill>
            <a:srgbClr val="3D85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498386" y="4590926"/>
            <a:ext cx="2464435" cy="1137920"/>
          </a:xfrm>
          <a:custGeom>
            <a:avLst/>
            <a:gdLst/>
            <a:ahLst/>
            <a:cxnLst/>
            <a:rect l="l" t="t" r="r" b="b"/>
            <a:pathLst>
              <a:path w="2464434" h="1137920">
                <a:moveTo>
                  <a:pt x="0" y="1137652"/>
                </a:moveTo>
                <a:lnTo>
                  <a:pt x="0" y="0"/>
                </a:lnTo>
                <a:lnTo>
                  <a:pt x="71475" y="9366"/>
                </a:lnTo>
                <a:lnTo>
                  <a:pt x="46250" y="37454"/>
                </a:lnTo>
                <a:lnTo>
                  <a:pt x="231250" y="88951"/>
                </a:lnTo>
                <a:lnTo>
                  <a:pt x="504348" y="88951"/>
                </a:lnTo>
                <a:lnTo>
                  <a:pt x="1929926" y="248134"/>
                </a:lnTo>
                <a:lnTo>
                  <a:pt x="2459714" y="290265"/>
                </a:lnTo>
                <a:lnTo>
                  <a:pt x="2463914" y="1132975"/>
                </a:lnTo>
                <a:lnTo>
                  <a:pt x="0" y="1137652"/>
                </a:lnTo>
                <a:close/>
              </a:path>
              <a:path w="2464434" h="1137920">
                <a:moveTo>
                  <a:pt x="504348" y="88951"/>
                </a:moveTo>
                <a:lnTo>
                  <a:pt x="231250" y="88951"/>
                </a:lnTo>
                <a:lnTo>
                  <a:pt x="197613" y="9366"/>
                </a:lnTo>
                <a:lnTo>
                  <a:pt x="420463" y="79584"/>
                </a:lnTo>
                <a:lnTo>
                  <a:pt x="504348" y="88951"/>
                </a:lnTo>
                <a:close/>
              </a:path>
            </a:pathLst>
          </a:custGeom>
          <a:solidFill>
            <a:srgbClr val="6AA8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502586" y="3898033"/>
            <a:ext cx="2459990" cy="1002030"/>
          </a:xfrm>
          <a:custGeom>
            <a:avLst/>
            <a:gdLst/>
            <a:ahLst/>
            <a:cxnLst/>
            <a:rect l="l" t="t" r="r" b="b"/>
            <a:pathLst>
              <a:path w="2459990" h="1002029">
                <a:moveTo>
                  <a:pt x="2459714" y="1001879"/>
                </a:moveTo>
                <a:lnTo>
                  <a:pt x="0" y="945705"/>
                </a:lnTo>
                <a:lnTo>
                  <a:pt x="0" y="93628"/>
                </a:lnTo>
                <a:lnTo>
                  <a:pt x="50462" y="46820"/>
                </a:lnTo>
                <a:lnTo>
                  <a:pt x="42049" y="0"/>
                </a:lnTo>
                <a:lnTo>
                  <a:pt x="1484238" y="0"/>
                </a:lnTo>
                <a:lnTo>
                  <a:pt x="1463213" y="46820"/>
                </a:lnTo>
                <a:lnTo>
                  <a:pt x="1484238" y="126405"/>
                </a:lnTo>
                <a:lnTo>
                  <a:pt x="1534700" y="234091"/>
                </a:lnTo>
                <a:lnTo>
                  <a:pt x="1450601" y="243444"/>
                </a:lnTo>
                <a:lnTo>
                  <a:pt x="1404351" y="318353"/>
                </a:lnTo>
                <a:lnTo>
                  <a:pt x="1379126" y="421348"/>
                </a:lnTo>
                <a:lnTo>
                  <a:pt x="1215138" y="444758"/>
                </a:lnTo>
                <a:lnTo>
                  <a:pt x="1252987" y="543077"/>
                </a:lnTo>
                <a:lnTo>
                  <a:pt x="1665038" y="692893"/>
                </a:lnTo>
                <a:lnTo>
                  <a:pt x="1785364" y="692893"/>
                </a:lnTo>
                <a:lnTo>
                  <a:pt x="1782776" y="702260"/>
                </a:lnTo>
                <a:lnTo>
                  <a:pt x="2459714" y="702260"/>
                </a:lnTo>
                <a:lnTo>
                  <a:pt x="2459714" y="1001879"/>
                </a:lnTo>
                <a:close/>
              </a:path>
              <a:path w="2459990" h="1002029">
                <a:moveTo>
                  <a:pt x="1808652" y="608618"/>
                </a:moveTo>
                <a:lnTo>
                  <a:pt x="1736513" y="608618"/>
                </a:lnTo>
                <a:lnTo>
                  <a:pt x="1778563" y="482213"/>
                </a:lnTo>
                <a:lnTo>
                  <a:pt x="1816413" y="580531"/>
                </a:lnTo>
                <a:lnTo>
                  <a:pt x="1808652" y="608618"/>
                </a:lnTo>
                <a:close/>
              </a:path>
              <a:path w="2459990" h="1002029">
                <a:moveTo>
                  <a:pt x="2459714" y="702260"/>
                </a:moveTo>
                <a:lnTo>
                  <a:pt x="1782776" y="702260"/>
                </a:lnTo>
                <a:lnTo>
                  <a:pt x="1976188" y="482213"/>
                </a:lnTo>
                <a:lnTo>
                  <a:pt x="2119139" y="561810"/>
                </a:lnTo>
                <a:lnTo>
                  <a:pt x="2163296" y="561810"/>
                </a:lnTo>
                <a:lnTo>
                  <a:pt x="2182213" y="627352"/>
                </a:lnTo>
                <a:lnTo>
                  <a:pt x="2278931" y="627352"/>
                </a:lnTo>
                <a:lnTo>
                  <a:pt x="2304151" y="646072"/>
                </a:lnTo>
                <a:lnTo>
                  <a:pt x="2459714" y="646072"/>
                </a:lnTo>
                <a:lnTo>
                  <a:pt x="2459714" y="702260"/>
                </a:lnTo>
                <a:close/>
              </a:path>
              <a:path w="2459990" h="1002029">
                <a:moveTo>
                  <a:pt x="1785364" y="692893"/>
                </a:moveTo>
                <a:lnTo>
                  <a:pt x="1665038" y="692893"/>
                </a:lnTo>
                <a:lnTo>
                  <a:pt x="1660838" y="617985"/>
                </a:lnTo>
                <a:lnTo>
                  <a:pt x="1698676" y="491579"/>
                </a:lnTo>
                <a:lnTo>
                  <a:pt x="1736513" y="608618"/>
                </a:lnTo>
                <a:lnTo>
                  <a:pt x="1808652" y="608618"/>
                </a:lnTo>
                <a:lnTo>
                  <a:pt x="1785364" y="692893"/>
                </a:lnTo>
                <a:close/>
              </a:path>
              <a:path w="2459990" h="1002029">
                <a:moveTo>
                  <a:pt x="2163296" y="561810"/>
                </a:moveTo>
                <a:lnTo>
                  <a:pt x="2119139" y="561810"/>
                </a:lnTo>
                <a:lnTo>
                  <a:pt x="2144376" y="496256"/>
                </a:lnTo>
                <a:lnTo>
                  <a:pt x="2163296" y="561810"/>
                </a:lnTo>
                <a:close/>
              </a:path>
              <a:path w="2459990" h="1002029">
                <a:moveTo>
                  <a:pt x="2459714" y="646072"/>
                </a:moveTo>
                <a:lnTo>
                  <a:pt x="2304151" y="646072"/>
                </a:lnTo>
                <a:lnTo>
                  <a:pt x="2367214" y="571164"/>
                </a:lnTo>
                <a:lnTo>
                  <a:pt x="2459714" y="571164"/>
                </a:lnTo>
                <a:lnTo>
                  <a:pt x="2459714" y="646072"/>
                </a:lnTo>
                <a:close/>
              </a:path>
              <a:path w="2459990" h="1002029">
                <a:moveTo>
                  <a:pt x="2278931" y="627352"/>
                </a:moveTo>
                <a:lnTo>
                  <a:pt x="2182213" y="627352"/>
                </a:lnTo>
                <a:lnTo>
                  <a:pt x="2241076" y="599252"/>
                </a:lnTo>
                <a:lnTo>
                  <a:pt x="2278931" y="627352"/>
                </a:lnTo>
                <a:close/>
              </a:path>
            </a:pathLst>
          </a:custGeom>
          <a:solidFill>
            <a:srgbClr val="C1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6788499" y="3912076"/>
            <a:ext cx="1762125" cy="1821180"/>
          </a:xfrm>
          <a:custGeom>
            <a:avLst/>
            <a:gdLst/>
            <a:ahLst/>
            <a:cxnLst/>
            <a:rect l="l" t="t" r="r" b="b"/>
            <a:pathLst>
              <a:path w="1762125" h="1821179">
                <a:moveTo>
                  <a:pt x="755873" y="229401"/>
                </a:moveTo>
                <a:lnTo>
                  <a:pt x="294324" y="229401"/>
                </a:lnTo>
                <a:lnTo>
                  <a:pt x="332174" y="145139"/>
                </a:lnTo>
                <a:lnTo>
                  <a:pt x="407849" y="28087"/>
                </a:lnTo>
                <a:lnTo>
                  <a:pt x="542399" y="0"/>
                </a:lnTo>
                <a:lnTo>
                  <a:pt x="639112" y="9366"/>
                </a:lnTo>
                <a:lnTo>
                  <a:pt x="693774" y="84274"/>
                </a:lnTo>
                <a:lnTo>
                  <a:pt x="710587" y="145139"/>
                </a:lnTo>
                <a:lnTo>
                  <a:pt x="752637" y="205990"/>
                </a:lnTo>
                <a:lnTo>
                  <a:pt x="755873" y="229401"/>
                </a:lnTo>
                <a:close/>
              </a:path>
              <a:path w="1762125" h="1821179">
                <a:moveTo>
                  <a:pt x="348987" y="1816502"/>
                </a:moveTo>
                <a:lnTo>
                  <a:pt x="210237" y="1807135"/>
                </a:lnTo>
                <a:lnTo>
                  <a:pt x="239674" y="1704140"/>
                </a:lnTo>
                <a:lnTo>
                  <a:pt x="273311" y="1559013"/>
                </a:lnTo>
                <a:lnTo>
                  <a:pt x="269099" y="1432608"/>
                </a:lnTo>
                <a:lnTo>
                  <a:pt x="264899" y="1268748"/>
                </a:lnTo>
                <a:lnTo>
                  <a:pt x="227049" y="1086154"/>
                </a:lnTo>
                <a:lnTo>
                  <a:pt x="172399" y="1025290"/>
                </a:lnTo>
                <a:lnTo>
                  <a:pt x="138761" y="842709"/>
                </a:lnTo>
                <a:lnTo>
                  <a:pt x="147162" y="688216"/>
                </a:lnTo>
                <a:lnTo>
                  <a:pt x="159786" y="608618"/>
                </a:lnTo>
                <a:lnTo>
                  <a:pt x="142962" y="486902"/>
                </a:lnTo>
                <a:lnTo>
                  <a:pt x="180799" y="430715"/>
                </a:lnTo>
                <a:lnTo>
                  <a:pt x="134549" y="421348"/>
                </a:lnTo>
                <a:lnTo>
                  <a:pt x="46261" y="332396"/>
                </a:lnTo>
                <a:lnTo>
                  <a:pt x="0" y="243444"/>
                </a:lnTo>
                <a:lnTo>
                  <a:pt x="54662" y="182593"/>
                </a:lnTo>
                <a:lnTo>
                  <a:pt x="163987" y="177903"/>
                </a:lnTo>
                <a:lnTo>
                  <a:pt x="294324" y="229401"/>
                </a:lnTo>
                <a:lnTo>
                  <a:pt x="755873" y="229401"/>
                </a:lnTo>
                <a:lnTo>
                  <a:pt x="761049" y="266855"/>
                </a:lnTo>
                <a:lnTo>
                  <a:pt x="951650" y="266855"/>
                </a:lnTo>
                <a:lnTo>
                  <a:pt x="979687" y="290265"/>
                </a:lnTo>
                <a:lnTo>
                  <a:pt x="962863" y="346453"/>
                </a:lnTo>
                <a:lnTo>
                  <a:pt x="824113" y="477535"/>
                </a:lnTo>
                <a:lnTo>
                  <a:pt x="727412" y="491579"/>
                </a:lnTo>
                <a:lnTo>
                  <a:pt x="723200" y="571164"/>
                </a:lnTo>
                <a:lnTo>
                  <a:pt x="1263909" y="571164"/>
                </a:lnTo>
                <a:lnTo>
                  <a:pt x="1391738" y="646072"/>
                </a:lnTo>
                <a:lnTo>
                  <a:pt x="1571589" y="646072"/>
                </a:lnTo>
                <a:lnTo>
                  <a:pt x="1601975" y="711627"/>
                </a:lnTo>
                <a:lnTo>
                  <a:pt x="1694490" y="711627"/>
                </a:lnTo>
                <a:lnTo>
                  <a:pt x="1761750" y="749068"/>
                </a:lnTo>
                <a:lnTo>
                  <a:pt x="1740725" y="823976"/>
                </a:lnTo>
                <a:lnTo>
                  <a:pt x="1665038" y="842709"/>
                </a:lnTo>
                <a:lnTo>
                  <a:pt x="1644025" y="922294"/>
                </a:lnTo>
                <a:lnTo>
                  <a:pt x="1725576" y="1142342"/>
                </a:lnTo>
                <a:lnTo>
                  <a:pt x="811499" y="1142342"/>
                </a:lnTo>
                <a:lnTo>
                  <a:pt x="813600" y="1151696"/>
                </a:lnTo>
                <a:lnTo>
                  <a:pt x="744224" y="1151696"/>
                </a:lnTo>
                <a:lnTo>
                  <a:pt x="743888" y="1170429"/>
                </a:lnTo>
                <a:lnTo>
                  <a:pt x="382624" y="1170429"/>
                </a:lnTo>
                <a:lnTo>
                  <a:pt x="374212" y="1231294"/>
                </a:lnTo>
                <a:lnTo>
                  <a:pt x="391037" y="1357699"/>
                </a:lnTo>
                <a:lnTo>
                  <a:pt x="378424" y="1470062"/>
                </a:lnTo>
                <a:lnTo>
                  <a:pt x="391874" y="1526236"/>
                </a:lnTo>
                <a:lnTo>
                  <a:pt x="344787" y="1526236"/>
                </a:lnTo>
                <a:lnTo>
                  <a:pt x="344787" y="1690096"/>
                </a:lnTo>
                <a:lnTo>
                  <a:pt x="348987" y="1816502"/>
                </a:lnTo>
                <a:close/>
              </a:path>
              <a:path w="1762125" h="1821179">
                <a:moveTo>
                  <a:pt x="951650" y="266855"/>
                </a:moveTo>
                <a:lnTo>
                  <a:pt x="761049" y="266855"/>
                </a:lnTo>
                <a:lnTo>
                  <a:pt x="824113" y="220047"/>
                </a:lnTo>
                <a:lnTo>
                  <a:pt x="912412" y="234091"/>
                </a:lnTo>
                <a:lnTo>
                  <a:pt x="951650" y="266855"/>
                </a:lnTo>
                <a:close/>
              </a:path>
              <a:path w="1762125" h="1821179">
                <a:moveTo>
                  <a:pt x="1263909" y="571164"/>
                </a:moveTo>
                <a:lnTo>
                  <a:pt x="723200" y="571164"/>
                </a:lnTo>
                <a:lnTo>
                  <a:pt x="845137" y="524356"/>
                </a:lnTo>
                <a:lnTo>
                  <a:pt x="950250" y="524356"/>
                </a:lnTo>
                <a:lnTo>
                  <a:pt x="1072188" y="454125"/>
                </a:lnTo>
                <a:lnTo>
                  <a:pt x="1173100" y="491579"/>
                </a:lnTo>
                <a:lnTo>
                  <a:pt x="1231963" y="552444"/>
                </a:lnTo>
                <a:lnTo>
                  <a:pt x="1263909" y="571164"/>
                </a:lnTo>
                <a:close/>
              </a:path>
              <a:path w="1762125" h="1821179">
                <a:moveTo>
                  <a:pt x="1571589" y="646072"/>
                </a:moveTo>
                <a:lnTo>
                  <a:pt x="1391738" y="646072"/>
                </a:lnTo>
                <a:lnTo>
                  <a:pt x="1534700" y="566487"/>
                </a:lnTo>
                <a:lnTo>
                  <a:pt x="1571589" y="646072"/>
                </a:lnTo>
                <a:close/>
              </a:path>
              <a:path w="1762125" h="1821179">
                <a:moveTo>
                  <a:pt x="1694490" y="711627"/>
                </a:moveTo>
                <a:lnTo>
                  <a:pt x="1601975" y="711627"/>
                </a:lnTo>
                <a:lnTo>
                  <a:pt x="1677663" y="702260"/>
                </a:lnTo>
                <a:lnTo>
                  <a:pt x="1694490" y="711627"/>
                </a:lnTo>
                <a:close/>
              </a:path>
              <a:path w="1762125" h="1821179">
                <a:moveTo>
                  <a:pt x="1080599" y="1793092"/>
                </a:moveTo>
                <a:lnTo>
                  <a:pt x="979687" y="1783738"/>
                </a:lnTo>
                <a:lnTo>
                  <a:pt x="975487" y="1713506"/>
                </a:lnTo>
                <a:lnTo>
                  <a:pt x="958663" y="1652642"/>
                </a:lnTo>
                <a:lnTo>
                  <a:pt x="971275" y="1479415"/>
                </a:lnTo>
                <a:lnTo>
                  <a:pt x="950250" y="1456018"/>
                </a:lnTo>
                <a:lnTo>
                  <a:pt x="946049" y="1395153"/>
                </a:lnTo>
                <a:lnTo>
                  <a:pt x="899799" y="1147019"/>
                </a:lnTo>
                <a:lnTo>
                  <a:pt x="811499" y="1142342"/>
                </a:lnTo>
                <a:lnTo>
                  <a:pt x="1725576" y="1142342"/>
                </a:lnTo>
                <a:lnTo>
                  <a:pt x="1742924" y="1189149"/>
                </a:lnTo>
                <a:lnTo>
                  <a:pt x="1370713" y="1189149"/>
                </a:lnTo>
                <a:lnTo>
                  <a:pt x="1362951" y="1217250"/>
                </a:lnTo>
                <a:lnTo>
                  <a:pt x="1307650" y="1217250"/>
                </a:lnTo>
                <a:lnTo>
                  <a:pt x="1307550" y="1221927"/>
                </a:lnTo>
                <a:lnTo>
                  <a:pt x="1021737" y="1221927"/>
                </a:lnTo>
                <a:lnTo>
                  <a:pt x="1059575" y="1399830"/>
                </a:lnTo>
                <a:lnTo>
                  <a:pt x="1021737" y="1516869"/>
                </a:lnTo>
                <a:lnTo>
                  <a:pt x="1059575" y="1680729"/>
                </a:lnTo>
                <a:lnTo>
                  <a:pt x="1080599" y="1793092"/>
                </a:lnTo>
                <a:close/>
              </a:path>
              <a:path w="1762125" h="1821179">
                <a:moveTo>
                  <a:pt x="773662" y="1498149"/>
                </a:moveTo>
                <a:lnTo>
                  <a:pt x="769450" y="1357699"/>
                </a:lnTo>
                <a:lnTo>
                  <a:pt x="744224" y="1151696"/>
                </a:lnTo>
                <a:lnTo>
                  <a:pt x="813600" y="1151696"/>
                </a:lnTo>
                <a:lnTo>
                  <a:pt x="824113" y="1198516"/>
                </a:lnTo>
                <a:lnTo>
                  <a:pt x="807299" y="1282791"/>
                </a:lnTo>
                <a:lnTo>
                  <a:pt x="832524" y="1484105"/>
                </a:lnTo>
                <a:lnTo>
                  <a:pt x="773662" y="1498149"/>
                </a:lnTo>
                <a:close/>
              </a:path>
              <a:path w="1762125" h="1821179">
                <a:moveTo>
                  <a:pt x="458312" y="1474738"/>
                </a:moveTo>
                <a:lnTo>
                  <a:pt x="420474" y="1465372"/>
                </a:lnTo>
                <a:lnTo>
                  <a:pt x="424674" y="1371743"/>
                </a:lnTo>
                <a:lnTo>
                  <a:pt x="416262" y="1254704"/>
                </a:lnTo>
                <a:lnTo>
                  <a:pt x="382624" y="1170429"/>
                </a:lnTo>
                <a:lnTo>
                  <a:pt x="743888" y="1170429"/>
                </a:lnTo>
                <a:lnTo>
                  <a:pt x="742964" y="1221927"/>
                </a:lnTo>
                <a:lnTo>
                  <a:pt x="597062" y="1221927"/>
                </a:lnTo>
                <a:lnTo>
                  <a:pt x="533701" y="1329612"/>
                </a:lnTo>
                <a:lnTo>
                  <a:pt x="479337" y="1329612"/>
                </a:lnTo>
                <a:lnTo>
                  <a:pt x="508762" y="1456018"/>
                </a:lnTo>
                <a:lnTo>
                  <a:pt x="458312" y="1474738"/>
                </a:lnTo>
                <a:close/>
              </a:path>
              <a:path w="1762125" h="1821179">
                <a:moveTo>
                  <a:pt x="1639813" y="1320246"/>
                </a:moveTo>
                <a:lnTo>
                  <a:pt x="1559925" y="1268748"/>
                </a:lnTo>
                <a:lnTo>
                  <a:pt x="1370713" y="1189149"/>
                </a:lnTo>
                <a:lnTo>
                  <a:pt x="1742924" y="1189149"/>
                </a:lnTo>
                <a:lnTo>
                  <a:pt x="1753338" y="1217250"/>
                </a:lnTo>
                <a:lnTo>
                  <a:pt x="1736525" y="1268748"/>
                </a:lnTo>
                <a:lnTo>
                  <a:pt x="1639813" y="1320246"/>
                </a:lnTo>
                <a:close/>
              </a:path>
              <a:path w="1762125" h="1821179">
                <a:moveTo>
                  <a:pt x="1353900" y="1250014"/>
                </a:moveTo>
                <a:lnTo>
                  <a:pt x="1307650" y="1217250"/>
                </a:lnTo>
                <a:lnTo>
                  <a:pt x="1362951" y="1217250"/>
                </a:lnTo>
                <a:lnTo>
                  <a:pt x="1353900" y="1250014"/>
                </a:lnTo>
                <a:close/>
              </a:path>
              <a:path w="1762125" h="1821179">
                <a:moveTo>
                  <a:pt x="693774" y="1821179"/>
                </a:moveTo>
                <a:lnTo>
                  <a:pt x="664337" y="1591778"/>
                </a:lnTo>
                <a:lnTo>
                  <a:pt x="618087" y="1418564"/>
                </a:lnTo>
                <a:lnTo>
                  <a:pt x="597062" y="1221927"/>
                </a:lnTo>
                <a:lnTo>
                  <a:pt x="742964" y="1221927"/>
                </a:lnTo>
                <a:lnTo>
                  <a:pt x="740024" y="1385787"/>
                </a:lnTo>
                <a:lnTo>
                  <a:pt x="756838" y="1488782"/>
                </a:lnTo>
                <a:lnTo>
                  <a:pt x="744224" y="1573057"/>
                </a:lnTo>
                <a:lnTo>
                  <a:pt x="769450" y="1680729"/>
                </a:lnTo>
                <a:lnTo>
                  <a:pt x="811499" y="1811825"/>
                </a:lnTo>
                <a:lnTo>
                  <a:pt x="693774" y="1821179"/>
                </a:lnTo>
                <a:close/>
              </a:path>
              <a:path w="1762125" h="1821179">
                <a:moveTo>
                  <a:pt x="1156287" y="1348333"/>
                </a:moveTo>
                <a:lnTo>
                  <a:pt x="1093213" y="1329612"/>
                </a:lnTo>
                <a:lnTo>
                  <a:pt x="1021737" y="1221927"/>
                </a:lnTo>
                <a:lnTo>
                  <a:pt x="1307550" y="1221927"/>
                </a:lnTo>
                <a:lnTo>
                  <a:pt x="1306350" y="1278101"/>
                </a:lnTo>
                <a:lnTo>
                  <a:pt x="1202537" y="1278101"/>
                </a:lnTo>
                <a:lnTo>
                  <a:pt x="1156287" y="1348333"/>
                </a:lnTo>
                <a:close/>
              </a:path>
              <a:path w="1762125" h="1821179">
                <a:moveTo>
                  <a:pt x="1349699" y="1783738"/>
                </a:moveTo>
                <a:lnTo>
                  <a:pt x="1286625" y="1774371"/>
                </a:lnTo>
                <a:lnTo>
                  <a:pt x="1257188" y="1708830"/>
                </a:lnTo>
                <a:lnTo>
                  <a:pt x="1240375" y="1544970"/>
                </a:lnTo>
                <a:lnTo>
                  <a:pt x="1206738" y="1437285"/>
                </a:lnTo>
                <a:lnTo>
                  <a:pt x="1202537" y="1278101"/>
                </a:lnTo>
                <a:lnTo>
                  <a:pt x="1306350" y="1278101"/>
                </a:lnTo>
                <a:lnTo>
                  <a:pt x="1303449" y="1413874"/>
                </a:lnTo>
                <a:lnTo>
                  <a:pt x="1299238" y="1544970"/>
                </a:lnTo>
                <a:lnTo>
                  <a:pt x="1366513" y="1722873"/>
                </a:lnTo>
                <a:lnTo>
                  <a:pt x="1349699" y="1783738"/>
                </a:lnTo>
                <a:close/>
              </a:path>
              <a:path w="1762125" h="1821179">
                <a:moveTo>
                  <a:pt x="517174" y="1357699"/>
                </a:moveTo>
                <a:lnTo>
                  <a:pt x="479337" y="1329612"/>
                </a:lnTo>
                <a:lnTo>
                  <a:pt x="533701" y="1329612"/>
                </a:lnTo>
                <a:lnTo>
                  <a:pt x="517174" y="1357699"/>
                </a:lnTo>
                <a:close/>
              </a:path>
              <a:path w="1762125" h="1821179">
                <a:moveTo>
                  <a:pt x="395237" y="1540280"/>
                </a:moveTo>
                <a:lnTo>
                  <a:pt x="344787" y="1526236"/>
                </a:lnTo>
                <a:lnTo>
                  <a:pt x="391874" y="1526236"/>
                </a:lnTo>
                <a:lnTo>
                  <a:pt x="395237" y="1540280"/>
                </a:lnTo>
                <a:close/>
              </a:path>
            </a:pathLst>
          </a:custGeom>
          <a:solidFill>
            <a:srgbClr val="7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6495953" y="4021223"/>
            <a:ext cx="2470785" cy="1515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2435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Sky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R="305435" algn="ctr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Cow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Times New Roman"/>
              <a:cs typeface="Times New Roman"/>
            </a:endParaRPr>
          </a:p>
          <a:p>
            <a:pPr marL="1786255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Grass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 rot="18900000">
            <a:off x="6452334" y="4009711"/>
            <a:ext cx="497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sz="1400" b="1" spc="-80" dirty="0">
                <a:latin typeface="Arial"/>
                <a:cs typeface="Arial"/>
              </a:rPr>
              <a:t>T</a:t>
            </a:r>
            <a:r>
              <a:rPr sz="1400" b="1" spc="-5" dirty="0">
                <a:latin typeface="Arial"/>
                <a:cs typeface="Arial"/>
              </a:rPr>
              <a:t>rees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395536" y="2708920"/>
            <a:ext cx="25501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Label each pixel in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the  image with </a:t>
            </a:r>
            <a:r>
              <a:rPr sz="2000" dirty="0">
                <a:latin typeface="Arial"/>
                <a:cs typeface="Arial"/>
              </a:rPr>
              <a:t>a category  </a:t>
            </a:r>
            <a:r>
              <a:rPr sz="2000" spc="-5" dirty="0">
                <a:latin typeface="Arial"/>
                <a:cs typeface="Arial"/>
              </a:rPr>
              <a:t>label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395536" y="3928120"/>
            <a:ext cx="29743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Don’t </a:t>
            </a:r>
            <a:r>
              <a:rPr sz="2000" spc="-10" dirty="0">
                <a:latin typeface="Arial"/>
                <a:cs typeface="Arial"/>
              </a:rPr>
              <a:t>differentiate  </a:t>
            </a:r>
            <a:r>
              <a:rPr sz="2000" spc="-5" dirty="0">
                <a:latin typeface="Arial"/>
                <a:cs typeface="Arial"/>
              </a:rPr>
              <a:t>instances, only </a:t>
            </a:r>
            <a:r>
              <a:rPr sz="2000" dirty="0">
                <a:latin typeface="Arial"/>
                <a:cs typeface="Arial"/>
              </a:rPr>
              <a:t>care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about  pixels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7151637" y="1984737"/>
            <a:ext cx="11391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u="sng" spc="-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  <a:hlinkClick r:id="rId3"/>
              </a:rPr>
              <a:t>This image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  <a:hlinkClick r:id="rId3"/>
              </a:rPr>
              <a:t>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</a:rPr>
              <a:t>is </a:t>
            </a:r>
            <a:r>
              <a:rPr sz="600" u="sng" spc="-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  <a:hlinkClick r:id="rId4"/>
              </a:rPr>
              <a:t>CC0 public</a:t>
            </a:r>
            <a:r>
              <a:rPr sz="600" u="sng" spc="-5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600" u="sng" spc="-5" dirty="0">
                <a:solidFill>
                  <a:srgbClr val="999999"/>
                </a:solidFill>
                <a:uFill>
                  <a:solidFill>
                    <a:srgbClr val="999999"/>
                  </a:solidFill>
                </a:uFill>
                <a:latin typeface="Arial"/>
                <a:cs typeface="Arial"/>
                <a:hlinkClick r:id="rId4"/>
              </a:rPr>
              <a:t>domain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3"/>
          <p:cNvSpPr/>
          <p:nvPr/>
        </p:nvSpPr>
        <p:spPr>
          <a:xfrm>
            <a:off x="4183760" y="3914634"/>
            <a:ext cx="2137939" cy="18186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249975" y="4284047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29">
                <a:moveTo>
                  <a:pt x="1637034" y="153281"/>
                </a:moveTo>
                <a:lnTo>
                  <a:pt x="1183464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7034" y="153281"/>
                </a:lnTo>
                <a:close/>
              </a:path>
              <a:path w="1642745" h="1154429">
                <a:moveTo>
                  <a:pt x="1619246" y="333582"/>
                </a:move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4" y="153281"/>
                </a:lnTo>
                <a:lnTo>
                  <a:pt x="1637034" y="153281"/>
                </a:lnTo>
                <a:lnTo>
                  <a:pt x="1632991" y="252451"/>
                </a:lnTo>
                <a:lnTo>
                  <a:pt x="1619246" y="333582"/>
                </a:lnTo>
                <a:close/>
              </a:path>
              <a:path w="1642745" h="1154429">
                <a:moveTo>
                  <a:pt x="110103" y="288501"/>
                </a:moveTo>
                <a:lnTo>
                  <a:pt x="0" y="261457"/>
                </a:lnTo>
                <a:lnTo>
                  <a:pt x="60425" y="190686"/>
                </a:lnTo>
                <a:lnTo>
                  <a:pt x="366968" y="162263"/>
                </a:lnTo>
                <a:lnTo>
                  <a:pt x="697252" y="261457"/>
                </a:lnTo>
                <a:lnTo>
                  <a:pt x="725811" y="270438"/>
                </a:lnTo>
                <a:lnTo>
                  <a:pt x="247700" y="270438"/>
                </a:lnTo>
                <a:lnTo>
                  <a:pt x="110103" y="288501"/>
                </a:lnTo>
                <a:close/>
              </a:path>
              <a:path w="1642745" h="1154429">
                <a:moveTo>
                  <a:pt x="899079" y="937629"/>
                </a:moveTo>
                <a:lnTo>
                  <a:pt x="871585" y="838460"/>
                </a:lnTo>
                <a:lnTo>
                  <a:pt x="825711" y="640122"/>
                </a:lnTo>
                <a:lnTo>
                  <a:pt x="807330" y="486814"/>
                </a:lnTo>
                <a:lnTo>
                  <a:pt x="642188" y="387670"/>
                </a:lnTo>
                <a:lnTo>
                  <a:pt x="394488" y="306513"/>
                </a:lnTo>
                <a:lnTo>
                  <a:pt x="247700" y="270438"/>
                </a:lnTo>
                <a:lnTo>
                  <a:pt x="725811" y="270438"/>
                </a:lnTo>
                <a:lnTo>
                  <a:pt x="926599" y="333582"/>
                </a:lnTo>
                <a:lnTo>
                  <a:pt x="1619246" y="333582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38248" y="721253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63557" y="919567"/>
                </a:lnTo>
                <a:lnTo>
                  <a:pt x="1027537" y="919567"/>
                </a:lnTo>
                <a:lnTo>
                  <a:pt x="899079" y="937629"/>
                </a:lnTo>
                <a:close/>
              </a:path>
              <a:path w="1642745" h="1154429">
                <a:moveTo>
                  <a:pt x="1550458" y="946636"/>
                </a:moveTo>
                <a:lnTo>
                  <a:pt x="1422000" y="883517"/>
                </a:lnTo>
                <a:lnTo>
                  <a:pt x="1458709" y="721253"/>
                </a:lnTo>
                <a:lnTo>
                  <a:pt x="1638248" y="721253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close/>
              </a:path>
              <a:path w="1642745" h="1154429">
                <a:moveTo>
                  <a:pt x="1211009" y="1154006"/>
                </a:moveTo>
                <a:lnTo>
                  <a:pt x="1082551" y="1063842"/>
                </a:lnTo>
                <a:lnTo>
                  <a:pt x="1027537" y="919567"/>
                </a:lnTo>
                <a:lnTo>
                  <a:pt x="1263557" y="919567"/>
                </a:lnTo>
                <a:lnTo>
                  <a:pt x="1288563" y="987051"/>
                </a:lnTo>
                <a:lnTo>
                  <a:pt x="1284377" y="1090886"/>
                </a:lnTo>
                <a:lnTo>
                  <a:pt x="1211009" y="1154006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249975" y="4284047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29">
                <a:moveTo>
                  <a:pt x="60425" y="190686"/>
                </a:moveTo>
                <a:lnTo>
                  <a:pt x="366968" y="162263"/>
                </a:lnTo>
                <a:lnTo>
                  <a:pt x="697252" y="261457"/>
                </a:ln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4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2991" y="252451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lnTo>
                  <a:pt x="1422000" y="883517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88563" y="987051"/>
                </a:lnTo>
                <a:lnTo>
                  <a:pt x="1284377" y="1090886"/>
                </a:lnTo>
                <a:lnTo>
                  <a:pt x="1211009" y="1154006"/>
                </a:lnTo>
                <a:lnTo>
                  <a:pt x="1082551" y="1063842"/>
                </a:lnTo>
                <a:lnTo>
                  <a:pt x="1027537" y="919567"/>
                </a:lnTo>
                <a:lnTo>
                  <a:pt x="899079" y="937629"/>
                </a:lnTo>
                <a:lnTo>
                  <a:pt x="871585" y="838460"/>
                </a:lnTo>
                <a:lnTo>
                  <a:pt x="825711" y="640122"/>
                </a:lnTo>
                <a:lnTo>
                  <a:pt x="807330" y="486814"/>
                </a:lnTo>
                <a:lnTo>
                  <a:pt x="642188" y="387670"/>
                </a:lnTo>
                <a:lnTo>
                  <a:pt x="394488" y="306513"/>
                </a:lnTo>
                <a:lnTo>
                  <a:pt x="247700" y="270438"/>
                </a:lnTo>
                <a:lnTo>
                  <a:pt x="110103" y="288501"/>
                </a:lnTo>
                <a:lnTo>
                  <a:pt x="0" y="261457"/>
                </a:lnTo>
              </a:path>
            </a:pathLst>
          </a:custGeom>
          <a:ln w="38099">
            <a:solidFill>
              <a:srgbClr val="FFD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192599" y="4580272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4">
                <a:moveTo>
                  <a:pt x="2124328" y="695042"/>
                </a:move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1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373" y="86347"/>
                </a:lnTo>
                <a:lnTo>
                  <a:pt x="2124328" y="695042"/>
                </a:lnTo>
                <a:close/>
              </a:path>
              <a:path w="2132965" h="1138554">
                <a:moveTo>
                  <a:pt x="2132373" y="86347"/>
                </a:moveTo>
                <a:lnTo>
                  <a:pt x="1873677" y="86347"/>
                </a:lnTo>
                <a:lnTo>
                  <a:pt x="2132770" y="56329"/>
                </a:lnTo>
                <a:lnTo>
                  <a:pt x="2132373" y="86347"/>
                </a:lnTo>
                <a:close/>
              </a:path>
              <a:path w="2132965" h="1138554">
                <a:moveTo>
                  <a:pt x="2118472" y="1138097"/>
                </a:moveTo>
                <a:lnTo>
                  <a:pt x="0" y="1138097"/>
                </a:lnTo>
                <a:lnTo>
                  <a:pt x="0" y="200293"/>
                </a:lnTo>
                <a:lnTo>
                  <a:pt x="710923" y="115403"/>
                </a:lnTo>
                <a:lnTo>
                  <a:pt x="839524" y="240931"/>
                </a:lnTo>
                <a:lnTo>
                  <a:pt x="914552" y="643379"/>
                </a:lnTo>
                <a:lnTo>
                  <a:pt x="1077444" y="643379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2121839" y="883381"/>
                </a:lnTo>
                <a:lnTo>
                  <a:pt x="2118472" y="1138097"/>
                </a:lnTo>
                <a:close/>
              </a:path>
              <a:path w="2132965" h="1138554">
                <a:moveTo>
                  <a:pt x="2121839" y="883381"/>
                </a:move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5" y="632293"/>
                </a:lnTo>
                <a:lnTo>
                  <a:pt x="1343248" y="554753"/>
                </a:lnTo>
                <a:lnTo>
                  <a:pt x="1471850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2124328" y="695042"/>
                </a:lnTo>
                <a:lnTo>
                  <a:pt x="2121839" y="883381"/>
                </a:lnTo>
                <a:close/>
              </a:path>
              <a:path w="2132965" h="1138554">
                <a:moveTo>
                  <a:pt x="1077444" y="643379"/>
                </a:moveTo>
                <a:lnTo>
                  <a:pt x="914552" y="643379"/>
                </a:lnTo>
                <a:lnTo>
                  <a:pt x="1077269" y="642852"/>
                </a:lnTo>
                <a:lnTo>
                  <a:pt x="1077444" y="643379"/>
                </a:lnTo>
                <a:close/>
              </a:path>
            </a:pathLst>
          </a:custGeom>
          <a:solidFill>
            <a:srgbClr val="6AA8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192599" y="4580272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4">
                <a:moveTo>
                  <a:pt x="0" y="200293"/>
                </a:moveTo>
                <a:lnTo>
                  <a:pt x="710923" y="115403"/>
                </a:lnTo>
                <a:lnTo>
                  <a:pt x="839524" y="240931"/>
                </a:lnTo>
                <a:lnTo>
                  <a:pt x="914552" y="643379"/>
                </a:lnTo>
                <a:lnTo>
                  <a:pt x="1077269" y="642852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5" y="632293"/>
                </a:lnTo>
                <a:lnTo>
                  <a:pt x="1343248" y="554753"/>
                </a:lnTo>
                <a:lnTo>
                  <a:pt x="1471850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1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770" y="56329"/>
                </a:lnTo>
                <a:lnTo>
                  <a:pt x="2118472" y="1138097"/>
                </a:lnTo>
                <a:lnTo>
                  <a:pt x="0" y="1138097"/>
                </a:lnTo>
                <a:lnTo>
                  <a:pt x="0" y="200293"/>
                </a:lnTo>
                <a:close/>
              </a:path>
            </a:pathLst>
          </a:custGeom>
          <a:ln w="38099">
            <a:solidFill>
              <a:srgbClr val="6AA8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189024" y="3957247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1047401" y="358118"/>
                </a:move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5" y="73819"/>
                </a:lnTo>
                <a:lnTo>
                  <a:pt x="2129169" y="0"/>
                </a:lnTo>
                <a:lnTo>
                  <a:pt x="2124181" y="306456"/>
                </a:lnTo>
                <a:lnTo>
                  <a:pt x="1607592" y="306456"/>
                </a:lnTo>
                <a:lnTo>
                  <a:pt x="1581925" y="332303"/>
                </a:lnTo>
                <a:lnTo>
                  <a:pt x="1068177" y="332303"/>
                </a:lnTo>
                <a:lnTo>
                  <a:pt x="1047401" y="358118"/>
                </a:lnTo>
                <a:close/>
              </a:path>
              <a:path w="2129790" h="794385">
                <a:moveTo>
                  <a:pt x="2118472" y="657194"/>
                </a:move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2124181" y="306456"/>
                </a:lnTo>
                <a:lnTo>
                  <a:pt x="2118472" y="657194"/>
                </a:lnTo>
                <a:close/>
              </a:path>
              <a:path w="2129790" h="794385">
                <a:moveTo>
                  <a:pt x="0" y="793794"/>
                </a:move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47401" y="358118"/>
                </a:lnTo>
                <a:lnTo>
                  <a:pt x="1004102" y="411921"/>
                </a:lnTo>
                <a:lnTo>
                  <a:pt x="1014616" y="47259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27218" y="638728"/>
                </a:lnTo>
                <a:lnTo>
                  <a:pt x="639481" y="723649"/>
                </a:lnTo>
                <a:lnTo>
                  <a:pt x="0" y="793794"/>
                </a:lnTo>
                <a:close/>
              </a:path>
              <a:path w="2129790" h="794385">
                <a:moveTo>
                  <a:pt x="1264650" y="454125"/>
                </a:moveTo>
                <a:lnTo>
                  <a:pt x="1114595" y="343342"/>
                </a:lnTo>
                <a:lnTo>
                  <a:pt x="1068177" y="332303"/>
                </a:lnTo>
                <a:lnTo>
                  <a:pt x="1581925" y="332303"/>
                </a:lnTo>
                <a:lnTo>
                  <a:pt x="1468279" y="446745"/>
                </a:lnTo>
                <a:lnTo>
                  <a:pt x="1264650" y="454125"/>
                </a:lnTo>
                <a:close/>
              </a:path>
              <a:path w="2129790" h="794385">
                <a:moveTo>
                  <a:pt x="985994" y="627642"/>
                </a:moveTo>
                <a:lnTo>
                  <a:pt x="450119" y="472592"/>
                </a:lnTo>
                <a:lnTo>
                  <a:pt x="1014616" y="472592"/>
                </a:lnTo>
                <a:lnTo>
                  <a:pt x="1039568" y="616571"/>
                </a:lnTo>
                <a:lnTo>
                  <a:pt x="985994" y="627642"/>
                </a:lnTo>
                <a:close/>
              </a:path>
              <a:path w="2129790" h="794385">
                <a:moveTo>
                  <a:pt x="327218" y="638728"/>
                </a:moveTo>
                <a:lnTo>
                  <a:pt x="164352" y="638728"/>
                </a:lnTo>
                <a:lnTo>
                  <a:pt x="300079" y="631347"/>
                </a:lnTo>
                <a:lnTo>
                  <a:pt x="327218" y="638728"/>
                </a:lnTo>
                <a:close/>
              </a:path>
            </a:pathLst>
          </a:custGeom>
          <a:solidFill>
            <a:srgbClr val="C1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189024" y="3957247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639481" y="723649"/>
                </a:moveTo>
                <a:lnTo>
                  <a:pt x="0" y="793794"/>
                </a:ln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5" y="73819"/>
                </a:lnTo>
                <a:lnTo>
                  <a:pt x="2129169" y="0"/>
                </a:lnTo>
                <a:lnTo>
                  <a:pt x="2118472" y="657194"/>
                </a:ln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1468279" y="446745"/>
                </a:lnTo>
                <a:lnTo>
                  <a:pt x="1264650" y="454125"/>
                </a:lnTo>
                <a:lnTo>
                  <a:pt x="1114595" y="343342"/>
                </a:lnTo>
                <a:lnTo>
                  <a:pt x="1068177" y="332303"/>
                </a:lnTo>
                <a:lnTo>
                  <a:pt x="1004102" y="411921"/>
                </a:lnTo>
                <a:lnTo>
                  <a:pt x="1039568" y="616571"/>
                </a:lnTo>
                <a:lnTo>
                  <a:pt x="985994" y="62764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00079" y="631347"/>
                </a:lnTo>
                <a:lnTo>
                  <a:pt x="639481" y="723649"/>
                </a:lnTo>
                <a:close/>
              </a:path>
            </a:pathLst>
          </a:custGeom>
          <a:ln w="38099">
            <a:solidFill>
              <a:srgbClr val="C17A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196167" y="3916626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2" y="103387"/>
                </a:lnTo>
                <a:lnTo>
                  <a:pt x="1679064" y="136614"/>
                </a:lnTo>
                <a:lnTo>
                  <a:pt x="1010490" y="332287"/>
                </a:lnTo>
                <a:lnTo>
                  <a:pt x="678773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  <a:path w="2111375" h="480060">
                <a:moveTo>
                  <a:pt x="871690" y="372910"/>
                </a:moveTo>
                <a:lnTo>
                  <a:pt x="678773" y="332287"/>
                </a:lnTo>
                <a:lnTo>
                  <a:pt x="1010490" y="332287"/>
                </a:lnTo>
                <a:lnTo>
                  <a:pt x="871690" y="372910"/>
                </a:lnTo>
                <a:close/>
              </a:path>
            </a:pathLst>
          </a:custGeom>
          <a:solidFill>
            <a:srgbClr val="4A86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196167" y="3916626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2" y="103387"/>
                </a:lnTo>
                <a:lnTo>
                  <a:pt x="1679064" y="136614"/>
                </a:lnTo>
                <a:lnTo>
                  <a:pt x="871690" y="372910"/>
                </a:lnTo>
                <a:lnTo>
                  <a:pt x="678773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</a:pathLst>
          </a:custGeom>
          <a:ln w="28574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4207712" y="1978372"/>
            <a:ext cx="2093699" cy="18122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 txBox="1"/>
          <p:nvPr/>
        </p:nvSpPr>
        <p:spPr>
          <a:xfrm>
            <a:off x="5604925" y="5405573"/>
            <a:ext cx="5289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Grass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4"/>
          <p:cNvSpPr txBox="1"/>
          <p:nvPr/>
        </p:nvSpPr>
        <p:spPr>
          <a:xfrm>
            <a:off x="5200799" y="4713623"/>
            <a:ext cx="3124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Cat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5"/>
          <p:cNvSpPr txBox="1"/>
          <p:nvPr/>
        </p:nvSpPr>
        <p:spPr>
          <a:xfrm>
            <a:off x="4327525" y="3963948"/>
            <a:ext cx="3416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Sky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26"/>
          <p:cNvSpPr txBox="1"/>
          <p:nvPr/>
        </p:nvSpPr>
        <p:spPr>
          <a:xfrm rot="2700000">
            <a:off x="5768340" y="4188487"/>
            <a:ext cx="497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sz="1400" b="1" spc="-80" dirty="0">
                <a:latin typeface="Arial"/>
                <a:cs typeface="Arial"/>
              </a:rPr>
              <a:t>T</a:t>
            </a:r>
            <a:r>
              <a:rPr sz="1400" b="1" spc="-5" dirty="0">
                <a:latin typeface="Arial"/>
                <a:cs typeface="Arial"/>
              </a:rPr>
              <a:t>rees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60556" y="764704"/>
            <a:ext cx="71958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000000"/>
                </a:solidFill>
              </a:rPr>
              <a:t>Semantic Segmentation </a:t>
            </a:r>
            <a:r>
              <a:rPr sz="2800" spc="-5" dirty="0">
                <a:solidFill>
                  <a:srgbClr val="000000"/>
                </a:solidFill>
              </a:rPr>
              <a:t>Idea: </a:t>
            </a:r>
            <a:r>
              <a:rPr sz="2800" spc="-10" dirty="0">
                <a:solidFill>
                  <a:srgbClr val="000000"/>
                </a:solidFill>
              </a:rPr>
              <a:t>Sliding</a:t>
            </a:r>
            <a:r>
              <a:rPr sz="2800" spc="-8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Window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745453" y="2897538"/>
            <a:ext cx="2470623" cy="16464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381446" y="3557061"/>
            <a:ext cx="247015" cy="247015"/>
          </a:xfrm>
          <a:custGeom>
            <a:avLst/>
            <a:gdLst/>
            <a:ahLst/>
            <a:cxnLst/>
            <a:rect l="l" t="t" r="r" b="b"/>
            <a:pathLst>
              <a:path w="247014" h="247014">
                <a:moveTo>
                  <a:pt x="0" y="0"/>
                </a:moveTo>
                <a:lnTo>
                  <a:pt x="246599" y="0"/>
                </a:lnTo>
                <a:lnTo>
                  <a:pt x="246599" y="246599"/>
                </a:lnTo>
                <a:lnTo>
                  <a:pt x="0" y="2465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681952" y="2561051"/>
            <a:ext cx="1283970" cy="975360"/>
          </a:xfrm>
          <a:custGeom>
            <a:avLst/>
            <a:gdLst/>
            <a:ahLst/>
            <a:cxnLst/>
            <a:rect l="l" t="t" r="r" b="b"/>
            <a:pathLst>
              <a:path w="1283970" h="975360">
                <a:moveTo>
                  <a:pt x="0" y="974999"/>
                </a:moveTo>
                <a:lnTo>
                  <a:pt x="1283699" y="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2711878" y="3299875"/>
            <a:ext cx="1263650" cy="550545"/>
          </a:xfrm>
          <a:custGeom>
            <a:avLst/>
            <a:gdLst/>
            <a:ahLst/>
            <a:cxnLst/>
            <a:rect l="l" t="t" r="r" b="b"/>
            <a:pathLst>
              <a:path w="1263650" h="550544">
                <a:moveTo>
                  <a:pt x="0" y="550199"/>
                </a:moveTo>
                <a:lnTo>
                  <a:pt x="1263299" y="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4005253" y="2558051"/>
            <a:ext cx="681062" cy="7483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1462228" y="2583363"/>
            <a:ext cx="8445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Full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3789853" y="2125239"/>
            <a:ext cx="10604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Extract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patch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0"/>
          <p:cNvSpPr/>
          <p:nvPr/>
        </p:nvSpPr>
        <p:spPr>
          <a:xfrm>
            <a:off x="4827151" y="3457322"/>
            <a:ext cx="1982173" cy="664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 txBox="1"/>
          <p:nvPr/>
        </p:nvSpPr>
        <p:spPr>
          <a:xfrm>
            <a:off x="5064928" y="1991463"/>
            <a:ext cx="119126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Classify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center  </a:t>
            </a:r>
            <a:r>
              <a:rPr sz="1400" spc="-5" dirty="0">
                <a:latin typeface="Arial"/>
                <a:cs typeface="Arial"/>
              </a:rPr>
              <a:t>pixel with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4266877" y="2853338"/>
            <a:ext cx="157799" cy="1577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2533846" y="3709461"/>
            <a:ext cx="247015" cy="247015"/>
          </a:xfrm>
          <a:custGeom>
            <a:avLst/>
            <a:gdLst/>
            <a:ahLst/>
            <a:cxnLst/>
            <a:rect l="l" t="t" r="r" b="b"/>
            <a:pathLst>
              <a:path w="247014" h="247014">
                <a:moveTo>
                  <a:pt x="0" y="0"/>
                </a:moveTo>
                <a:lnTo>
                  <a:pt x="246599" y="0"/>
                </a:lnTo>
                <a:lnTo>
                  <a:pt x="246599" y="246599"/>
                </a:lnTo>
                <a:lnTo>
                  <a:pt x="0" y="2465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2686246" y="3861861"/>
            <a:ext cx="247015" cy="247015"/>
          </a:xfrm>
          <a:custGeom>
            <a:avLst/>
            <a:gdLst/>
            <a:ahLst/>
            <a:cxnLst/>
            <a:rect l="l" t="t" r="r" b="b"/>
            <a:pathLst>
              <a:path w="247014" h="247014">
                <a:moveTo>
                  <a:pt x="0" y="0"/>
                </a:moveTo>
                <a:lnTo>
                  <a:pt x="246599" y="0"/>
                </a:lnTo>
                <a:lnTo>
                  <a:pt x="246599" y="246599"/>
                </a:lnTo>
                <a:lnTo>
                  <a:pt x="0" y="2465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005253" y="3404651"/>
            <a:ext cx="681049" cy="729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005253" y="4211600"/>
            <a:ext cx="681049" cy="729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833452" y="3971551"/>
            <a:ext cx="1132205" cy="173355"/>
          </a:xfrm>
          <a:custGeom>
            <a:avLst/>
            <a:gdLst/>
            <a:ahLst/>
            <a:cxnLst/>
            <a:rect l="l" t="t" r="r" b="b"/>
            <a:pathLst>
              <a:path w="1132204" h="173355">
                <a:moveTo>
                  <a:pt x="0" y="0"/>
                </a:moveTo>
                <a:lnTo>
                  <a:pt x="1132199" y="172799"/>
                </a:lnTo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2795077" y="3424800"/>
            <a:ext cx="1161415" cy="268605"/>
          </a:xfrm>
          <a:custGeom>
            <a:avLst/>
            <a:gdLst/>
            <a:ahLst/>
            <a:cxnLst/>
            <a:rect l="l" t="t" r="r" b="b"/>
            <a:pathLst>
              <a:path w="1161414" h="268605">
                <a:moveTo>
                  <a:pt x="0" y="268499"/>
                </a:moveTo>
                <a:lnTo>
                  <a:pt x="1160999" y="0"/>
                </a:lnTo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977377" y="3875600"/>
            <a:ext cx="979169" cy="336550"/>
          </a:xfrm>
          <a:custGeom>
            <a:avLst/>
            <a:gdLst/>
            <a:ahLst/>
            <a:cxnLst/>
            <a:rect l="l" t="t" r="r" b="b"/>
            <a:pathLst>
              <a:path w="979170" h="336550">
                <a:moveTo>
                  <a:pt x="0" y="0"/>
                </a:moveTo>
                <a:lnTo>
                  <a:pt x="978599" y="335999"/>
                </a:lnTo>
              </a:path>
            </a:pathLst>
          </a:custGeom>
          <a:ln w="28574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2977377" y="4125075"/>
            <a:ext cx="979169" cy="815975"/>
          </a:xfrm>
          <a:custGeom>
            <a:avLst/>
            <a:gdLst/>
            <a:ahLst/>
            <a:cxnLst/>
            <a:rect l="l" t="t" r="r" b="b"/>
            <a:pathLst>
              <a:path w="979170" h="815975">
                <a:moveTo>
                  <a:pt x="0" y="0"/>
                </a:moveTo>
                <a:lnTo>
                  <a:pt x="978599" y="815399"/>
                </a:lnTo>
              </a:path>
            </a:pathLst>
          </a:custGeom>
          <a:ln w="28574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827151" y="2584784"/>
            <a:ext cx="1982173" cy="664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4896663" y="4272022"/>
            <a:ext cx="1982173" cy="664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4266877" y="3690738"/>
            <a:ext cx="157799" cy="1577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4266877" y="4497688"/>
            <a:ext cx="157799" cy="1577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 txBox="1"/>
          <p:nvPr/>
        </p:nvSpPr>
        <p:spPr>
          <a:xfrm>
            <a:off x="7129577" y="2674359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Cow</a:t>
            </a:r>
            <a:endParaRPr sz="2400">
              <a:latin typeface="Arial"/>
              <a:cs typeface="Arial"/>
            </a:endParaRPr>
          </a:p>
        </p:txBody>
      </p:sp>
      <p:sp>
        <p:nvSpPr>
          <p:cNvPr id="30" name="object 26"/>
          <p:cNvSpPr txBox="1"/>
          <p:nvPr/>
        </p:nvSpPr>
        <p:spPr>
          <a:xfrm>
            <a:off x="7129577" y="3465334"/>
            <a:ext cx="837565" cy="1243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Cow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Grass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2" name="object 28"/>
          <p:cNvSpPr txBox="1"/>
          <p:nvPr/>
        </p:nvSpPr>
        <p:spPr>
          <a:xfrm>
            <a:off x="4319028" y="5321732"/>
            <a:ext cx="4443095" cy="31115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800" spc="-5" dirty="0">
                <a:latin typeface="Arial"/>
                <a:cs typeface="Arial"/>
              </a:rPr>
              <a:t>Farabet et al, </a:t>
            </a:r>
            <a:r>
              <a:rPr sz="800" dirty="0">
                <a:latin typeface="Arial"/>
                <a:cs typeface="Arial"/>
              </a:rPr>
              <a:t>“Learning </a:t>
            </a:r>
            <a:r>
              <a:rPr sz="800" spc="-5" dirty="0">
                <a:latin typeface="Arial"/>
                <a:cs typeface="Arial"/>
              </a:rPr>
              <a:t>Hierarchical Features for Scene Labeling,” </a:t>
            </a:r>
            <a:r>
              <a:rPr sz="800" spc="-15" dirty="0">
                <a:latin typeface="Arial"/>
                <a:cs typeface="Arial"/>
              </a:rPr>
              <a:t>TPAMI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2013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800" spc="-5" dirty="0">
                <a:latin typeface="Arial"/>
                <a:cs typeface="Arial"/>
              </a:rPr>
              <a:t>Pinheiro and Collobert, </a:t>
            </a:r>
            <a:r>
              <a:rPr sz="800" dirty="0">
                <a:latin typeface="Arial"/>
                <a:cs typeface="Arial"/>
              </a:rPr>
              <a:t>“Recurrent </a:t>
            </a:r>
            <a:r>
              <a:rPr sz="800" spc="-5" dirty="0">
                <a:latin typeface="Arial"/>
                <a:cs typeface="Arial"/>
              </a:rPr>
              <a:t>Convolutional Neural Networks for Scene Labeling”, ICML</a:t>
            </a:r>
            <a:r>
              <a:rPr sz="800" spc="-8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2014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60556" y="764704"/>
            <a:ext cx="71958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000000"/>
                </a:solidFill>
              </a:rPr>
              <a:t>Semantic Segmentation </a:t>
            </a:r>
            <a:r>
              <a:rPr sz="2800" spc="-5" dirty="0">
                <a:solidFill>
                  <a:srgbClr val="000000"/>
                </a:solidFill>
              </a:rPr>
              <a:t>Idea: </a:t>
            </a:r>
            <a:r>
              <a:rPr sz="2800" spc="-10" dirty="0">
                <a:solidFill>
                  <a:srgbClr val="000000"/>
                </a:solidFill>
              </a:rPr>
              <a:t>Sliding</a:t>
            </a:r>
            <a:r>
              <a:rPr sz="2800" spc="-8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Window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745453" y="2897538"/>
            <a:ext cx="2470623" cy="16464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381446" y="3557061"/>
            <a:ext cx="247015" cy="247015"/>
          </a:xfrm>
          <a:custGeom>
            <a:avLst/>
            <a:gdLst/>
            <a:ahLst/>
            <a:cxnLst/>
            <a:rect l="l" t="t" r="r" b="b"/>
            <a:pathLst>
              <a:path w="247014" h="247014">
                <a:moveTo>
                  <a:pt x="0" y="0"/>
                </a:moveTo>
                <a:lnTo>
                  <a:pt x="246599" y="0"/>
                </a:lnTo>
                <a:lnTo>
                  <a:pt x="246599" y="246599"/>
                </a:lnTo>
                <a:lnTo>
                  <a:pt x="0" y="2465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681952" y="2561051"/>
            <a:ext cx="1283970" cy="975360"/>
          </a:xfrm>
          <a:custGeom>
            <a:avLst/>
            <a:gdLst/>
            <a:ahLst/>
            <a:cxnLst/>
            <a:rect l="l" t="t" r="r" b="b"/>
            <a:pathLst>
              <a:path w="1283970" h="975360">
                <a:moveTo>
                  <a:pt x="0" y="974999"/>
                </a:moveTo>
                <a:lnTo>
                  <a:pt x="1283699" y="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2711878" y="3299875"/>
            <a:ext cx="1263650" cy="550545"/>
          </a:xfrm>
          <a:custGeom>
            <a:avLst/>
            <a:gdLst/>
            <a:ahLst/>
            <a:cxnLst/>
            <a:rect l="l" t="t" r="r" b="b"/>
            <a:pathLst>
              <a:path w="1263650" h="550544">
                <a:moveTo>
                  <a:pt x="0" y="550199"/>
                </a:moveTo>
                <a:lnTo>
                  <a:pt x="1263299" y="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4005253" y="2558051"/>
            <a:ext cx="681062" cy="7483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1462228" y="2583363"/>
            <a:ext cx="8445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Full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3789853" y="2125239"/>
            <a:ext cx="10604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Extract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patch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0"/>
          <p:cNvSpPr/>
          <p:nvPr/>
        </p:nvSpPr>
        <p:spPr>
          <a:xfrm>
            <a:off x="4827151" y="3457322"/>
            <a:ext cx="1982173" cy="664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 txBox="1"/>
          <p:nvPr/>
        </p:nvSpPr>
        <p:spPr>
          <a:xfrm>
            <a:off x="5064928" y="1991463"/>
            <a:ext cx="119126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Classify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center  </a:t>
            </a:r>
            <a:r>
              <a:rPr sz="1400" spc="-5" dirty="0">
                <a:latin typeface="Arial"/>
                <a:cs typeface="Arial"/>
              </a:rPr>
              <a:t>pixel with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4266877" y="2853338"/>
            <a:ext cx="157799" cy="1577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2533846" y="3709461"/>
            <a:ext cx="247015" cy="247015"/>
          </a:xfrm>
          <a:custGeom>
            <a:avLst/>
            <a:gdLst/>
            <a:ahLst/>
            <a:cxnLst/>
            <a:rect l="l" t="t" r="r" b="b"/>
            <a:pathLst>
              <a:path w="247014" h="247014">
                <a:moveTo>
                  <a:pt x="0" y="0"/>
                </a:moveTo>
                <a:lnTo>
                  <a:pt x="246599" y="0"/>
                </a:lnTo>
                <a:lnTo>
                  <a:pt x="246599" y="246599"/>
                </a:lnTo>
                <a:lnTo>
                  <a:pt x="0" y="2465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2686246" y="3861861"/>
            <a:ext cx="247015" cy="247015"/>
          </a:xfrm>
          <a:custGeom>
            <a:avLst/>
            <a:gdLst/>
            <a:ahLst/>
            <a:cxnLst/>
            <a:rect l="l" t="t" r="r" b="b"/>
            <a:pathLst>
              <a:path w="247014" h="247014">
                <a:moveTo>
                  <a:pt x="0" y="0"/>
                </a:moveTo>
                <a:lnTo>
                  <a:pt x="246599" y="0"/>
                </a:lnTo>
                <a:lnTo>
                  <a:pt x="246599" y="246599"/>
                </a:lnTo>
                <a:lnTo>
                  <a:pt x="0" y="2465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005253" y="3404651"/>
            <a:ext cx="681049" cy="729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005253" y="4211600"/>
            <a:ext cx="681049" cy="729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833452" y="3971551"/>
            <a:ext cx="1132205" cy="173355"/>
          </a:xfrm>
          <a:custGeom>
            <a:avLst/>
            <a:gdLst/>
            <a:ahLst/>
            <a:cxnLst/>
            <a:rect l="l" t="t" r="r" b="b"/>
            <a:pathLst>
              <a:path w="1132204" h="173355">
                <a:moveTo>
                  <a:pt x="0" y="0"/>
                </a:moveTo>
                <a:lnTo>
                  <a:pt x="1132199" y="172799"/>
                </a:lnTo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2795077" y="3424800"/>
            <a:ext cx="1161415" cy="268605"/>
          </a:xfrm>
          <a:custGeom>
            <a:avLst/>
            <a:gdLst/>
            <a:ahLst/>
            <a:cxnLst/>
            <a:rect l="l" t="t" r="r" b="b"/>
            <a:pathLst>
              <a:path w="1161414" h="268605">
                <a:moveTo>
                  <a:pt x="0" y="268499"/>
                </a:moveTo>
                <a:lnTo>
                  <a:pt x="1160999" y="0"/>
                </a:lnTo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977377" y="3875600"/>
            <a:ext cx="979169" cy="336550"/>
          </a:xfrm>
          <a:custGeom>
            <a:avLst/>
            <a:gdLst/>
            <a:ahLst/>
            <a:cxnLst/>
            <a:rect l="l" t="t" r="r" b="b"/>
            <a:pathLst>
              <a:path w="979170" h="336550">
                <a:moveTo>
                  <a:pt x="0" y="0"/>
                </a:moveTo>
                <a:lnTo>
                  <a:pt x="978599" y="335999"/>
                </a:lnTo>
              </a:path>
            </a:pathLst>
          </a:custGeom>
          <a:ln w="28574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2977377" y="4125075"/>
            <a:ext cx="979169" cy="815975"/>
          </a:xfrm>
          <a:custGeom>
            <a:avLst/>
            <a:gdLst/>
            <a:ahLst/>
            <a:cxnLst/>
            <a:rect l="l" t="t" r="r" b="b"/>
            <a:pathLst>
              <a:path w="979170" h="815975">
                <a:moveTo>
                  <a:pt x="0" y="0"/>
                </a:moveTo>
                <a:lnTo>
                  <a:pt x="978599" y="815399"/>
                </a:lnTo>
              </a:path>
            </a:pathLst>
          </a:custGeom>
          <a:ln w="28574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827151" y="2584784"/>
            <a:ext cx="1982173" cy="664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4896663" y="4272022"/>
            <a:ext cx="1982173" cy="664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4266877" y="3690738"/>
            <a:ext cx="157799" cy="1577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4266877" y="4497688"/>
            <a:ext cx="157799" cy="1577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 txBox="1"/>
          <p:nvPr/>
        </p:nvSpPr>
        <p:spPr>
          <a:xfrm>
            <a:off x="7129577" y="2674359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Cow</a:t>
            </a:r>
            <a:endParaRPr sz="2400">
              <a:latin typeface="Arial"/>
              <a:cs typeface="Arial"/>
            </a:endParaRPr>
          </a:p>
        </p:txBody>
      </p:sp>
      <p:sp>
        <p:nvSpPr>
          <p:cNvPr id="30" name="object 26"/>
          <p:cNvSpPr txBox="1"/>
          <p:nvPr/>
        </p:nvSpPr>
        <p:spPr>
          <a:xfrm>
            <a:off x="7129577" y="3465334"/>
            <a:ext cx="837565" cy="1243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Cow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Grass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1" name="object 27"/>
          <p:cNvSpPr txBox="1"/>
          <p:nvPr/>
        </p:nvSpPr>
        <p:spPr>
          <a:xfrm>
            <a:off x="459803" y="4853039"/>
            <a:ext cx="261239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Problem: </a:t>
            </a:r>
            <a:r>
              <a:rPr sz="1400" spc="-25" dirty="0">
                <a:solidFill>
                  <a:srgbClr val="FF0000"/>
                </a:solidFill>
                <a:latin typeface="Arial"/>
                <a:cs typeface="Arial"/>
              </a:rPr>
              <a:t>Very </a:t>
            </a:r>
            <a:r>
              <a:rPr sz="1400" spc="-10" dirty="0">
                <a:solidFill>
                  <a:srgbClr val="FF0000"/>
                </a:solidFill>
                <a:latin typeface="Arial"/>
                <a:cs typeface="Arial"/>
              </a:rPr>
              <a:t>inefficient!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Not 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reusing shared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features</a:t>
            </a:r>
            <a:r>
              <a:rPr sz="1400" spc="-1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between  overlapping</a:t>
            </a:r>
            <a:r>
              <a:rPr sz="14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patches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28"/>
          <p:cNvSpPr txBox="1"/>
          <p:nvPr/>
        </p:nvSpPr>
        <p:spPr>
          <a:xfrm>
            <a:off x="4319028" y="5321732"/>
            <a:ext cx="4443095" cy="31115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800" spc="-5" dirty="0">
                <a:latin typeface="Arial"/>
                <a:cs typeface="Arial"/>
              </a:rPr>
              <a:t>Farabet et al, </a:t>
            </a:r>
            <a:r>
              <a:rPr sz="800" dirty="0">
                <a:latin typeface="Arial"/>
                <a:cs typeface="Arial"/>
              </a:rPr>
              <a:t>“Learning </a:t>
            </a:r>
            <a:r>
              <a:rPr sz="800" spc="-5" dirty="0">
                <a:latin typeface="Arial"/>
                <a:cs typeface="Arial"/>
              </a:rPr>
              <a:t>Hierarchical Features for Scene Labeling,” </a:t>
            </a:r>
            <a:r>
              <a:rPr sz="800" spc="-15" dirty="0">
                <a:latin typeface="Arial"/>
                <a:cs typeface="Arial"/>
              </a:rPr>
              <a:t>TPAMI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2013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800" spc="-5" dirty="0">
                <a:latin typeface="Arial"/>
                <a:cs typeface="Arial"/>
              </a:rPr>
              <a:t>Pinheiro and Collobert, </a:t>
            </a:r>
            <a:r>
              <a:rPr sz="800" dirty="0">
                <a:latin typeface="Arial"/>
                <a:cs typeface="Arial"/>
              </a:rPr>
              <a:t>“Recurrent </a:t>
            </a:r>
            <a:r>
              <a:rPr sz="800" spc="-5" dirty="0">
                <a:latin typeface="Arial"/>
                <a:cs typeface="Arial"/>
              </a:rPr>
              <a:t>Convolutional Neural Networks for Scene Labeling”, ICML</a:t>
            </a:r>
            <a:r>
              <a:rPr sz="800" spc="-8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2014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60675" y="764704"/>
            <a:ext cx="77717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000000"/>
                </a:solidFill>
              </a:rPr>
              <a:t>Semantic Segmentation </a:t>
            </a:r>
            <a:r>
              <a:rPr sz="2800" spc="-5" dirty="0">
                <a:solidFill>
                  <a:srgbClr val="000000"/>
                </a:solidFill>
              </a:rPr>
              <a:t>Idea: Fully</a:t>
            </a:r>
            <a:r>
              <a:rPr sz="2800" spc="-8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Convolutional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190775" y="3109999"/>
            <a:ext cx="1794825" cy="1196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690454" y="4406922"/>
            <a:ext cx="79565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64"/>
              </a:lnSpc>
            </a:pPr>
            <a:r>
              <a:rPr sz="1400" dirty="0">
                <a:latin typeface="Arial"/>
                <a:cs typeface="Arial"/>
              </a:rPr>
              <a:t>3 x H 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2599837" y="312253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2641174" y="2815509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5" y="0"/>
                </a:lnTo>
                <a:lnTo>
                  <a:pt x="307025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2558500" y="281550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5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2558500" y="2815509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5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558500" y="281550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641174" y="312253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558212" y="312253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3599550" y="2815509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4" y="0"/>
                </a:lnTo>
                <a:lnTo>
                  <a:pt x="307024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516874" y="281550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4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3516874" y="2815509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4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516874" y="281550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3599550" y="312253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576012" y="312253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617349" y="2815509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4" y="0"/>
                </a:lnTo>
                <a:lnTo>
                  <a:pt x="307024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534675" y="281550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4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534675" y="2815509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4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534675" y="281550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4617349" y="312253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 txBox="1"/>
          <p:nvPr/>
        </p:nvSpPr>
        <p:spPr>
          <a:xfrm>
            <a:off x="3211601" y="4929747"/>
            <a:ext cx="110236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51130" marR="5080" indent="-13906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Convolutions:  </a:t>
            </a:r>
            <a:r>
              <a:rPr sz="1400" dirty="0">
                <a:latin typeface="Arial"/>
                <a:cs typeface="Arial"/>
              </a:rPr>
              <a:t>D x H x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4"/>
          <p:cNvSpPr/>
          <p:nvPr/>
        </p:nvSpPr>
        <p:spPr>
          <a:xfrm>
            <a:off x="2086899" y="3698134"/>
            <a:ext cx="260350" cy="0"/>
          </a:xfrm>
          <a:custGeom>
            <a:avLst/>
            <a:gdLst/>
            <a:ahLst/>
            <a:cxnLst/>
            <a:rect l="l" t="t" r="r" b="b"/>
            <a:pathLst>
              <a:path w="260350">
                <a:moveTo>
                  <a:pt x="0" y="0"/>
                </a:moveTo>
                <a:lnTo>
                  <a:pt x="259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2337174" y="3657143"/>
            <a:ext cx="105500" cy="81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 txBox="1"/>
          <p:nvPr/>
        </p:nvSpPr>
        <p:spPr>
          <a:xfrm>
            <a:off x="2053831" y="3398347"/>
            <a:ext cx="440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Conv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27"/>
          <p:cNvSpPr/>
          <p:nvPr/>
        </p:nvSpPr>
        <p:spPr>
          <a:xfrm>
            <a:off x="3001299" y="3698134"/>
            <a:ext cx="260350" cy="0"/>
          </a:xfrm>
          <a:custGeom>
            <a:avLst/>
            <a:gdLst/>
            <a:ahLst/>
            <a:cxnLst/>
            <a:rect l="l" t="t" r="r" b="b"/>
            <a:pathLst>
              <a:path w="260350">
                <a:moveTo>
                  <a:pt x="0" y="0"/>
                </a:moveTo>
                <a:lnTo>
                  <a:pt x="259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3251575" y="3657143"/>
            <a:ext cx="105500" cy="81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 txBox="1"/>
          <p:nvPr/>
        </p:nvSpPr>
        <p:spPr>
          <a:xfrm>
            <a:off x="2968231" y="3398347"/>
            <a:ext cx="440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Conv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0"/>
          <p:cNvSpPr/>
          <p:nvPr/>
        </p:nvSpPr>
        <p:spPr>
          <a:xfrm>
            <a:off x="3991900" y="3698134"/>
            <a:ext cx="260350" cy="0"/>
          </a:xfrm>
          <a:custGeom>
            <a:avLst/>
            <a:gdLst/>
            <a:ahLst/>
            <a:cxnLst/>
            <a:rect l="l" t="t" r="r" b="b"/>
            <a:pathLst>
              <a:path w="260350">
                <a:moveTo>
                  <a:pt x="0" y="0"/>
                </a:moveTo>
                <a:lnTo>
                  <a:pt x="259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4242175" y="3657143"/>
            <a:ext cx="105500" cy="81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 txBox="1"/>
          <p:nvPr/>
        </p:nvSpPr>
        <p:spPr>
          <a:xfrm>
            <a:off x="3958831" y="3398347"/>
            <a:ext cx="440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Conv</a:t>
            </a:r>
            <a:endParaRPr sz="1400">
              <a:latin typeface="Arial"/>
              <a:cs typeface="Arial"/>
            </a:endParaRPr>
          </a:p>
        </p:txBody>
      </p:sp>
      <p:sp>
        <p:nvSpPr>
          <p:cNvPr id="37" name="object 33"/>
          <p:cNvSpPr/>
          <p:nvPr/>
        </p:nvSpPr>
        <p:spPr>
          <a:xfrm>
            <a:off x="5142750" y="3728583"/>
            <a:ext cx="260350" cy="0"/>
          </a:xfrm>
          <a:custGeom>
            <a:avLst/>
            <a:gdLst/>
            <a:ahLst/>
            <a:cxnLst/>
            <a:rect l="l" t="t" r="r" b="b"/>
            <a:pathLst>
              <a:path w="260350">
                <a:moveTo>
                  <a:pt x="0" y="0"/>
                </a:moveTo>
                <a:lnTo>
                  <a:pt x="259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5393025" y="3687593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 txBox="1"/>
          <p:nvPr/>
        </p:nvSpPr>
        <p:spPr>
          <a:xfrm>
            <a:off x="5109680" y="3428796"/>
            <a:ext cx="440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0" name="object 36"/>
          <p:cNvSpPr/>
          <p:nvPr/>
        </p:nvSpPr>
        <p:spPr>
          <a:xfrm>
            <a:off x="2483149" y="4441808"/>
            <a:ext cx="2559050" cy="345440"/>
          </a:xfrm>
          <a:custGeom>
            <a:avLst/>
            <a:gdLst/>
            <a:ahLst/>
            <a:cxnLst/>
            <a:rect l="l" t="t" r="r" b="b"/>
            <a:pathLst>
              <a:path w="2559050" h="345439">
                <a:moveTo>
                  <a:pt x="2558999" y="0"/>
                </a:moveTo>
                <a:lnTo>
                  <a:pt x="2555836" y="33839"/>
                </a:lnTo>
                <a:lnTo>
                  <a:pt x="2546582" y="66070"/>
                </a:lnTo>
                <a:lnTo>
                  <a:pt x="2511222" y="122081"/>
                </a:lnTo>
                <a:lnTo>
                  <a:pt x="2458301" y="159507"/>
                </a:lnTo>
                <a:lnTo>
                  <a:pt x="2395876" y="172649"/>
                </a:lnTo>
                <a:lnTo>
                  <a:pt x="1442622" y="172649"/>
                </a:lnTo>
                <a:lnTo>
                  <a:pt x="1399258" y="178817"/>
                </a:lnTo>
                <a:lnTo>
                  <a:pt x="1360291" y="196221"/>
                </a:lnTo>
                <a:lnTo>
                  <a:pt x="1327277" y="223217"/>
                </a:lnTo>
                <a:lnTo>
                  <a:pt x="1301771" y="258160"/>
                </a:lnTo>
                <a:lnTo>
                  <a:pt x="1285326" y="299402"/>
                </a:lnTo>
                <a:lnTo>
                  <a:pt x="1279499" y="345299"/>
                </a:lnTo>
                <a:lnTo>
                  <a:pt x="1273673" y="299402"/>
                </a:lnTo>
                <a:lnTo>
                  <a:pt x="1257228" y="258160"/>
                </a:lnTo>
                <a:lnTo>
                  <a:pt x="1231722" y="223217"/>
                </a:lnTo>
                <a:lnTo>
                  <a:pt x="1198708" y="196221"/>
                </a:lnTo>
                <a:lnTo>
                  <a:pt x="1159741" y="178817"/>
                </a:lnTo>
                <a:lnTo>
                  <a:pt x="1116376" y="172649"/>
                </a:lnTo>
                <a:lnTo>
                  <a:pt x="163123" y="172649"/>
                </a:lnTo>
                <a:lnTo>
                  <a:pt x="119758" y="166482"/>
                </a:lnTo>
                <a:lnTo>
                  <a:pt x="80791" y="149078"/>
                </a:lnTo>
                <a:lnTo>
                  <a:pt x="47777" y="122081"/>
                </a:lnTo>
                <a:lnTo>
                  <a:pt x="22271" y="87139"/>
                </a:lnTo>
                <a:lnTo>
                  <a:pt x="5826" y="45897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7155253" y="2880071"/>
            <a:ext cx="1936114" cy="1427480"/>
          </a:xfrm>
          <a:custGeom>
            <a:avLst/>
            <a:gdLst/>
            <a:ahLst/>
            <a:cxnLst/>
            <a:rect l="l" t="t" r="r" b="b"/>
            <a:pathLst>
              <a:path w="1936115" h="1427480">
                <a:moveTo>
                  <a:pt x="0" y="0"/>
                </a:moveTo>
                <a:lnTo>
                  <a:pt x="1935846" y="0"/>
                </a:lnTo>
                <a:lnTo>
                  <a:pt x="1935846" y="1427008"/>
                </a:lnTo>
                <a:lnTo>
                  <a:pt x="0" y="1427008"/>
                </a:lnTo>
                <a:lnTo>
                  <a:pt x="0" y="0"/>
                </a:lnTo>
                <a:close/>
              </a:path>
            </a:pathLst>
          </a:custGeom>
          <a:solidFill>
            <a:srgbClr val="3D85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7157160" y="3419303"/>
            <a:ext cx="1931035" cy="891540"/>
          </a:xfrm>
          <a:custGeom>
            <a:avLst/>
            <a:gdLst/>
            <a:ahLst/>
            <a:cxnLst/>
            <a:rect l="l" t="t" r="r" b="b"/>
            <a:pathLst>
              <a:path w="1931034" h="891539">
                <a:moveTo>
                  <a:pt x="0" y="891390"/>
                </a:moveTo>
                <a:lnTo>
                  <a:pt x="0" y="0"/>
                </a:lnTo>
                <a:lnTo>
                  <a:pt x="56003" y="7338"/>
                </a:lnTo>
                <a:lnTo>
                  <a:pt x="36239" y="29346"/>
                </a:lnTo>
                <a:lnTo>
                  <a:pt x="181195" y="69696"/>
                </a:lnTo>
                <a:lnTo>
                  <a:pt x="395180" y="69696"/>
                </a:lnTo>
                <a:lnTo>
                  <a:pt x="1512188" y="194422"/>
                </a:lnTo>
                <a:lnTo>
                  <a:pt x="1927301" y="227433"/>
                </a:lnTo>
                <a:lnTo>
                  <a:pt x="1930592" y="887725"/>
                </a:lnTo>
                <a:lnTo>
                  <a:pt x="0" y="891390"/>
                </a:lnTo>
                <a:close/>
              </a:path>
              <a:path w="1931034" h="891539">
                <a:moveTo>
                  <a:pt x="395180" y="69696"/>
                </a:moveTo>
                <a:lnTo>
                  <a:pt x="181195" y="69696"/>
                </a:lnTo>
                <a:lnTo>
                  <a:pt x="154839" y="7338"/>
                </a:lnTo>
                <a:lnTo>
                  <a:pt x="329452" y="62357"/>
                </a:lnTo>
                <a:lnTo>
                  <a:pt x="395180" y="69696"/>
                </a:lnTo>
                <a:close/>
              </a:path>
            </a:pathLst>
          </a:custGeom>
          <a:solidFill>
            <a:srgbClr val="6AA8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7160450" y="2876397"/>
            <a:ext cx="1927860" cy="785495"/>
          </a:xfrm>
          <a:custGeom>
            <a:avLst/>
            <a:gdLst/>
            <a:ahLst/>
            <a:cxnLst/>
            <a:rect l="l" t="t" r="r" b="b"/>
            <a:pathLst>
              <a:path w="1927859" h="785494">
                <a:moveTo>
                  <a:pt x="1927302" y="785007"/>
                </a:moveTo>
                <a:lnTo>
                  <a:pt x="0" y="740993"/>
                </a:lnTo>
                <a:lnTo>
                  <a:pt x="0" y="73361"/>
                </a:lnTo>
                <a:lnTo>
                  <a:pt x="39539" y="36685"/>
                </a:lnTo>
                <a:lnTo>
                  <a:pt x="32948" y="0"/>
                </a:lnTo>
                <a:lnTo>
                  <a:pt x="1162971" y="0"/>
                </a:lnTo>
                <a:lnTo>
                  <a:pt x="1146496" y="36685"/>
                </a:lnTo>
                <a:lnTo>
                  <a:pt x="1162971" y="99043"/>
                </a:lnTo>
                <a:lnTo>
                  <a:pt x="1202510" y="183418"/>
                </a:lnTo>
                <a:lnTo>
                  <a:pt x="1136614" y="190747"/>
                </a:lnTo>
                <a:lnTo>
                  <a:pt x="1100374" y="249440"/>
                </a:lnTo>
                <a:lnTo>
                  <a:pt x="1080610" y="330141"/>
                </a:lnTo>
                <a:lnTo>
                  <a:pt x="952118" y="348484"/>
                </a:lnTo>
                <a:lnTo>
                  <a:pt x="981774" y="425520"/>
                </a:lnTo>
                <a:lnTo>
                  <a:pt x="1304635" y="542906"/>
                </a:lnTo>
                <a:lnTo>
                  <a:pt x="1398917" y="542906"/>
                </a:lnTo>
                <a:lnTo>
                  <a:pt x="1396889" y="550245"/>
                </a:lnTo>
                <a:lnTo>
                  <a:pt x="1927302" y="550245"/>
                </a:lnTo>
                <a:lnTo>
                  <a:pt x="1927302" y="785007"/>
                </a:lnTo>
                <a:close/>
              </a:path>
              <a:path w="1927859" h="785494">
                <a:moveTo>
                  <a:pt x="1417163" y="476873"/>
                </a:moveTo>
                <a:lnTo>
                  <a:pt x="1360640" y="476873"/>
                </a:lnTo>
                <a:lnTo>
                  <a:pt x="1393588" y="377830"/>
                </a:lnTo>
                <a:lnTo>
                  <a:pt x="1423245" y="454866"/>
                </a:lnTo>
                <a:lnTo>
                  <a:pt x="1417163" y="476873"/>
                </a:lnTo>
                <a:close/>
              </a:path>
              <a:path w="1927859" h="785494">
                <a:moveTo>
                  <a:pt x="1927302" y="550245"/>
                </a:moveTo>
                <a:lnTo>
                  <a:pt x="1396889" y="550245"/>
                </a:lnTo>
                <a:lnTo>
                  <a:pt x="1548436" y="377830"/>
                </a:lnTo>
                <a:lnTo>
                  <a:pt x="1660445" y="440198"/>
                </a:lnTo>
                <a:lnTo>
                  <a:pt x="1695044" y="440198"/>
                </a:lnTo>
                <a:lnTo>
                  <a:pt x="1709867" y="491552"/>
                </a:lnTo>
                <a:lnTo>
                  <a:pt x="1785650" y="491552"/>
                </a:lnTo>
                <a:lnTo>
                  <a:pt x="1805410" y="506220"/>
                </a:lnTo>
                <a:lnTo>
                  <a:pt x="1927302" y="506220"/>
                </a:lnTo>
                <a:lnTo>
                  <a:pt x="1927302" y="550245"/>
                </a:lnTo>
                <a:close/>
              </a:path>
              <a:path w="1927859" h="785494">
                <a:moveTo>
                  <a:pt x="1398917" y="542906"/>
                </a:moveTo>
                <a:lnTo>
                  <a:pt x="1304635" y="542906"/>
                </a:lnTo>
                <a:lnTo>
                  <a:pt x="1301345" y="484213"/>
                </a:lnTo>
                <a:lnTo>
                  <a:pt x="1330992" y="385169"/>
                </a:lnTo>
                <a:lnTo>
                  <a:pt x="1360640" y="476873"/>
                </a:lnTo>
                <a:lnTo>
                  <a:pt x="1417163" y="476873"/>
                </a:lnTo>
                <a:lnTo>
                  <a:pt x="1398917" y="542906"/>
                </a:lnTo>
                <a:close/>
              </a:path>
              <a:path w="1927859" h="785494">
                <a:moveTo>
                  <a:pt x="1695044" y="440198"/>
                </a:moveTo>
                <a:lnTo>
                  <a:pt x="1660445" y="440198"/>
                </a:lnTo>
                <a:lnTo>
                  <a:pt x="1680219" y="388834"/>
                </a:lnTo>
                <a:lnTo>
                  <a:pt x="1695044" y="440198"/>
                </a:lnTo>
                <a:close/>
              </a:path>
              <a:path w="1927859" h="785494">
                <a:moveTo>
                  <a:pt x="1927302" y="506220"/>
                </a:moveTo>
                <a:lnTo>
                  <a:pt x="1805410" y="506220"/>
                </a:lnTo>
                <a:lnTo>
                  <a:pt x="1854823" y="447527"/>
                </a:lnTo>
                <a:lnTo>
                  <a:pt x="1927302" y="447527"/>
                </a:lnTo>
                <a:lnTo>
                  <a:pt x="1927302" y="506220"/>
                </a:lnTo>
                <a:close/>
              </a:path>
              <a:path w="1927859" h="785494">
                <a:moveTo>
                  <a:pt x="1785650" y="491552"/>
                </a:moveTo>
                <a:lnTo>
                  <a:pt x="1709867" y="491552"/>
                </a:lnTo>
                <a:lnTo>
                  <a:pt x="1755989" y="469534"/>
                </a:lnTo>
                <a:lnTo>
                  <a:pt x="1785650" y="491552"/>
                </a:lnTo>
                <a:close/>
              </a:path>
            </a:pathLst>
          </a:custGeom>
          <a:solidFill>
            <a:srgbClr val="C1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7384477" y="2887400"/>
            <a:ext cx="1380490" cy="1427480"/>
          </a:xfrm>
          <a:custGeom>
            <a:avLst/>
            <a:gdLst/>
            <a:ahLst/>
            <a:cxnLst/>
            <a:rect l="l" t="t" r="r" b="b"/>
            <a:pathLst>
              <a:path w="1380490" h="1427480">
                <a:moveTo>
                  <a:pt x="592261" y="179743"/>
                </a:moveTo>
                <a:lnTo>
                  <a:pt x="230616" y="179743"/>
                </a:lnTo>
                <a:lnTo>
                  <a:pt x="260273" y="113721"/>
                </a:lnTo>
                <a:lnTo>
                  <a:pt x="319569" y="22007"/>
                </a:lnTo>
                <a:lnTo>
                  <a:pt x="424995" y="0"/>
                </a:lnTo>
                <a:lnTo>
                  <a:pt x="500773" y="7339"/>
                </a:lnTo>
                <a:lnTo>
                  <a:pt x="543604" y="66032"/>
                </a:lnTo>
                <a:lnTo>
                  <a:pt x="556778" y="113721"/>
                </a:lnTo>
                <a:lnTo>
                  <a:pt x="589726" y="161400"/>
                </a:lnTo>
                <a:lnTo>
                  <a:pt x="592261" y="179743"/>
                </a:lnTo>
                <a:close/>
              </a:path>
              <a:path w="1380490" h="1427480">
                <a:moveTo>
                  <a:pt x="273447" y="1423292"/>
                </a:moveTo>
                <a:lnTo>
                  <a:pt x="164729" y="1415953"/>
                </a:lnTo>
                <a:lnTo>
                  <a:pt x="187795" y="1335253"/>
                </a:lnTo>
                <a:lnTo>
                  <a:pt x="214152" y="1221541"/>
                </a:lnTo>
                <a:lnTo>
                  <a:pt x="210852" y="1122498"/>
                </a:lnTo>
                <a:lnTo>
                  <a:pt x="207560" y="994108"/>
                </a:lnTo>
                <a:lnTo>
                  <a:pt x="177904" y="851040"/>
                </a:lnTo>
                <a:lnTo>
                  <a:pt x="135082" y="803350"/>
                </a:lnTo>
                <a:lnTo>
                  <a:pt x="108726" y="660292"/>
                </a:lnTo>
                <a:lnTo>
                  <a:pt x="115308" y="539241"/>
                </a:lnTo>
                <a:lnTo>
                  <a:pt x="125199" y="476873"/>
                </a:lnTo>
                <a:lnTo>
                  <a:pt x="112016" y="381505"/>
                </a:lnTo>
                <a:lnTo>
                  <a:pt x="141664" y="337480"/>
                </a:lnTo>
                <a:lnTo>
                  <a:pt x="105425" y="330141"/>
                </a:lnTo>
                <a:lnTo>
                  <a:pt x="36248" y="260444"/>
                </a:lnTo>
                <a:lnTo>
                  <a:pt x="0" y="190747"/>
                </a:lnTo>
                <a:lnTo>
                  <a:pt x="42829" y="143068"/>
                </a:lnTo>
                <a:lnTo>
                  <a:pt x="128491" y="139393"/>
                </a:lnTo>
                <a:lnTo>
                  <a:pt x="230616" y="179743"/>
                </a:lnTo>
                <a:lnTo>
                  <a:pt x="592261" y="179743"/>
                </a:lnTo>
                <a:lnTo>
                  <a:pt x="596317" y="209090"/>
                </a:lnTo>
                <a:lnTo>
                  <a:pt x="745663" y="209090"/>
                </a:lnTo>
                <a:lnTo>
                  <a:pt x="767630" y="227433"/>
                </a:lnTo>
                <a:lnTo>
                  <a:pt x="754448" y="271458"/>
                </a:lnTo>
                <a:lnTo>
                  <a:pt x="645730" y="374166"/>
                </a:lnTo>
                <a:lnTo>
                  <a:pt x="569961" y="385169"/>
                </a:lnTo>
                <a:lnTo>
                  <a:pt x="566661" y="447527"/>
                </a:lnTo>
                <a:lnTo>
                  <a:pt x="990331" y="447527"/>
                </a:lnTo>
                <a:lnTo>
                  <a:pt x="1090491" y="506220"/>
                </a:lnTo>
                <a:lnTo>
                  <a:pt x="1231414" y="506220"/>
                </a:lnTo>
                <a:lnTo>
                  <a:pt x="1255223" y="557584"/>
                </a:lnTo>
                <a:lnTo>
                  <a:pt x="1327712" y="557584"/>
                </a:lnTo>
                <a:lnTo>
                  <a:pt x="1380414" y="586920"/>
                </a:lnTo>
                <a:lnTo>
                  <a:pt x="1363940" y="645614"/>
                </a:lnTo>
                <a:lnTo>
                  <a:pt x="1304635" y="660292"/>
                </a:lnTo>
                <a:lnTo>
                  <a:pt x="1288170" y="722650"/>
                </a:lnTo>
                <a:lnTo>
                  <a:pt x="1352070" y="895064"/>
                </a:lnTo>
                <a:lnTo>
                  <a:pt x="635848" y="895064"/>
                </a:lnTo>
                <a:lnTo>
                  <a:pt x="637493" y="902394"/>
                </a:lnTo>
                <a:lnTo>
                  <a:pt x="583134" y="902394"/>
                </a:lnTo>
                <a:lnTo>
                  <a:pt x="582871" y="917072"/>
                </a:lnTo>
                <a:lnTo>
                  <a:pt x="299804" y="917072"/>
                </a:lnTo>
                <a:lnTo>
                  <a:pt x="293212" y="964761"/>
                </a:lnTo>
                <a:lnTo>
                  <a:pt x="306395" y="1063805"/>
                </a:lnTo>
                <a:lnTo>
                  <a:pt x="296512" y="1151844"/>
                </a:lnTo>
                <a:lnTo>
                  <a:pt x="307052" y="1195859"/>
                </a:lnTo>
                <a:lnTo>
                  <a:pt x="270156" y="1195859"/>
                </a:lnTo>
                <a:lnTo>
                  <a:pt x="270156" y="1324249"/>
                </a:lnTo>
                <a:lnTo>
                  <a:pt x="273447" y="1423292"/>
                </a:lnTo>
                <a:close/>
              </a:path>
              <a:path w="1380490" h="1427480">
                <a:moveTo>
                  <a:pt x="745663" y="209090"/>
                </a:moveTo>
                <a:lnTo>
                  <a:pt x="596317" y="209090"/>
                </a:lnTo>
                <a:lnTo>
                  <a:pt x="645730" y="172414"/>
                </a:lnTo>
                <a:lnTo>
                  <a:pt x="714917" y="183418"/>
                </a:lnTo>
                <a:lnTo>
                  <a:pt x="745663" y="209090"/>
                </a:lnTo>
                <a:close/>
              </a:path>
              <a:path w="1380490" h="1427480">
                <a:moveTo>
                  <a:pt x="990331" y="447527"/>
                </a:moveTo>
                <a:lnTo>
                  <a:pt x="566661" y="447527"/>
                </a:lnTo>
                <a:lnTo>
                  <a:pt x="662204" y="410851"/>
                </a:lnTo>
                <a:lnTo>
                  <a:pt x="744565" y="410851"/>
                </a:lnTo>
                <a:lnTo>
                  <a:pt x="840109" y="355823"/>
                </a:lnTo>
                <a:lnTo>
                  <a:pt x="919178" y="385169"/>
                </a:lnTo>
                <a:lnTo>
                  <a:pt x="965300" y="432859"/>
                </a:lnTo>
                <a:lnTo>
                  <a:pt x="990331" y="447527"/>
                </a:lnTo>
                <a:close/>
              </a:path>
              <a:path w="1380490" h="1427480">
                <a:moveTo>
                  <a:pt x="1231414" y="506220"/>
                </a:moveTo>
                <a:lnTo>
                  <a:pt x="1090491" y="506220"/>
                </a:lnTo>
                <a:lnTo>
                  <a:pt x="1202509" y="443862"/>
                </a:lnTo>
                <a:lnTo>
                  <a:pt x="1231414" y="506220"/>
                </a:lnTo>
                <a:close/>
              </a:path>
              <a:path w="1380490" h="1427480">
                <a:moveTo>
                  <a:pt x="1327712" y="557584"/>
                </a:moveTo>
                <a:lnTo>
                  <a:pt x="1255223" y="557584"/>
                </a:lnTo>
                <a:lnTo>
                  <a:pt x="1314527" y="550245"/>
                </a:lnTo>
                <a:lnTo>
                  <a:pt x="1327712" y="557584"/>
                </a:lnTo>
                <a:close/>
              </a:path>
              <a:path w="1380490" h="1427480">
                <a:moveTo>
                  <a:pt x="846700" y="1404950"/>
                </a:moveTo>
                <a:lnTo>
                  <a:pt x="767630" y="1397620"/>
                </a:lnTo>
                <a:lnTo>
                  <a:pt x="764339" y="1342592"/>
                </a:lnTo>
                <a:lnTo>
                  <a:pt x="751156" y="1294903"/>
                </a:lnTo>
                <a:lnTo>
                  <a:pt x="761039" y="1159173"/>
                </a:lnTo>
                <a:lnTo>
                  <a:pt x="744565" y="1140841"/>
                </a:lnTo>
                <a:lnTo>
                  <a:pt x="741274" y="1093151"/>
                </a:lnTo>
                <a:lnTo>
                  <a:pt x="705035" y="898729"/>
                </a:lnTo>
                <a:lnTo>
                  <a:pt x="635848" y="895064"/>
                </a:lnTo>
                <a:lnTo>
                  <a:pt x="1352070" y="895064"/>
                </a:lnTo>
                <a:lnTo>
                  <a:pt x="1365663" y="931740"/>
                </a:lnTo>
                <a:lnTo>
                  <a:pt x="1074017" y="931740"/>
                </a:lnTo>
                <a:lnTo>
                  <a:pt x="1067935" y="953758"/>
                </a:lnTo>
                <a:lnTo>
                  <a:pt x="1024604" y="953758"/>
                </a:lnTo>
                <a:lnTo>
                  <a:pt x="1024526" y="957422"/>
                </a:lnTo>
                <a:lnTo>
                  <a:pt x="800578" y="957422"/>
                </a:lnTo>
                <a:lnTo>
                  <a:pt x="830227" y="1096816"/>
                </a:lnTo>
                <a:lnTo>
                  <a:pt x="800578" y="1188520"/>
                </a:lnTo>
                <a:lnTo>
                  <a:pt x="830227" y="1316910"/>
                </a:lnTo>
                <a:lnTo>
                  <a:pt x="846700" y="1404950"/>
                </a:lnTo>
                <a:close/>
              </a:path>
              <a:path w="1380490" h="1427480">
                <a:moveTo>
                  <a:pt x="606200" y="1173852"/>
                </a:moveTo>
                <a:lnTo>
                  <a:pt x="602900" y="1063805"/>
                </a:lnTo>
                <a:lnTo>
                  <a:pt x="583134" y="902394"/>
                </a:lnTo>
                <a:lnTo>
                  <a:pt x="637493" y="902394"/>
                </a:lnTo>
                <a:lnTo>
                  <a:pt x="645730" y="939079"/>
                </a:lnTo>
                <a:lnTo>
                  <a:pt x="632556" y="1005112"/>
                </a:lnTo>
                <a:lnTo>
                  <a:pt x="652322" y="1162848"/>
                </a:lnTo>
                <a:lnTo>
                  <a:pt x="606200" y="1173852"/>
                </a:lnTo>
                <a:close/>
              </a:path>
              <a:path w="1380490" h="1427480">
                <a:moveTo>
                  <a:pt x="359109" y="1155509"/>
                </a:moveTo>
                <a:lnTo>
                  <a:pt x="329461" y="1148170"/>
                </a:lnTo>
                <a:lnTo>
                  <a:pt x="332752" y="1074808"/>
                </a:lnTo>
                <a:lnTo>
                  <a:pt x="326160" y="983104"/>
                </a:lnTo>
                <a:lnTo>
                  <a:pt x="299804" y="917072"/>
                </a:lnTo>
                <a:lnTo>
                  <a:pt x="582871" y="917072"/>
                </a:lnTo>
                <a:lnTo>
                  <a:pt x="582147" y="957422"/>
                </a:lnTo>
                <a:lnTo>
                  <a:pt x="467826" y="957422"/>
                </a:lnTo>
                <a:lnTo>
                  <a:pt x="418179" y="1041797"/>
                </a:lnTo>
                <a:lnTo>
                  <a:pt x="375582" y="1041797"/>
                </a:lnTo>
                <a:lnTo>
                  <a:pt x="398638" y="1140841"/>
                </a:lnTo>
                <a:lnTo>
                  <a:pt x="359109" y="1155509"/>
                </a:lnTo>
                <a:close/>
              </a:path>
              <a:path w="1380490" h="1427480">
                <a:moveTo>
                  <a:pt x="1284870" y="1034458"/>
                </a:moveTo>
                <a:lnTo>
                  <a:pt x="1222274" y="994108"/>
                </a:lnTo>
                <a:lnTo>
                  <a:pt x="1074017" y="931740"/>
                </a:lnTo>
                <a:lnTo>
                  <a:pt x="1365663" y="931740"/>
                </a:lnTo>
                <a:lnTo>
                  <a:pt x="1373823" y="953758"/>
                </a:lnTo>
                <a:lnTo>
                  <a:pt x="1360648" y="994108"/>
                </a:lnTo>
                <a:lnTo>
                  <a:pt x="1284870" y="1034458"/>
                </a:lnTo>
                <a:close/>
              </a:path>
              <a:path w="1380490" h="1427480">
                <a:moveTo>
                  <a:pt x="1060844" y="979429"/>
                </a:moveTo>
                <a:lnTo>
                  <a:pt x="1024604" y="953758"/>
                </a:lnTo>
                <a:lnTo>
                  <a:pt x="1067935" y="953758"/>
                </a:lnTo>
                <a:lnTo>
                  <a:pt x="1060844" y="979429"/>
                </a:lnTo>
                <a:close/>
              </a:path>
              <a:path w="1380490" h="1427480">
                <a:moveTo>
                  <a:pt x="543604" y="1426957"/>
                </a:moveTo>
                <a:lnTo>
                  <a:pt x="520539" y="1247213"/>
                </a:lnTo>
                <a:lnTo>
                  <a:pt x="484300" y="1111494"/>
                </a:lnTo>
                <a:lnTo>
                  <a:pt x="467826" y="957422"/>
                </a:lnTo>
                <a:lnTo>
                  <a:pt x="582147" y="957422"/>
                </a:lnTo>
                <a:lnTo>
                  <a:pt x="579844" y="1085812"/>
                </a:lnTo>
                <a:lnTo>
                  <a:pt x="593017" y="1166512"/>
                </a:lnTo>
                <a:lnTo>
                  <a:pt x="583134" y="1232545"/>
                </a:lnTo>
                <a:lnTo>
                  <a:pt x="602900" y="1316910"/>
                </a:lnTo>
                <a:lnTo>
                  <a:pt x="635848" y="1419628"/>
                </a:lnTo>
                <a:lnTo>
                  <a:pt x="543604" y="1426957"/>
                </a:lnTo>
                <a:close/>
              </a:path>
              <a:path w="1380490" h="1427480">
                <a:moveTo>
                  <a:pt x="906004" y="1056465"/>
                </a:moveTo>
                <a:lnTo>
                  <a:pt x="856583" y="1041797"/>
                </a:lnTo>
                <a:lnTo>
                  <a:pt x="800578" y="957422"/>
                </a:lnTo>
                <a:lnTo>
                  <a:pt x="1024526" y="957422"/>
                </a:lnTo>
                <a:lnTo>
                  <a:pt x="1023586" y="1001437"/>
                </a:lnTo>
                <a:lnTo>
                  <a:pt x="942244" y="1001437"/>
                </a:lnTo>
                <a:lnTo>
                  <a:pt x="906004" y="1056465"/>
                </a:lnTo>
                <a:close/>
              </a:path>
              <a:path w="1380490" h="1427480">
                <a:moveTo>
                  <a:pt x="1057552" y="1397620"/>
                </a:moveTo>
                <a:lnTo>
                  <a:pt x="1008130" y="1390281"/>
                </a:lnTo>
                <a:lnTo>
                  <a:pt x="985066" y="1338928"/>
                </a:lnTo>
                <a:lnTo>
                  <a:pt x="971891" y="1210537"/>
                </a:lnTo>
                <a:lnTo>
                  <a:pt x="945535" y="1126162"/>
                </a:lnTo>
                <a:lnTo>
                  <a:pt x="942244" y="1001437"/>
                </a:lnTo>
                <a:lnTo>
                  <a:pt x="1023586" y="1001437"/>
                </a:lnTo>
                <a:lnTo>
                  <a:pt x="1021313" y="1107820"/>
                </a:lnTo>
                <a:lnTo>
                  <a:pt x="1018013" y="1210537"/>
                </a:lnTo>
                <a:lnTo>
                  <a:pt x="1070727" y="1349931"/>
                </a:lnTo>
                <a:lnTo>
                  <a:pt x="1057552" y="1397620"/>
                </a:lnTo>
                <a:close/>
              </a:path>
              <a:path w="1380490" h="1427480">
                <a:moveTo>
                  <a:pt x="405229" y="1063805"/>
                </a:moveTo>
                <a:lnTo>
                  <a:pt x="375582" y="1041797"/>
                </a:lnTo>
                <a:lnTo>
                  <a:pt x="418179" y="1041797"/>
                </a:lnTo>
                <a:lnTo>
                  <a:pt x="405229" y="1063805"/>
                </a:lnTo>
                <a:close/>
              </a:path>
              <a:path w="1380490" h="1427480">
                <a:moveTo>
                  <a:pt x="309687" y="1206863"/>
                </a:moveTo>
                <a:lnTo>
                  <a:pt x="270156" y="1195859"/>
                </a:lnTo>
                <a:lnTo>
                  <a:pt x="307052" y="1195859"/>
                </a:lnTo>
                <a:lnTo>
                  <a:pt x="309687" y="1206863"/>
                </a:lnTo>
                <a:close/>
              </a:path>
            </a:pathLst>
          </a:custGeom>
          <a:solidFill>
            <a:srgbClr val="7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5607149" y="3170428"/>
            <a:ext cx="509270" cy="1209040"/>
          </a:xfrm>
          <a:custGeom>
            <a:avLst/>
            <a:gdLst/>
            <a:ahLst/>
            <a:cxnLst/>
            <a:rect l="l" t="t" r="r" b="b"/>
            <a:pathLst>
              <a:path w="509270" h="1209039">
                <a:moveTo>
                  <a:pt x="0" y="0"/>
                </a:moveTo>
                <a:lnTo>
                  <a:pt x="508780" y="0"/>
                </a:lnTo>
                <a:lnTo>
                  <a:pt x="508780" y="1208980"/>
                </a:lnTo>
                <a:lnTo>
                  <a:pt x="0" y="1208980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6115930" y="2853909"/>
            <a:ext cx="316865" cy="1525905"/>
          </a:xfrm>
          <a:custGeom>
            <a:avLst/>
            <a:gdLst/>
            <a:ahLst/>
            <a:cxnLst/>
            <a:rect l="l" t="t" r="r" b="b"/>
            <a:pathLst>
              <a:path w="316864" h="1525905">
                <a:moveTo>
                  <a:pt x="0" y="1525499"/>
                </a:moveTo>
                <a:lnTo>
                  <a:pt x="0" y="316519"/>
                </a:lnTo>
                <a:lnTo>
                  <a:pt x="316519" y="0"/>
                </a:lnTo>
                <a:lnTo>
                  <a:pt x="316519" y="1208980"/>
                </a:lnTo>
                <a:lnTo>
                  <a:pt x="0" y="1525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5607149" y="2853909"/>
            <a:ext cx="825500" cy="316865"/>
          </a:xfrm>
          <a:custGeom>
            <a:avLst/>
            <a:gdLst/>
            <a:ahLst/>
            <a:cxnLst/>
            <a:rect l="l" t="t" r="r" b="b"/>
            <a:pathLst>
              <a:path w="825500" h="316864">
                <a:moveTo>
                  <a:pt x="508780" y="316519"/>
                </a:moveTo>
                <a:lnTo>
                  <a:pt x="0" y="316519"/>
                </a:lnTo>
                <a:lnTo>
                  <a:pt x="316519" y="0"/>
                </a:lnTo>
                <a:lnTo>
                  <a:pt x="825299" y="0"/>
                </a:lnTo>
                <a:lnTo>
                  <a:pt x="508780" y="316519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5607149" y="2853909"/>
            <a:ext cx="825500" cy="1525905"/>
          </a:xfrm>
          <a:custGeom>
            <a:avLst/>
            <a:gdLst/>
            <a:ahLst/>
            <a:cxnLst/>
            <a:rect l="l" t="t" r="r" b="b"/>
            <a:pathLst>
              <a:path w="825500" h="1525905">
                <a:moveTo>
                  <a:pt x="0" y="316519"/>
                </a:moveTo>
                <a:lnTo>
                  <a:pt x="316519" y="0"/>
                </a:lnTo>
                <a:lnTo>
                  <a:pt x="825299" y="0"/>
                </a:lnTo>
                <a:lnTo>
                  <a:pt x="825299" y="1208980"/>
                </a:lnTo>
                <a:lnTo>
                  <a:pt x="508780" y="1525499"/>
                </a:lnTo>
                <a:lnTo>
                  <a:pt x="0" y="1525499"/>
                </a:lnTo>
                <a:lnTo>
                  <a:pt x="0" y="31651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5607149" y="2853909"/>
            <a:ext cx="825500" cy="316865"/>
          </a:xfrm>
          <a:custGeom>
            <a:avLst/>
            <a:gdLst/>
            <a:ahLst/>
            <a:cxnLst/>
            <a:rect l="l" t="t" r="r" b="b"/>
            <a:pathLst>
              <a:path w="825500" h="316864">
                <a:moveTo>
                  <a:pt x="0" y="316519"/>
                </a:moveTo>
                <a:lnTo>
                  <a:pt x="508780" y="316519"/>
                </a:lnTo>
                <a:lnTo>
                  <a:pt x="8252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6115930" y="3170428"/>
            <a:ext cx="0" cy="1209040"/>
          </a:xfrm>
          <a:custGeom>
            <a:avLst/>
            <a:gdLst/>
            <a:ahLst/>
            <a:cxnLst/>
            <a:rect l="l" t="t" r="r" b="b"/>
            <a:pathLst>
              <a:path h="1209039">
                <a:moveTo>
                  <a:pt x="0" y="0"/>
                </a:moveTo>
                <a:lnTo>
                  <a:pt x="0" y="120898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 txBox="1"/>
          <p:nvPr/>
        </p:nvSpPr>
        <p:spPr>
          <a:xfrm>
            <a:off x="5574670" y="4548222"/>
            <a:ext cx="82486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9842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Scores:  </a:t>
            </a:r>
            <a:r>
              <a:rPr sz="1400" dirty="0">
                <a:latin typeface="Arial"/>
                <a:cs typeface="Arial"/>
              </a:rPr>
              <a:t>C x H x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52" name="object 48"/>
          <p:cNvSpPr/>
          <p:nvPr/>
        </p:nvSpPr>
        <p:spPr>
          <a:xfrm>
            <a:off x="6590549" y="3728583"/>
            <a:ext cx="260350" cy="0"/>
          </a:xfrm>
          <a:custGeom>
            <a:avLst/>
            <a:gdLst/>
            <a:ahLst/>
            <a:cxnLst/>
            <a:rect l="l" t="t" r="r" b="b"/>
            <a:pathLst>
              <a:path w="260350">
                <a:moveTo>
                  <a:pt x="0" y="0"/>
                </a:moveTo>
                <a:lnTo>
                  <a:pt x="259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6840825" y="3687593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 txBox="1"/>
          <p:nvPr/>
        </p:nvSpPr>
        <p:spPr>
          <a:xfrm>
            <a:off x="6451530" y="3428796"/>
            <a:ext cx="618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argmax</a:t>
            </a:r>
            <a:endParaRPr sz="1400">
              <a:latin typeface="Arial"/>
              <a:cs typeface="Arial"/>
            </a:endParaRPr>
          </a:p>
        </p:txBody>
      </p:sp>
      <p:sp>
        <p:nvSpPr>
          <p:cNvPr id="55" name="object 51"/>
          <p:cNvSpPr txBox="1"/>
          <p:nvPr/>
        </p:nvSpPr>
        <p:spPr>
          <a:xfrm>
            <a:off x="7698917" y="4507722"/>
            <a:ext cx="95250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34950" marR="5080" indent="-22288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Predictions:  </a:t>
            </a:r>
            <a:r>
              <a:rPr sz="1400" dirty="0">
                <a:latin typeface="Arial"/>
                <a:cs typeface="Arial"/>
              </a:rPr>
              <a:t>H x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56" name="object 52"/>
          <p:cNvSpPr txBox="1"/>
          <p:nvPr/>
        </p:nvSpPr>
        <p:spPr>
          <a:xfrm>
            <a:off x="2207900" y="2113722"/>
            <a:ext cx="412432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Design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network as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bunch of </a:t>
            </a:r>
            <a:r>
              <a:rPr sz="1400" dirty="0">
                <a:latin typeface="Arial"/>
                <a:cs typeface="Arial"/>
              </a:rPr>
              <a:t>convolutional </a:t>
            </a:r>
            <a:r>
              <a:rPr sz="1400" spc="-5" dirty="0">
                <a:latin typeface="Arial"/>
                <a:cs typeface="Arial"/>
              </a:rPr>
              <a:t>layers  to </a:t>
            </a:r>
            <a:r>
              <a:rPr sz="1400" dirty="0">
                <a:latin typeface="Arial"/>
                <a:cs typeface="Arial"/>
              </a:rPr>
              <a:t>make </a:t>
            </a:r>
            <a:r>
              <a:rPr sz="1400" spc="-5" dirty="0">
                <a:latin typeface="Arial"/>
                <a:cs typeface="Arial"/>
              </a:rPr>
              <a:t>predictions for pixels all at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once!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60675" y="764704"/>
            <a:ext cx="77717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000000"/>
                </a:solidFill>
              </a:rPr>
              <a:t>Semantic Segmentation </a:t>
            </a:r>
            <a:r>
              <a:rPr sz="2800" spc="-5" dirty="0">
                <a:solidFill>
                  <a:srgbClr val="000000"/>
                </a:solidFill>
              </a:rPr>
              <a:t>Idea: Fully</a:t>
            </a:r>
            <a:r>
              <a:rPr sz="2800" spc="-8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Convolutional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190775" y="3109999"/>
            <a:ext cx="1794825" cy="1196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690454" y="4406922"/>
            <a:ext cx="79565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64"/>
              </a:lnSpc>
            </a:pPr>
            <a:r>
              <a:rPr sz="1400" dirty="0">
                <a:latin typeface="Arial"/>
                <a:cs typeface="Arial"/>
              </a:rPr>
              <a:t>3 x H 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2599837" y="312253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2641174" y="2815509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5" y="0"/>
                </a:lnTo>
                <a:lnTo>
                  <a:pt x="307025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2558500" y="281550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5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2558500" y="2815509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5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558500" y="281550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641174" y="312253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558212" y="312253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3599550" y="2815509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4" y="0"/>
                </a:lnTo>
                <a:lnTo>
                  <a:pt x="307024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516874" y="281550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4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3516874" y="2815509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4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516874" y="281550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3599550" y="312253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576012" y="312253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617349" y="2815509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4" y="0"/>
                </a:lnTo>
                <a:lnTo>
                  <a:pt x="307024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534675" y="281550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4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534675" y="2815509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4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534675" y="281550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4617349" y="312253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 txBox="1"/>
          <p:nvPr/>
        </p:nvSpPr>
        <p:spPr>
          <a:xfrm>
            <a:off x="3211601" y="4929747"/>
            <a:ext cx="110236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51130" marR="5080" indent="-13906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Convolutions:  </a:t>
            </a:r>
            <a:r>
              <a:rPr sz="1400" dirty="0">
                <a:latin typeface="Arial"/>
                <a:cs typeface="Arial"/>
              </a:rPr>
              <a:t>D x H x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4"/>
          <p:cNvSpPr/>
          <p:nvPr/>
        </p:nvSpPr>
        <p:spPr>
          <a:xfrm>
            <a:off x="2086899" y="3698134"/>
            <a:ext cx="260350" cy="0"/>
          </a:xfrm>
          <a:custGeom>
            <a:avLst/>
            <a:gdLst/>
            <a:ahLst/>
            <a:cxnLst/>
            <a:rect l="l" t="t" r="r" b="b"/>
            <a:pathLst>
              <a:path w="260350">
                <a:moveTo>
                  <a:pt x="0" y="0"/>
                </a:moveTo>
                <a:lnTo>
                  <a:pt x="259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2337174" y="3657143"/>
            <a:ext cx="105500" cy="81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 txBox="1"/>
          <p:nvPr/>
        </p:nvSpPr>
        <p:spPr>
          <a:xfrm>
            <a:off x="2053831" y="3398347"/>
            <a:ext cx="440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Conv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27"/>
          <p:cNvSpPr/>
          <p:nvPr/>
        </p:nvSpPr>
        <p:spPr>
          <a:xfrm>
            <a:off x="3001299" y="3698134"/>
            <a:ext cx="260350" cy="0"/>
          </a:xfrm>
          <a:custGeom>
            <a:avLst/>
            <a:gdLst/>
            <a:ahLst/>
            <a:cxnLst/>
            <a:rect l="l" t="t" r="r" b="b"/>
            <a:pathLst>
              <a:path w="260350">
                <a:moveTo>
                  <a:pt x="0" y="0"/>
                </a:moveTo>
                <a:lnTo>
                  <a:pt x="259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3251575" y="3657143"/>
            <a:ext cx="105500" cy="81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 txBox="1"/>
          <p:nvPr/>
        </p:nvSpPr>
        <p:spPr>
          <a:xfrm>
            <a:off x="2968231" y="3398347"/>
            <a:ext cx="440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Conv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0"/>
          <p:cNvSpPr/>
          <p:nvPr/>
        </p:nvSpPr>
        <p:spPr>
          <a:xfrm>
            <a:off x="3991900" y="3698134"/>
            <a:ext cx="260350" cy="0"/>
          </a:xfrm>
          <a:custGeom>
            <a:avLst/>
            <a:gdLst/>
            <a:ahLst/>
            <a:cxnLst/>
            <a:rect l="l" t="t" r="r" b="b"/>
            <a:pathLst>
              <a:path w="260350">
                <a:moveTo>
                  <a:pt x="0" y="0"/>
                </a:moveTo>
                <a:lnTo>
                  <a:pt x="259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4242175" y="3657143"/>
            <a:ext cx="105500" cy="81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 txBox="1"/>
          <p:nvPr/>
        </p:nvSpPr>
        <p:spPr>
          <a:xfrm>
            <a:off x="3958831" y="3398347"/>
            <a:ext cx="440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Conv</a:t>
            </a:r>
            <a:endParaRPr sz="1400">
              <a:latin typeface="Arial"/>
              <a:cs typeface="Arial"/>
            </a:endParaRPr>
          </a:p>
        </p:txBody>
      </p:sp>
      <p:sp>
        <p:nvSpPr>
          <p:cNvPr id="37" name="object 33"/>
          <p:cNvSpPr/>
          <p:nvPr/>
        </p:nvSpPr>
        <p:spPr>
          <a:xfrm>
            <a:off x="5142750" y="3728583"/>
            <a:ext cx="260350" cy="0"/>
          </a:xfrm>
          <a:custGeom>
            <a:avLst/>
            <a:gdLst/>
            <a:ahLst/>
            <a:cxnLst/>
            <a:rect l="l" t="t" r="r" b="b"/>
            <a:pathLst>
              <a:path w="260350">
                <a:moveTo>
                  <a:pt x="0" y="0"/>
                </a:moveTo>
                <a:lnTo>
                  <a:pt x="259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5393025" y="3687593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 txBox="1"/>
          <p:nvPr/>
        </p:nvSpPr>
        <p:spPr>
          <a:xfrm>
            <a:off x="5109680" y="3428796"/>
            <a:ext cx="440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0" name="object 36"/>
          <p:cNvSpPr/>
          <p:nvPr/>
        </p:nvSpPr>
        <p:spPr>
          <a:xfrm>
            <a:off x="2483149" y="4441808"/>
            <a:ext cx="2559050" cy="345440"/>
          </a:xfrm>
          <a:custGeom>
            <a:avLst/>
            <a:gdLst/>
            <a:ahLst/>
            <a:cxnLst/>
            <a:rect l="l" t="t" r="r" b="b"/>
            <a:pathLst>
              <a:path w="2559050" h="345439">
                <a:moveTo>
                  <a:pt x="2558999" y="0"/>
                </a:moveTo>
                <a:lnTo>
                  <a:pt x="2555836" y="33839"/>
                </a:lnTo>
                <a:lnTo>
                  <a:pt x="2546582" y="66070"/>
                </a:lnTo>
                <a:lnTo>
                  <a:pt x="2511222" y="122081"/>
                </a:lnTo>
                <a:lnTo>
                  <a:pt x="2458301" y="159507"/>
                </a:lnTo>
                <a:lnTo>
                  <a:pt x="2395876" y="172649"/>
                </a:lnTo>
                <a:lnTo>
                  <a:pt x="1442622" y="172649"/>
                </a:lnTo>
                <a:lnTo>
                  <a:pt x="1399258" y="178817"/>
                </a:lnTo>
                <a:lnTo>
                  <a:pt x="1360291" y="196221"/>
                </a:lnTo>
                <a:lnTo>
                  <a:pt x="1327277" y="223217"/>
                </a:lnTo>
                <a:lnTo>
                  <a:pt x="1301771" y="258160"/>
                </a:lnTo>
                <a:lnTo>
                  <a:pt x="1285326" y="299402"/>
                </a:lnTo>
                <a:lnTo>
                  <a:pt x="1279499" y="345299"/>
                </a:lnTo>
                <a:lnTo>
                  <a:pt x="1273673" y="299402"/>
                </a:lnTo>
                <a:lnTo>
                  <a:pt x="1257228" y="258160"/>
                </a:lnTo>
                <a:lnTo>
                  <a:pt x="1231722" y="223217"/>
                </a:lnTo>
                <a:lnTo>
                  <a:pt x="1198708" y="196221"/>
                </a:lnTo>
                <a:lnTo>
                  <a:pt x="1159741" y="178817"/>
                </a:lnTo>
                <a:lnTo>
                  <a:pt x="1116376" y="172649"/>
                </a:lnTo>
                <a:lnTo>
                  <a:pt x="163123" y="172649"/>
                </a:lnTo>
                <a:lnTo>
                  <a:pt x="119758" y="166482"/>
                </a:lnTo>
                <a:lnTo>
                  <a:pt x="80791" y="149078"/>
                </a:lnTo>
                <a:lnTo>
                  <a:pt x="47777" y="122081"/>
                </a:lnTo>
                <a:lnTo>
                  <a:pt x="22271" y="87139"/>
                </a:lnTo>
                <a:lnTo>
                  <a:pt x="5826" y="45897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7155253" y="2880071"/>
            <a:ext cx="1936114" cy="1427480"/>
          </a:xfrm>
          <a:custGeom>
            <a:avLst/>
            <a:gdLst/>
            <a:ahLst/>
            <a:cxnLst/>
            <a:rect l="l" t="t" r="r" b="b"/>
            <a:pathLst>
              <a:path w="1936115" h="1427480">
                <a:moveTo>
                  <a:pt x="0" y="0"/>
                </a:moveTo>
                <a:lnTo>
                  <a:pt x="1935846" y="0"/>
                </a:lnTo>
                <a:lnTo>
                  <a:pt x="1935846" y="1427008"/>
                </a:lnTo>
                <a:lnTo>
                  <a:pt x="0" y="1427008"/>
                </a:lnTo>
                <a:lnTo>
                  <a:pt x="0" y="0"/>
                </a:lnTo>
                <a:close/>
              </a:path>
            </a:pathLst>
          </a:custGeom>
          <a:solidFill>
            <a:srgbClr val="3D85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7157160" y="3419303"/>
            <a:ext cx="1931035" cy="891540"/>
          </a:xfrm>
          <a:custGeom>
            <a:avLst/>
            <a:gdLst/>
            <a:ahLst/>
            <a:cxnLst/>
            <a:rect l="l" t="t" r="r" b="b"/>
            <a:pathLst>
              <a:path w="1931034" h="891539">
                <a:moveTo>
                  <a:pt x="0" y="891390"/>
                </a:moveTo>
                <a:lnTo>
                  <a:pt x="0" y="0"/>
                </a:lnTo>
                <a:lnTo>
                  <a:pt x="56003" y="7338"/>
                </a:lnTo>
                <a:lnTo>
                  <a:pt x="36239" y="29346"/>
                </a:lnTo>
                <a:lnTo>
                  <a:pt x="181195" y="69696"/>
                </a:lnTo>
                <a:lnTo>
                  <a:pt x="395180" y="69696"/>
                </a:lnTo>
                <a:lnTo>
                  <a:pt x="1512188" y="194422"/>
                </a:lnTo>
                <a:lnTo>
                  <a:pt x="1927301" y="227433"/>
                </a:lnTo>
                <a:lnTo>
                  <a:pt x="1930592" y="887725"/>
                </a:lnTo>
                <a:lnTo>
                  <a:pt x="0" y="891390"/>
                </a:lnTo>
                <a:close/>
              </a:path>
              <a:path w="1931034" h="891539">
                <a:moveTo>
                  <a:pt x="395180" y="69696"/>
                </a:moveTo>
                <a:lnTo>
                  <a:pt x="181195" y="69696"/>
                </a:lnTo>
                <a:lnTo>
                  <a:pt x="154839" y="7338"/>
                </a:lnTo>
                <a:lnTo>
                  <a:pt x="329452" y="62357"/>
                </a:lnTo>
                <a:lnTo>
                  <a:pt x="395180" y="69696"/>
                </a:lnTo>
                <a:close/>
              </a:path>
            </a:pathLst>
          </a:custGeom>
          <a:solidFill>
            <a:srgbClr val="6AA8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7160450" y="2876397"/>
            <a:ext cx="1927860" cy="785495"/>
          </a:xfrm>
          <a:custGeom>
            <a:avLst/>
            <a:gdLst/>
            <a:ahLst/>
            <a:cxnLst/>
            <a:rect l="l" t="t" r="r" b="b"/>
            <a:pathLst>
              <a:path w="1927859" h="785494">
                <a:moveTo>
                  <a:pt x="1927302" y="785007"/>
                </a:moveTo>
                <a:lnTo>
                  <a:pt x="0" y="740993"/>
                </a:lnTo>
                <a:lnTo>
                  <a:pt x="0" y="73361"/>
                </a:lnTo>
                <a:lnTo>
                  <a:pt x="39539" y="36685"/>
                </a:lnTo>
                <a:lnTo>
                  <a:pt x="32948" y="0"/>
                </a:lnTo>
                <a:lnTo>
                  <a:pt x="1162971" y="0"/>
                </a:lnTo>
                <a:lnTo>
                  <a:pt x="1146496" y="36685"/>
                </a:lnTo>
                <a:lnTo>
                  <a:pt x="1162971" y="99043"/>
                </a:lnTo>
                <a:lnTo>
                  <a:pt x="1202510" y="183418"/>
                </a:lnTo>
                <a:lnTo>
                  <a:pt x="1136614" y="190747"/>
                </a:lnTo>
                <a:lnTo>
                  <a:pt x="1100374" y="249440"/>
                </a:lnTo>
                <a:lnTo>
                  <a:pt x="1080610" y="330141"/>
                </a:lnTo>
                <a:lnTo>
                  <a:pt x="952118" y="348484"/>
                </a:lnTo>
                <a:lnTo>
                  <a:pt x="981774" y="425520"/>
                </a:lnTo>
                <a:lnTo>
                  <a:pt x="1304635" y="542906"/>
                </a:lnTo>
                <a:lnTo>
                  <a:pt x="1398917" y="542906"/>
                </a:lnTo>
                <a:lnTo>
                  <a:pt x="1396889" y="550245"/>
                </a:lnTo>
                <a:lnTo>
                  <a:pt x="1927302" y="550245"/>
                </a:lnTo>
                <a:lnTo>
                  <a:pt x="1927302" y="785007"/>
                </a:lnTo>
                <a:close/>
              </a:path>
              <a:path w="1927859" h="785494">
                <a:moveTo>
                  <a:pt x="1417163" y="476873"/>
                </a:moveTo>
                <a:lnTo>
                  <a:pt x="1360640" y="476873"/>
                </a:lnTo>
                <a:lnTo>
                  <a:pt x="1393588" y="377830"/>
                </a:lnTo>
                <a:lnTo>
                  <a:pt x="1423245" y="454866"/>
                </a:lnTo>
                <a:lnTo>
                  <a:pt x="1417163" y="476873"/>
                </a:lnTo>
                <a:close/>
              </a:path>
              <a:path w="1927859" h="785494">
                <a:moveTo>
                  <a:pt x="1927302" y="550245"/>
                </a:moveTo>
                <a:lnTo>
                  <a:pt x="1396889" y="550245"/>
                </a:lnTo>
                <a:lnTo>
                  <a:pt x="1548436" y="377830"/>
                </a:lnTo>
                <a:lnTo>
                  <a:pt x="1660445" y="440198"/>
                </a:lnTo>
                <a:lnTo>
                  <a:pt x="1695044" y="440198"/>
                </a:lnTo>
                <a:lnTo>
                  <a:pt x="1709867" y="491552"/>
                </a:lnTo>
                <a:lnTo>
                  <a:pt x="1785650" y="491552"/>
                </a:lnTo>
                <a:lnTo>
                  <a:pt x="1805410" y="506220"/>
                </a:lnTo>
                <a:lnTo>
                  <a:pt x="1927302" y="506220"/>
                </a:lnTo>
                <a:lnTo>
                  <a:pt x="1927302" y="550245"/>
                </a:lnTo>
                <a:close/>
              </a:path>
              <a:path w="1927859" h="785494">
                <a:moveTo>
                  <a:pt x="1398917" y="542906"/>
                </a:moveTo>
                <a:lnTo>
                  <a:pt x="1304635" y="542906"/>
                </a:lnTo>
                <a:lnTo>
                  <a:pt x="1301345" y="484213"/>
                </a:lnTo>
                <a:lnTo>
                  <a:pt x="1330992" y="385169"/>
                </a:lnTo>
                <a:lnTo>
                  <a:pt x="1360640" y="476873"/>
                </a:lnTo>
                <a:lnTo>
                  <a:pt x="1417163" y="476873"/>
                </a:lnTo>
                <a:lnTo>
                  <a:pt x="1398917" y="542906"/>
                </a:lnTo>
                <a:close/>
              </a:path>
              <a:path w="1927859" h="785494">
                <a:moveTo>
                  <a:pt x="1695044" y="440198"/>
                </a:moveTo>
                <a:lnTo>
                  <a:pt x="1660445" y="440198"/>
                </a:lnTo>
                <a:lnTo>
                  <a:pt x="1680219" y="388834"/>
                </a:lnTo>
                <a:lnTo>
                  <a:pt x="1695044" y="440198"/>
                </a:lnTo>
                <a:close/>
              </a:path>
              <a:path w="1927859" h="785494">
                <a:moveTo>
                  <a:pt x="1927302" y="506220"/>
                </a:moveTo>
                <a:lnTo>
                  <a:pt x="1805410" y="506220"/>
                </a:lnTo>
                <a:lnTo>
                  <a:pt x="1854823" y="447527"/>
                </a:lnTo>
                <a:lnTo>
                  <a:pt x="1927302" y="447527"/>
                </a:lnTo>
                <a:lnTo>
                  <a:pt x="1927302" y="506220"/>
                </a:lnTo>
                <a:close/>
              </a:path>
              <a:path w="1927859" h="785494">
                <a:moveTo>
                  <a:pt x="1785650" y="491552"/>
                </a:moveTo>
                <a:lnTo>
                  <a:pt x="1709867" y="491552"/>
                </a:lnTo>
                <a:lnTo>
                  <a:pt x="1755989" y="469534"/>
                </a:lnTo>
                <a:lnTo>
                  <a:pt x="1785650" y="491552"/>
                </a:lnTo>
                <a:close/>
              </a:path>
            </a:pathLst>
          </a:custGeom>
          <a:solidFill>
            <a:srgbClr val="C1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7384477" y="2887400"/>
            <a:ext cx="1380490" cy="1427480"/>
          </a:xfrm>
          <a:custGeom>
            <a:avLst/>
            <a:gdLst/>
            <a:ahLst/>
            <a:cxnLst/>
            <a:rect l="l" t="t" r="r" b="b"/>
            <a:pathLst>
              <a:path w="1380490" h="1427480">
                <a:moveTo>
                  <a:pt x="592261" y="179743"/>
                </a:moveTo>
                <a:lnTo>
                  <a:pt x="230616" y="179743"/>
                </a:lnTo>
                <a:lnTo>
                  <a:pt x="260273" y="113721"/>
                </a:lnTo>
                <a:lnTo>
                  <a:pt x="319569" y="22007"/>
                </a:lnTo>
                <a:lnTo>
                  <a:pt x="424995" y="0"/>
                </a:lnTo>
                <a:lnTo>
                  <a:pt x="500773" y="7339"/>
                </a:lnTo>
                <a:lnTo>
                  <a:pt x="543604" y="66032"/>
                </a:lnTo>
                <a:lnTo>
                  <a:pt x="556778" y="113721"/>
                </a:lnTo>
                <a:lnTo>
                  <a:pt x="589726" y="161400"/>
                </a:lnTo>
                <a:lnTo>
                  <a:pt x="592261" y="179743"/>
                </a:lnTo>
                <a:close/>
              </a:path>
              <a:path w="1380490" h="1427480">
                <a:moveTo>
                  <a:pt x="273447" y="1423292"/>
                </a:moveTo>
                <a:lnTo>
                  <a:pt x="164729" y="1415953"/>
                </a:lnTo>
                <a:lnTo>
                  <a:pt x="187795" y="1335253"/>
                </a:lnTo>
                <a:lnTo>
                  <a:pt x="214152" y="1221541"/>
                </a:lnTo>
                <a:lnTo>
                  <a:pt x="210852" y="1122498"/>
                </a:lnTo>
                <a:lnTo>
                  <a:pt x="207560" y="994108"/>
                </a:lnTo>
                <a:lnTo>
                  <a:pt x="177904" y="851040"/>
                </a:lnTo>
                <a:lnTo>
                  <a:pt x="135082" y="803350"/>
                </a:lnTo>
                <a:lnTo>
                  <a:pt x="108726" y="660292"/>
                </a:lnTo>
                <a:lnTo>
                  <a:pt x="115308" y="539241"/>
                </a:lnTo>
                <a:lnTo>
                  <a:pt x="125199" y="476873"/>
                </a:lnTo>
                <a:lnTo>
                  <a:pt x="112016" y="381505"/>
                </a:lnTo>
                <a:lnTo>
                  <a:pt x="141664" y="337480"/>
                </a:lnTo>
                <a:lnTo>
                  <a:pt x="105425" y="330141"/>
                </a:lnTo>
                <a:lnTo>
                  <a:pt x="36248" y="260444"/>
                </a:lnTo>
                <a:lnTo>
                  <a:pt x="0" y="190747"/>
                </a:lnTo>
                <a:lnTo>
                  <a:pt x="42829" y="143068"/>
                </a:lnTo>
                <a:lnTo>
                  <a:pt x="128491" y="139393"/>
                </a:lnTo>
                <a:lnTo>
                  <a:pt x="230616" y="179743"/>
                </a:lnTo>
                <a:lnTo>
                  <a:pt x="592261" y="179743"/>
                </a:lnTo>
                <a:lnTo>
                  <a:pt x="596317" y="209090"/>
                </a:lnTo>
                <a:lnTo>
                  <a:pt x="745663" y="209090"/>
                </a:lnTo>
                <a:lnTo>
                  <a:pt x="767630" y="227433"/>
                </a:lnTo>
                <a:lnTo>
                  <a:pt x="754448" y="271458"/>
                </a:lnTo>
                <a:lnTo>
                  <a:pt x="645730" y="374166"/>
                </a:lnTo>
                <a:lnTo>
                  <a:pt x="569961" y="385169"/>
                </a:lnTo>
                <a:lnTo>
                  <a:pt x="566661" y="447527"/>
                </a:lnTo>
                <a:lnTo>
                  <a:pt x="990331" y="447527"/>
                </a:lnTo>
                <a:lnTo>
                  <a:pt x="1090491" y="506220"/>
                </a:lnTo>
                <a:lnTo>
                  <a:pt x="1231414" y="506220"/>
                </a:lnTo>
                <a:lnTo>
                  <a:pt x="1255223" y="557584"/>
                </a:lnTo>
                <a:lnTo>
                  <a:pt x="1327712" y="557584"/>
                </a:lnTo>
                <a:lnTo>
                  <a:pt x="1380414" y="586920"/>
                </a:lnTo>
                <a:lnTo>
                  <a:pt x="1363940" y="645614"/>
                </a:lnTo>
                <a:lnTo>
                  <a:pt x="1304635" y="660292"/>
                </a:lnTo>
                <a:lnTo>
                  <a:pt x="1288170" y="722650"/>
                </a:lnTo>
                <a:lnTo>
                  <a:pt x="1352070" y="895064"/>
                </a:lnTo>
                <a:lnTo>
                  <a:pt x="635848" y="895064"/>
                </a:lnTo>
                <a:lnTo>
                  <a:pt x="637493" y="902394"/>
                </a:lnTo>
                <a:lnTo>
                  <a:pt x="583134" y="902394"/>
                </a:lnTo>
                <a:lnTo>
                  <a:pt x="582871" y="917072"/>
                </a:lnTo>
                <a:lnTo>
                  <a:pt x="299804" y="917072"/>
                </a:lnTo>
                <a:lnTo>
                  <a:pt x="293212" y="964761"/>
                </a:lnTo>
                <a:lnTo>
                  <a:pt x="306395" y="1063805"/>
                </a:lnTo>
                <a:lnTo>
                  <a:pt x="296512" y="1151844"/>
                </a:lnTo>
                <a:lnTo>
                  <a:pt x="307052" y="1195859"/>
                </a:lnTo>
                <a:lnTo>
                  <a:pt x="270156" y="1195859"/>
                </a:lnTo>
                <a:lnTo>
                  <a:pt x="270156" y="1324249"/>
                </a:lnTo>
                <a:lnTo>
                  <a:pt x="273447" y="1423292"/>
                </a:lnTo>
                <a:close/>
              </a:path>
              <a:path w="1380490" h="1427480">
                <a:moveTo>
                  <a:pt x="745663" y="209090"/>
                </a:moveTo>
                <a:lnTo>
                  <a:pt x="596317" y="209090"/>
                </a:lnTo>
                <a:lnTo>
                  <a:pt x="645730" y="172414"/>
                </a:lnTo>
                <a:lnTo>
                  <a:pt x="714917" y="183418"/>
                </a:lnTo>
                <a:lnTo>
                  <a:pt x="745663" y="209090"/>
                </a:lnTo>
                <a:close/>
              </a:path>
              <a:path w="1380490" h="1427480">
                <a:moveTo>
                  <a:pt x="990331" y="447527"/>
                </a:moveTo>
                <a:lnTo>
                  <a:pt x="566661" y="447527"/>
                </a:lnTo>
                <a:lnTo>
                  <a:pt x="662204" y="410851"/>
                </a:lnTo>
                <a:lnTo>
                  <a:pt x="744565" y="410851"/>
                </a:lnTo>
                <a:lnTo>
                  <a:pt x="840109" y="355823"/>
                </a:lnTo>
                <a:lnTo>
                  <a:pt x="919178" y="385169"/>
                </a:lnTo>
                <a:lnTo>
                  <a:pt x="965300" y="432859"/>
                </a:lnTo>
                <a:lnTo>
                  <a:pt x="990331" y="447527"/>
                </a:lnTo>
                <a:close/>
              </a:path>
              <a:path w="1380490" h="1427480">
                <a:moveTo>
                  <a:pt x="1231414" y="506220"/>
                </a:moveTo>
                <a:lnTo>
                  <a:pt x="1090491" y="506220"/>
                </a:lnTo>
                <a:lnTo>
                  <a:pt x="1202509" y="443862"/>
                </a:lnTo>
                <a:lnTo>
                  <a:pt x="1231414" y="506220"/>
                </a:lnTo>
                <a:close/>
              </a:path>
              <a:path w="1380490" h="1427480">
                <a:moveTo>
                  <a:pt x="1327712" y="557584"/>
                </a:moveTo>
                <a:lnTo>
                  <a:pt x="1255223" y="557584"/>
                </a:lnTo>
                <a:lnTo>
                  <a:pt x="1314527" y="550245"/>
                </a:lnTo>
                <a:lnTo>
                  <a:pt x="1327712" y="557584"/>
                </a:lnTo>
                <a:close/>
              </a:path>
              <a:path w="1380490" h="1427480">
                <a:moveTo>
                  <a:pt x="846700" y="1404950"/>
                </a:moveTo>
                <a:lnTo>
                  <a:pt x="767630" y="1397620"/>
                </a:lnTo>
                <a:lnTo>
                  <a:pt x="764339" y="1342592"/>
                </a:lnTo>
                <a:lnTo>
                  <a:pt x="751156" y="1294903"/>
                </a:lnTo>
                <a:lnTo>
                  <a:pt x="761039" y="1159173"/>
                </a:lnTo>
                <a:lnTo>
                  <a:pt x="744565" y="1140841"/>
                </a:lnTo>
                <a:lnTo>
                  <a:pt x="741274" y="1093151"/>
                </a:lnTo>
                <a:lnTo>
                  <a:pt x="705035" y="898729"/>
                </a:lnTo>
                <a:lnTo>
                  <a:pt x="635848" y="895064"/>
                </a:lnTo>
                <a:lnTo>
                  <a:pt x="1352070" y="895064"/>
                </a:lnTo>
                <a:lnTo>
                  <a:pt x="1365663" y="931740"/>
                </a:lnTo>
                <a:lnTo>
                  <a:pt x="1074017" y="931740"/>
                </a:lnTo>
                <a:lnTo>
                  <a:pt x="1067935" y="953758"/>
                </a:lnTo>
                <a:lnTo>
                  <a:pt x="1024604" y="953758"/>
                </a:lnTo>
                <a:lnTo>
                  <a:pt x="1024526" y="957422"/>
                </a:lnTo>
                <a:lnTo>
                  <a:pt x="800578" y="957422"/>
                </a:lnTo>
                <a:lnTo>
                  <a:pt x="830227" y="1096816"/>
                </a:lnTo>
                <a:lnTo>
                  <a:pt x="800578" y="1188520"/>
                </a:lnTo>
                <a:lnTo>
                  <a:pt x="830227" y="1316910"/>
                </a:lnTo>
                <a:lnTo>
                  <a:pt x="846700" y="1404950"/>
                </a:lnTo>
                <a:close/>
              </a:path>
              <a:path w="1380490" h="1427480">
                <a:moveTo>
                  <a:pt x="606200" y="1173852"/>
                </a:moveTo>
                <a:lnTo>
                  <a:pt x="602900" y="1063805"/>
                </a:lnTo>
                <a:lnTo>
                  <a:pt x="583134" y="902394"/>
                </a:lnTo>
                <a:lnTo>
                  <a:pt x="637493" y="902394"/>
                </a:lnTo>
                <a:lnTo>
                  <a:pt x="645730" y="939079"/>
                </a:lnTo>
                <a:lnTo>
                  <a:pt x="632556" y="1005112"/>
                </a:lnTo>
                <a:lnTo>
                  <a:pt x="652322" y="1162848"/>
                </a:lnTo>
                <a:lnTo>
                  <a:pt x="606200" y="1173852"/>
                </a:lnTo>
                <a:close/>
              </a:path>
              <a:path w="1380490" h="1427480">
                <a:moveTo>
                  <a:pt x="359109" y="1155509"/>
                </a:moveTo>
                <a:lnTo>
                  <a:pt x="329461" y="1148170"/>
                </a:lnTo>
                <a:lnTo>
                  <a:pt x="332752" y="1074808"/>
                </a:lnTo>
                <a:lnTo>
                  <a:pt x="326160" y="983104"/>
                </a:lnTo>
                <a:lnTo>
                  <a:pt x="299804" y="917072"/>
                </a:lnTo>
                <a:lnTo>
                  <a:pt x="582871" y="917072"/>
                </a:lnTo>
                <a:lnTo>
                  <a:pt x="582147" y="957422"/>
                </a:lnTo>
                <a:lnTo>
                  <a:pt x="467826" y="957422"/>
                </a:lnTo>
                <a:lnTo>
                  <a:pt x="418179" y="1041797"/>
                </a:lnTo>
                <a:lnTo>
                  <a:pt x="375582" y="1041797"/>
                </a:lnTo>
                <a:lnTo>
                  <a:pt x="398638" y="1140841"/>
                </a:lnTo>
                <a:lnTo>
                  <a:pt x="359109" y="1155509"/>
                </a:lnTo>
                <a:close/>
              </a:path>
              <a:path w="1380490" h="1427480">
                <a:moveTo>
                  <a:pt x="1284870" y="1034458"/>
                </a:moveTo>
                <a:lnTo>
                  <a:pt x="1222274" y="994108"/>
                </a:lnTo>
                <a:lnTo>
                  <a:pt x="1074017" y="931740"/>
                </a:lnTo>
                <a:lnTo>
                  <a:pt x="1365663" y="931740"/>
                </a:lnTo>
                <a:lnTo>
                  <a:pt x="1373823" y="953758"/>
                </a:lnTo>
                <a:lnTo>
                  <a:pt x="1360648" y="994108"/>
                </a:lnTo>
                <a:lnTo>
                  <a:pt x="1284870" y="1034458"/>
                </a:lnTo>
                <a:close/>
              </a:path>
              <a:path w="1380490" h="1427480">
                <a:moveTo>
                  <a:pt x="1060844" y="979429"/>
                </a:moveTo>
                <a:lnTo>
                  <a:pt x="1024604" y="953758"/>
                </a:lnTo>
                <a:lnTo>
                  <a:pt x="1067935" y="953758"/>
                </a:lnTo>
                <a:lnTo>
                  <a:pt x="1060844" y="979429"/>
                </a:lnTo>
                <a:close/>
              </a:path>
              <a:path w="1380490" h="1427480">
                <a:moveTo>
                  <a:pt x="543604" y="1426957"/>
                </a:moveTo>
                <a:lnTo>
                  <a:pt x="520539" y="1247213"/>
                </a:lnTo>
                <a:lnTo>
                  <a:pt x="484300" y="1111494"/>
                </a:lnTo>
                <a:lnTo>
                  <a:pt x="467826" y="957422"/>
                </a:lnTo>
                <a:lnTo>
                  <a:pt x="582147" y="957422"/>
                </a:lnTo>
                <a:lnTo>
                  <a:pt x="579844" y="1085812"/>
                </a:lnTo>
                <a:lnTo>
                  <a:pt x="593017" y="1166512"/>
                </a:lnTo>
                <a:lnTo>
                  <a:pt x="583134" y="1232545"/>
                </a:lnTo>
                <a:lnTo>
                  <a:pt x="602900" y="1316910"/>
                </a:lnTo>
                <a:lnTo>
                  <a:pt x="635848" y="1419628"/>
                </a:lnTo>
                <a:lnTo>
                  <a:pt x="543604" y="1426957"/>
                </a:lnTo>
                <a:close/>
              </a:path>
              <a:path w="1380490" h="1427480">
                <a:moveTo>
                  <a:pt x="906004" y="1056465"/>
                </a:moveTo>
                <a:lnTo>
                  <a:pt x="856583" y="1041797"/>
                </a:lnTo>
                <a:lnTo>
                  <a:pt x="800578" y="957422"/>
                </a:lnTo>
                <a:lnTo>
                  <a:pt x="1024526" y="957422"/>
                </a:lnTo>
                <a:lnTo>
                  <a:pt x="1023586" y="1001437"/>
                </a:lnTo>
                <a:lnTo>
                  <a:pt x="942244" y="1001437"/>
                </a:lnTo>
                <a:lnTo>
                  <a:pt x="906004" y="1056465"/>
                </a:lnTo>
                <a:close/>
              </a:path>
              <a:path w="1380490" h="1427480">
                <a:moveTo>
                  <a:pt x="1057552" y="1397620"/>
                </a:moveTo>
                <a:lnTo>
                  <a:pt x="1008130" y="1390281"/>
                </a:lnTo>
                <a:lnTo>
                  <a:pt x="985066" y="1338928"/>
                </a:lnTo>
                <a:lnTo>
                  <a:pt x="971891" y="1210537"/>
                </a:lnTo>
                <a:lnTo>
                  <a:pt x="945535" y="1126162"/>
                </a:lnTo>
                <a:lnTo>
                  <a:pt x="942244" y="1001437"/>
                </a:lnTo>
                <a:lnTo>
                  <a:pt x="1023586" y="1001437"/>
                </a:lnTo>
                <a:lnTo>
                  <a:pt x="1021313" y="1107820"/>
                </a:lnTo>
                <a:lnTo>
                  <a:pt x="1018013" y="1210537"/>
                </a:lnTo>
                <a:lnTo>
                  <a:pt x="1070727" y="1349931"/>
                </a:lnTo>
                <a:lnTo>
                  <a:pt x="1057552" y="1397620"/>
                </a:lnTo>
                <a:close/>
              </a:path>
              <a:path w="1380490" h="1427480">
                <a:moveTo>
                  <a:pt x="405229" y="1063805"/>
                </a:moveTo>
                <a:lnTo>
                  <a:pt x="375582" y="1041797"/>
                </a:lnTo>
                <a:lnTo>
                  <a:pt x="418179" y="1041797"/>
                </a:lnTo>
                <a:lnTo>
                  <a:pt x="405229" y="1063805"/>
                </a:lnTo>
                <a:close/>
              </a:path>
              <a:path w="1380490" h="1427480">
                <a:moveTo>
                  <a:pt x="309687" y="1206863"/>
                </a:moveTo>
                <a:lnTo>
                  <a:pt x="270156" y="1195859"/>
                </a:lnTo>
                <a:lnTo>
                  <a:pt x="307052" y="1195859"/>
                </a:lnTo>
                <a:lnTo>
                  <a:pt x="309687" y="1206863"/>
                </a:lnTo>
                <a:close/>
              </a:path>
            </a:pathLst>
          </a:custGeom>
          <a:solidFill>
            <a:srgbClr val="7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5607149" y="3170428"/>
            <a:ext cx="509270" cy="1209040"/>
          </a:xfrm>
          <a:custGeom>
            <a:avLst/>
            <a:gdLst/>
            <a:ahLst/>
            <a:cxnLst/>
            <a:rect l="l" t="t" r="r" b="b"/>
            <a:pathLst>
              <a:path w="509270" h="1209039">
                <a:moveTo>
                  <a:pt x="0" y="0"/>
                </a:moveTo>
                <a:lnTo>
                  <a:pt x="508780" y="0"/>
                </a:lnTo>
                <a:lnTo>
                  <a:pt x="508780" y="1208980"/>
                </a:lnTo>
                <a:lnTo>
                  <a:pt x="0" y="1208980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6115930" y="2853909"/>
            <a:ext cx="316865" cy="1525905"/>
          </a:xfrm>
          <a:custGeom>
            <a:avLst/>
            <a:gdLst/>
            <a:ahLst/>
            <a:cxnLst/>
            <a:rect l="l" t="t" r="r" b="b"/>
            <a:pathLst>
              <a:path w="316864" h="1525905">
                <a:moveTo>
                  <a:pt x="0" y="1525499"/>
                </a:moveTo>
                <a:lnTo>
                  <a:pt x="0" y="316519"/>
                </a:lnTo>
                <a:lnTo>
                  <a:pt x="316519" y="0"/>
                </a:lnTo>
                <a:lnTo>
                  <a:pt x="316519" y="1208980"/>
                </a:lnTo>
                <a:lnTo>
                  <a:pt x="0" y="1525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5607149" y="2853909"/>
            <a:ext cx="825500" cy="316865"/>
          </a:xfrm>
          <a:custGeom>
            <a:avLst/>
            <a:gdLst/>
            <a:ahLst/>
            <a:cxnLst/>
            <a:rect l="l" t="t" r="r" b="b"/>
            <a:pathLst>
              <a:path w="825500" h="316864">
                <a:moveTo>
                  <a:pt x="508780" y="316519"/>
                </a:moveTo>
                <a:lnTo>
                  <a:pt x="0" y="316519"/>
                </a:lnTo>
                <a:lnTo>
                  <a:pt x="316519" y="0"/>
                </a:lnTo>
                <a:lnTo>
                  <a:pt x="825299" y="0"/>
                </a:lnTo>
                <a:lnTo>
                  <a:pt x="508780" y="316519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5607149" y="2853909"/>
            <a:ext cx="825500" cy="1525905"/>
          </a:xfrm>
          <a:custGeom>
            <a:avLst/>
            <a:gdLst/>
            <a:ahLst/>
            <a:cxnLst/>
            <a:rect l="l" t="t" r="r" b="b"/>
            <a:pathLst>
              <a:path w="825500" h="1525905">
                <a:moveTo>
                  <a:pt x="0" y="316519"/>
                </a:moveTo>
                <a:lnTo>
                  <a:pt x="316519" y="0"/>
                </a:lnTo>
                <a:lnTo>
                  <a:pt x="825299" y="0"/>
                </a:lnTo>
                <a:lnTo>
                  <a:pt x="825299" y="1208980"/>
                </a:lnTo>
                <a:lnTo>
                  <a:pt x="508780" y="1525499"/>
                </a:lnTo>
                <a:lnTo>
                  <a:pt x="0" y="1525499"/>
                </a:lnTo>
                <a:lnTo>
                  <a:pt x="0" y="31651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5607149" y="2853909"/>
            <a:ext cx="825500" cy="316865"/>
          </a:xfrm>
          <a:custGeom>
            <a:avLst/>
            <a:gdLst/>
            <a:ahLst/>
            <a:cxnLst/>
            <a:rect l="l" t="t" r="r" b="b"/>
            <a:pathLst>
              <a:path w="825500" h="316864">
                <a:moveTo>
                  <a:pt x="0" y="316519"/>
                </a:moveTo>
                <a:lnTo>
                  <a:pt x="508780" y="316519"/>
                </a:lnTo>
                <a:lnTo>
                  <a:pt x="8252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6115930" y="3170428"/>
            <a:ext cx="0" cy="1209040"/>
          </a:xfrm>
          <a:custGeom>
            <a:avLst/>
            <a:gdLst/>
            <a:ahLst/>
            <a:cxnLst/>
            <a:rect l="l" t="t" r="r" b="b"/>
            <a:pathLst>
              <a:path h="1209039">
                <a:moveTo>
                  <a:pt x="0" y="0"/>
                </a:moveTo>
                <a:lnTo>
                  <a:pt x="0" y="120898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 txBox="1"/>
          <p:nvPr/>
        </p:nvSpPr>
        <p:spPr>
          <a:xfrm>
            <a:off x="5574670" y="4548222"/>
            <a:ext cx="82486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9842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Scores:  </a:t>
            </a:r>
            <a:r>
              <a:rPr sz="1400" dirty="0">
                <a:latin typeface="Arial"/>
                <a:cs typeface="Arial"/>
              </a:rPr>
              <a:t>C x H x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52" name="object 48"/>
          <p:cNvSpPr/>
          <p:nvPr/>
        </p:nvSpPr>
        <p:spPr>
          <a:xfrm>
            <a:off x="6590549" y="3728583"/>
            <a:ext cx="260350" cy="0"/>
          </a:xfrm>
          <a:custGeom>
            <a:avLst/>
            <a:gdLst/>
            <a:ahLst/>
            <a:cxnLst/>
            <a:rect l="l" t="t" r="r" b="b"/>
            <a:pathLst>
              <a:path w="260350">
                <a:moveTo>
                  <a:pt x="0" y="0"/>
                </a:moveTo>
                <a:lnTo>
                  <a:pt x="259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6840825" y="3687593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 txBox="1"/>
          <p:nvPr/>
        </p:nvSpPr>
        <p:spPr>
          <a:xfrm>
            <a:off x="6451530" y="3428796"/>
            <a:ext cx="618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argmax</a:t>
            </a:r>
            <a:endParaRPr sz="1400">
              <a:latin typeface="Arial"/>
              <a:cs typeface="Arial"/>
            </a:endParaRPr>
          </a:p>
        </p:txBody>
      </p:sp>
      <p:sp>
        <p:nvSpPr>
          <p:cNvPr id="55" name="object 51"/>
          <p:cNvSpPr txBox="1"/>
          <p:nvPr/>
        </p:nvSpPr>
        <p:spPr>
          <a:xfrm>
            <a:off x="7698917" y="4507722"/>
            <a:ext cx="95250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34950" marR="5080" indent="-22288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Predictions:  </a:t>
            </a:r>
            <a:r>
              <a:rPr sz="1400" dirty="0">
                <a:latin typeface="Arial"/>
                <a:cs typeface="Arial"/>
              </a:rPr>
              <a:t>H x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56" name="object 52"/>
          <p:cNvSpPr txBox="1"/>
          <p:nvPr/>
        </p:nvSpPr>
        <p:spPr>
          <a:xfrm>
            <a:off x="2207900" y="2113722"/>
            <a:ext cx="412432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Design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network as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bunch of </a:t>
            </a:r>
            <a:r>
              <a:rPr sz="1400" dirty="0">
                <a:latin typeface="Arial"/>
                <a:cs typeface="Arial"/>
              </a:rPr>
              <a:t>convolutional </a:t>
            </a:r>
            <a:r>
              <a:rPr sz="1400" spc="-5" dirty="0">
                <a:latin typeface="Arial"/>
                <a:cs typeface="Arial"/>
              </a:rPr>
              <a:t>layers  to </a:t>
            </a:r>
            <a:r>
              <a:rPr sz="1400" dirty="0">
                <a:latin typeface="Arial"/>
                <a:cs typeface="Arial"/>
              </a:rPr>
              <a:t>make </a:t>
            </a:r>
            <a:r>
              <a:rPr sz="1400" spc="-5" dirty="0">
                <a:latin typeface="Arial"/>
                <a:cs typeface="Arial"/>
              </a:rPr>
              <a:t>predictions for pixels all at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once!</a:t>
            </a:r>
            <a:endParaRPr sz="1400">
              <a:latin typeface="Arial"/>
              <a:cs typeface="Arial"/>
            </a:endParaRPr>
          </a:p>
        </p:txBody>
      </p:sp>
      <p:sp>
        <p:nvSpPr>
          <p:cNvPr id="57" name="object 53"/>
          <p:cNvSpPr txBox="1"/>
          <p:nvPr/>
        </p:nvSpPr>
        <p:spPr>
          <a:xfrm>
            <a:off x="187600" y="5054622"/>
            <a:ext cx="224790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Problem: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convolutions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at  original image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resolution</a:t>
            </a:r>
            <a:r>
              <a:rPr sz="14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will  be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very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expensive</a:t>
            </a:r>
            <a:r>
              <a:rPr sz="14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...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8" name="object 54"/>
          <p:cNvSpPr/>
          <p:nvPr/>
        </p:nvSpPr>
        <p:spPr>
          <a:xfrm>
            <a:off x="2048524" y="4373597"/>
            <a:ext cx="367030" cy="658495"/>
          </a:xfrm>
          <a:custGeom>
            <a:avLst/>
            <a:gdLst/>
            <a:ahLst/>
            <a:cxnLst/>
            <a:rect l="l" t="t" r="r" b="b"/>
            <a:pathLst>
              <a:path w="367030" h="658495">
                <a:moveTo>
                  <a:pt x="0" y="658236"/>
                </a:moveTo>
                <a:lnTo>
                  <a:pt x="366496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2378005" y="4288540"/>
            <a:ext cx="88596" cy="1098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60675" y="764704"/>
            <a:ext cx="77717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000000"/>
                </a:solidFill>
              </a:rPr>
              <a:t>Semantic Segmentation </a:t>
            </a:r>
            <a:r>
              <a:rPr sz="2800" spc="-5" dirty="0">
                <a:solidFill>
                  <a:srgbClr val="000000"/>
                </a:solidFill>
              </a:rPr>
              <a:t>Idea: Fully</a:t>
            </a:r>
            <a:r>
              <a:rPr sz="2800" spc="-8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Convolutional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190775" y="3109999"/>
            <a:ext cx="1794825" cy="1196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690454" y="4406922"/>
            <a:ext cx="79565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64"/>
              </a:lnSpc>
            </a:pPr>
            <a:r>
              <a:rPr sz="1400" dirty="0">
                <a:latin typeface="Arial"/>
                <a:cs typeface="Arial"/>
              </a:rPr>
              <a:t>3 x H 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41" name="object 37"/>
          <p:cNvSpPr/>
          <p:nvPr/>
        </p:nvSpPr>
        <p:spPr>
          <a:xfrm>
            <a:off x="7155253" y="2880071"/>
            <a:ext cx="1936114" cy="1427480"/>
          </a:xfrm>
          <a:custGeom>
            <a:avLst/>
            <a:gdLst/>
            <a:ahLst/>
            <a:cxnLst/>
            <a:rect l="l" t="t" r="r" b="b"/>
            <a:pathLst>
              <a:path w="1936115" h="1427480">
                <a:moveTo>
                  <a:pt x="0" y="0"/>
                </a:moveTo>
                <a:lnTo>
                  <a:pt x="1935846" y="0"/>
                </a:lnTo>
                <a:lnTo>
                  <a:pt x="1935846" y="1427008"/>
                </a:lnTo>
                <a:lnTo>
                  <a:pt x="0" y="1427008"/>
                </a:lnTo>
                <a:lnTo>
                  <a:pt x="0" y="0"/>
                </a:lnTo>
                <a:close/>
              </a:path>
            </a:pathLst>
          </a:custGeom>
          <a:solidFill>
            <a:srgbClr val="3D85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7157160" y="3419303"/>
            <a:ext cx="1931035" cy="891540"/>
          </a:xfrm>
          <a:custGeom>
            <a:avLst/>
            <a:gdLst/>
            <a:ahLst/>
            <a:cxnLst/>
            <a:rect l="l" t="t" r="r" b="b"/>
            <a:pathLst>
              <a:path w="1931034" h="891539">
                <a:moveTo>
                  <a:pt x="0" y="891390"/>
                </a:moveTo>
                <a:lnTo>
                  <a:pt x="0" y="0"/>
                </a:lnTo>
                <a:lnTo>
                  <a:pt x="56003" y="7338"/>
                </a:lnTo>
                <a:lnTo>
                  <a:pt x="36239" y="29346"/>
                </a:lnTo>
                <a:lnTo>
                  <a:pt x="181195" y="69696"/>
                </a:lnTo>
                <a:lnTo>
                  <a:pt x="395180" y="69696"/>
                </a:lnTo>
                <a:lnTo>
                  <a:pt x="1512188" y="194422"/>
                </a:lnTo>
                <a:lnTo>
                  <a:pt x="1927301" y="227433"/>
                </a:lnTo>
                <a:lnTo>
                  <a:pt x="1930592" y="887725"/>
                </a:lnTo>
                <a:lnTo>
                  <a:pt x="0" y="891390"/>
                </a:lnTo>
                <a:close/>
              </a:path>
              <a:path w="1931034" h="891539">
                <a:moveTo>
                  <a:pt x="395180" y="69696"/>
                </a:moveTo>
                <a:lnTo>
                  <a:pt x="181195" y="69696"/>
                </a:lnTo>
                <a:lnTo>
                  <a:pt x="154839" y="7338"/>
                </a:lnTo>
                <a:lnTo>
                  <a:pt x="329452" y="62357"/>
                </a:lnTo>
                <a:lnTo>
                  <a:pt x="395180" y="69696"/>
                </a:lnTo>
                <a:close/>
              </a:path>
            </a:pathLst>
          </a:custGeom>
          <a:solidFill>
            <a:srgbClr val="6AA8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7160450" y="2876397"/>
            <a:ext cx="1927860" cy="785495"/>
          </a:xfrm>
          <a:custGeom>
            <a:avLst/>
            <a:gdLst/>
            <a:ahLst/>
            <a:cxnLst/>
            <a:rect l="l" t="t" r="r" b="b"/>
            <a:pathLst>
              <a:path w="1927859" h="785494">
                <a:moveTo>
                  <a:pt x="1927302" y="785007"/>
                </a:moveTo>
                <a:lnTo>
                  <a:pt x="0" y="740993"/>
                </a:lnTo>
                <a:lnTo>
                  <a:pt x="0" y="73361"/>
                </a:lnTo>
                <a:lnTo>
                  <a:pt x="39539" y="36685"/>
                </a:lnTo>
                <a:lnTo>
                  <a:pt x="32948" y="0"/>
                </a:lnTo>
                <a:lnTo>
                  <a:pt x="1162971" y="0"/>
                </a:lnTo>
                <a:lnTo>
                  <a:pt x="1146496" y="36685"/>
                </a:lnTo>
                <a:lnTo>
                  <a:pt x="1162971" y="99043"/>
                </a:lnTo>
                <a:lnTo>
                  <a:pt x="1202510" y="183418"/>
                </a:lnTo>
                <a:lnTo>
                  <a:pt x="1136614" y="190747"/>
                </a:lnTo>
                <a:lnTo>
                  <a:pt x="1100374" y="249440"/>
                </a:lnTo>
                <a:lnTo>
                  <a:pt x="1080610" y="330141"/>
                </a:lnTo>
                <a:lnTo>
                  <a:pt x="952118" y="348484"/>
                </a:lnTo>
                <a:lnTo>
                  <a:pt x="981774" y="425520"/>
                </a:lnTo>
                <a:lnTo>
                  <a:pt x="1304635" y="542906"/>
                </a:lnTo>
                <a:lnTo>
                  <a:pt x="1398917" y="542906"/>
                </a:lnTo>
                <a:lnTo>
                  <a:pt x="1396889" y="550245"/>
                </a:lnTo>
                <a:lnTo>
                  <a:pt x="1927302" y="550245"/>
                </a:lnTo>
                <a:lnTo>
                  <a:pt x="1927302" y="785007"/>
                </a:lnTo>
                <a:close/>
              </a:path>
              <a:path w="1927859" h="785494">
                <a:moveTo>
                  <a:pt x="1417163" y="476873"/>
                </a:moveTo>
                <a:lnTo>
                  <a:pt x="1360640" y="476873"/>
                </a:lnTo>
                <a:lnTo>
                  <a:pt x="1393588" y="377830"/>
                </a:lnTo>
                <a:lnTo>
                  <a:pt x="1423245" y="454866"/>
                </a:lnTo>
                <a:lnTo>
                  <a:pt x="1417163" y="476873"/>
                </a:lnTo>
                <a:close/>
              </a:path>
              <a:path w="1927859" h="785494">
                <a:moveTo>
                  <a:pt x="1927302" y="550245"/>
                </a:moveTo>
                <a:lnTo>
                  <a:pt x="1396889" y="550245"/>
                </a:lnTo>
                <a:lnTo>
                  <a:pt x="1548436" y="377830"/>
                </a:lnTo>
                <a:lnTo>
                  <a:pt x="1660445" y="440198"/>
                </a:lnTo>
                <a:lnTo>
                  <a:pt x="1695044" y="440198"/>
                </a:lnTo>
                <a:lnTo>
                  <a:pt x="1709867" y="491552"/>
                </a:lnTo>
                <a:lnTo>
                  <a:pt x="1785650" y="491552"/>
                </a:lnTo>
                <a:lnTo>
                  <a:pt x="1805410" y="506220"/>
                </a:lnTo>
                <a:lnTo>
                  <a:pt x="1927302" y="506220"/>
                </a:lnTo>
                <a:lnTo>
                  <a:pt x="1927302" y="550245"/>
                </a:lnTo>
                <a:close/>
              </a:path>
              <a:path w="1927859" h="785494">
                <a:moveTo>
                  <a:pt x="1398917" y="542906"/>
                </a:moveTo>
                <a:lnTo>
                  <a:pt x="1304635" y="542906"/>
                </a:lnTo>
                <a:lnTo>
                  <a:pt x="1301345" y="484213"/>
                </a:lnTo>
                <a:lnTo>
                  <a:pt x="1330992" y="385169"/>
                </a:lnTo>
                <a:lnTo>
                  <a:pt x="1360640" y="476873"/>
                </a:lnTo>
                <a:lnTo>
                  <a:pt x="1417163" y="476873"/>
                </a:lnTo>
                <a:lnTo>
                  <a:pt x="1398917" y="542906"/>
                </a:lnTo>
                <a:close/>
              </a:path>
              <a:path w="1927859" h="785494">
                <a:moveTo>
                  <a:pt x="1695044" y="440198"/>
                </a:moveTo>
                <a:lnTo>
                  <a:pt x="1660445" y="440198"/>
                </a:lnTo>
                <a:lnTo>
                  <a:pt x="1680219" y="388834"/>
                </a:lnTo>
                <a:lnTo>
                  <a:pt x="1695044" y="440198"/>
                </a:lnTo>
                <a:close/>
              </a:path>
              <a:path w="1927859" h="785494">
                <a:moveTo>
                  <a:pt x="1927302" y="506220"/>
                </a:moveTo>
                <a:lnTo>
                  <a:pt x="1805410" y="506220"/>
                </a:lnTo>
                <a:lnTo>
                  <a:pt x="1854823" y="447527"/>
                </a:lnTo>
                <a:lnTo>
                  <a:pt x="1927302" y="447527"/>
                </a:lnTo>
                <a:lnTo>
                  <a:pt x="1927302" y="506220"/>
                </a:lnTo>
                <a:close/>
              </a:path>
              <a:path w="1927859" h="785494">
                <a:moveTo>
                  <a:pt x="1785650" y="491552"/>
                </a:moveTo>
                <a:lnTo>
                  <a:pt x="1709867" y="491552"/>
                </a:lnTo>
                <a:lnTo>
                  <a:pt x="1755989" y="469534"/>
                </a:lnTo>
                <a:lnTo>
                  <a:pt x="1785650" y="491552"/>
                </a:lnTo>
                <a:close/>
              </a:path>
            </a:pathLst>
          </a:custGeom>
          <a:solidFill>
            <a:srgbClr val="C1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7384477" y="2887400"/>
            <a:ext cx="1380490" cy="1427480"/>
          </a:xfrm>
          <a:custGeom>
            <a:avLst/>
            <a:gdLst/>
            <a:ahLst/>
            <a:cxnLst/>
            <a:rect l="l" t="t" r="r" b="b"/>
            <a:pathLst>
              <a:path w="1380490" h="1427480">
                <a:moveTo>
                  <a:pt x="592261" y="179743"/>
                </a:moveTo>
                <a:lnTo>
                  <a:pt x="230616" y="179743"/>
                </a:lnTo>
                <a:lnTo>
                  <a:pt x="260273" y="113721"/>
                </a:lnTo>
                <a:lnTo>
                  <a:pt x="319569" y="22007"/>
                </a:lnTo>
                <a:lnTo>
                  <a:pt x="424995" y="0"/>
                </a:lnTo>
                <a:lnTo>
                  <a:pt x="500773" y="7339"/>
                </a:lnTo>
                <a:lnTo>
                  <a:pt x="543604" y="66032"/>
                </a:lnTo>
                <a:lnTo>
                  <a:pt x="556778" y="113721"/>
                </a:lnTo>
                <a:lnTo>
                  <a:pt x="589726" y="161400"/>
                </a:lnTo>
                <a:lnTo>
                  <a:pt x="592261" y="179743"/>
                </a:lnTo>
                <a:close/>
              </a:path>
              <a:path w="1380490" h="1427480">
                <a:moveTo>
                  <a:pt x="273447" y="1423292"/>
                </a:moveTo>
                <a:lnTo>
                  <a:pt x="164729" y="1415953"/>
                </a:lnTo>
                <a:lnTo>
                  <a:pt x="187795" y="1335253"/>
                </a:lnTo>
                <a:lnTo>
                  <a:pt x="214152" y="1221541"/>
                </a:lnTo>
                <a:lnTo>
                  <a:pt x="210852" y="1122498"/>
                </a:lnTo>
                <a:lnTo>
                  <a:pt x="207560" y="994108"/>
                </a:lnTo>
                <a:lnTo>
                  <a:pt x="177904" y="851040"/>
                </a:lnTo>
                <a:lnTo>
                  <a:pt x="135082" y="803350"/>
                </a:lnTo>
                <a:lnTo>
                  <a:pt x="108726" y="660292"/>
                </a:lnTo>
                <a:lnTo>
                  <a:pt x="115308" y="539241"/>
                </a:lnTo>
                <a:lnTo>
                  <a:pt x="125199" y="476873"/>
                </a:lnTo>
                <a:lnTo>
                  <a:pt x="112016" y="381505"/>
                </a:lnTo>
                <a:lnTo>
                  <a:pt x="141664" y="337480"/>
                </a:lnTo>
                <a:lnTo>
                  <a:pt x="105425" y="330141"/>
                </a:lnTo>
                <a:lnTo>
                  <a:pt x="36248" y="260444"/>
                </a:lnTo>
                <a:lnTo>
                  <a:pt x="0" y="190747"/>
                </a:lnTo>
                <a:lnTo>
                  <a:pt x="42829" y="143068"/>
                </a:lnTo>
                <a:lnTo>
                  <a:pt x="128491" y="139393"/>
                </a:lnTo>
                <a:lnTo>
                  <a:pt x="230616" y="179743"/>
                </a:lnTo>
                <a:lnTo>
                  <a:pt x="592261" y="179743"/>
                </a:lnTo>
                <a:lnTo>
                  <a:pt x="596317" y="209090"/>
                </a:lnTo>
                <a:lnTo>
                  <a:pt x="745663" y="209090"/>
                </a:lnTo>
                <a:lnTo>
                  <a:pt x="767630" y="227433"/>
                </a:lnTo>
                <a:lnTo>
                  <a:pt x="754448" y="271458"/>
                </a:lnTo>
                <a:lnTo>
                  <a:pt x="645730" y="374166"/>
                </a:lnTo>
                <a:lnTo>
                  <a:pt x="569961" y="385169"/>
                </a:lnTo>
                <a:lnTo>
                  <a:pt x="566661" y="447527"/>
                </a:lnTo>
                <a:lnTo>
                  <a:pt x="990331" y="447527"/>
                </a:lnTo>
                <a:lnTo>
                  <a:pt x="1090491" y="506220"/>
                </a:lnTo>
                <a:lnTo>
                  <a:pt x="1231414" y="506220"/>
                </a:lnTo>
                <a:lnTo>
                  <a:pt x="1255223" y="557584"/>
                </a:lnTo>
                <a:lnTo>
                  <a:pt x="1327712" y="557584"/>
                </a:lnTo>
                <a:lnTo>
                  <a:pt x="1380414" y="586920"/>
                </a:lnTo>
                <a:lnTo>
                  <a:pt x="1363940" y="645614"/>
                </a:lnTo>
                <a:lnTo>
                  <a:pt x="1304635" y="660292"/>
                </a:lnTo>
                <a:lnTo>
                  <a:pt x="1288170" y="722650"/>
                </a:lnTo>
                <a:lnTo>
                  <a:pt x="1352070" y="895064"/>
                </a:lnTo>
                <a:lnTo>
                  <a:pt x="635848" y="895064"/>
                </a:lnTo>
                <a:lnTo>
                  <a:pt x="637493" y="902394"/>
                </a:lnTo>
                <a:lnTo>
                  <a:pt x="583134" y="902394"/>
                </a:lnTo>
                <a:lnTo>
                  <a:pt x="582871" y="917072"/>
                </a:lnTo>
                <a:lnTo>
                  <a:pt x="299804" y="917072"/>
                </a:lnTo>
                <a:lnTo>
                  <a:pt x="293212" y="964761"/>
                </a:lnTo>
                <a:lnTo>
                  <a:pt x="306395" y="1063805"/>
                </a:lnTo>
                <a:lnTo>
                  <a:pt x="296512" y="1151844"/>
                </a:lnTo>
                <a:lnTo>
                  <a:pt x="307052" y="1195859"/>
                </a:lnTo>
                <a:lnTo>
                  <a:pt x="270156" y="1195859"/>
                </a:lnTo>
                <a:lnTo>
                  <a:pt x="270156" y="1324249"/>
                </a:lnTo>
                <a:lnTo>
                  <a:pt x="273447" y="1423292"/>
                </a:lnTo>
                <a:close/>
              </a:path>
              <a:path w="1380490" h="1427480">
                <a:moveTo>
                  <a:pt x="745663" y="209090"/>
                </a:moveTo>
                <a:lnTo>
                  <a:pt x="596317" y="209090"/>
                </a:lnTo>
                <a:lnTo>
                  <a:pt x="645730" y="172414"/>
                </a:lnTo>
                <a:lnTo>
                  <a:pt x="714917" y="183418"/>
                </a:lnTo>
                <a:lnTo>
                  <a:pt x="745663" y="209090"/>
                </a:lnTo>
                <a:close/>
              </a:path>
              <a:path w="1380490" h="1427480">
                <a:moveTo>
                  <a:pt x="990331" y="447527"/>
                </a:moveTo>
                <a:lnTo>
                  <a:pt x="566661" y="447527"/>
                </a:lnTo>
                <a:lnTo>
                  <a:pt x="662204" y="410851"/>
                </a:lnTo>
                <a:lnTo>
                  <a:pt x="744565" y="410851"/>
                </a:lnTo>
                <a:lnTo>
                  <a:pt x="840109" y="355823"/>
                </a:lnTo>
                <a:lnTo>
                  <a:pt x="919178" y="385169"/>
                </a:lnTo>
                <a:lnTo>
                  <a:pt x="965300" y="432859"/>
                </a:lnTo>
                <a:lnTo>
                  <a:pt x="990331" y="447527"/>
                </a:lnTo>
                <a:close/>
              </a:path>
              <a:path w="1380490" h="1427480">
                <a:moveTo>
                  <a:pt x="1231414" y="506220"/>
                </a:moveTo>
                <a:lnTo>
                  <a:pt x="1090491" y="506220"/>
                </a:lnTo>
                <a:lnTo>
                  <a:pt x="1202509" y="443862"/>
                </a:lnTo>
                <a:lnTo>
                  <a:pt x="1231414" y="506220"/>
                </a:lnTo>
                <a:close/>
              </a:path>
              <a:path w="1380490" h="1427480">
                <a:moveTo>
                  <a:pt x="1327712" y="557584"/>
                </a:moveTo>
                <a:lnTo>
                  <a:pt x="1255223" y="557584"/>
                </a:lnTo>
                <a:lnTo>
                  <a:pt x="1314527" y="550245"/>
                </a:lnTo>
                <a:lnTo>
                  <a:pt x="1327712" y="557584"/>
                </a:lnTo>
                <a:close/>
              </a:path>
              <a:path w="1380490" h="1427480">
                <a:moveTo>
                  <a:pt x="846700" y="1404950"/>
                </a:moveTo>
                <a:lnTo>
                  <a:pt x="767630" y="1397620"/>
                </a:lnTo>
                <a:lnTo>
                  <a:pt x="764339" y="1342592"/>
                </a:lnTo>
                <a:lnTo>
                  <a:pt x="751156" y="1294903"/>
                </a:lnTo>
                <a:lnTo>
                  <a:pt x="761039" y="1159173"/>
                </a:lnTo>
                <a:lnTo>
                  <a:pt x="744565" y="1140841"/>
                </a:lnTo>
                <a:lnTo>
                  <a:pt x="741274" y="1093151"/>
                </a:lnTo>
                <a:lnTo>
                  <a:pt x="705035" y="898729"/>
                </a:lnTo>
                <a:lnTo>
                  <a:pt x="635848" y="895064"/>
                </a:lnTo>
                <a:lnTo>
                  <a:pt x="1352070" y="895064"/>
                </a:lnTo>
                <a:lnTo>
                  <a:pt x="1365663" y="931740"/>
                </a:lnTo>
                <a:lnTo>
                  <a:pt x="1074017" y="931740"/>
                </a:lnTo>
                <a:lnTo>
                  <a:pt x="1067935" y="953758"/>
                </a:lnTo>
                <a:lnTo>
                  <a:pt x="1024604" y="953758"/>
                </a:lnTo>
                <a:lnTo>
                  <a:pt x="1024526" y="957422"/>
                </a:lnTo>
                <a:lnTo>
                  <a:pt x="800578" y="957422"/>
                </a:lnTo>
                <a:lnTo>
                  <a:pt x="830227" y="1096816"/>
                </a:lnTo>
                <a:lnTo>
                  <a:pt x="800578" y="1188520"/>
                </a:lnTo>
                <a:lnTo>
                  <a:pt x="830227" y="1316910"/>
                </a:lnTo>
                <a:lnTo>
                  <a:pt x="846700" y="1404950"/>
                </a:lnTo>
                <a:close/>
              </a:path>
              <a:path w="1380490" h="1427480">
                <a:moveTo>
                  <a:pt x="606200" y="1173852"/>
                </a:moveTo>
                <a:lnTo>
                  <a:pt x="602900" y="1063805"/>
                </a:lnTo>
                <a:lnTo>
                  <a:pt x="583134" y="902394"/>
                </a:lnTo>
                <a:lnTo>
                  <a:pt x="637493" y="902394"/>
                </a:lnTo>
                <a:lnTo>
                  <a:pt x="645730" y="939079"/>
                </a:lnTo>
                <a:lnTo>
                  <a:pt x="632556" y="1005112"/>
                </a:lnTo>
                <a:lnTo>
                  <a:pt x="652322" y="1162848"/>
                </a:lnTo>
                <a:lnTo>
                  <a:pt x="606200" y="1173852"/>
                </a:lnTo>
                <a:close/>
              </a:path>
              <a:path w="1380490" h="1427480">
                <a:moveTo>
                  <a:pt x="359109" y="1155509"/>
                </a:moveTo>
                <a:lnTo>
                  <a:pt x="329461" y="1148170"/>
                </a:lnTo>
                <a:lnTo>
                  <a:pt x="332752" y="1074808"/>
                </a:lnTo>
                <a:lnTo>
                  <a:pt x="326160" y="983104"/>
                </a:lnTo>
                <a:lnTo>
                  <a:pt x="299804" y="917072"/>
                </a:lnTo>
                <a:lnTo>
                  <a:pt x="582871" y="917072"/>
                </a:lnTo>
                <a:lnTo>
                  <a:pt x="582147" y="957422"/>
                </a:lnTo>
                <a:lnTo>
                  <a:pt x="467826" y="957422"/>
                </a:lnTo>
                <a:lnTo>
                  <a:pt x="418179" y="1041797"/>
                </a:lnTo>
                <a:lnTo>
                  <a:pt x="375582" y="1041797"/>
                </a:lnTo>
                <a:lnTo>
                  <a:pt x="398638" y="1140841"/>
                </a:lnTo>
                <a:lnTo>
                  <a:pt x="359109" y="1155509"/>
                </a:lnTo>
                <a:close/>
              </a:path>
              <a:path w="1380490" h="1427480">
                <a:moveTo>
                  <a:pt x="1284870" y="1034458"/>
                </a:moveTo>
                <a:lnTo>
                  <a:pt x="1222274" y="994108"/>
                </a:lnTo>
                <a:lnTo>
                  <a:pt x="1074017" y="931740"/>
                </a:lnTo>
                <a:lnTo>
                  <a:pt x="1365663" y="931740"/>
                </a:lnTo>
                <a:lnTo>
                  <a:pt x="1373823" y="953758"/>
                </a:lnTo>
                <a:lnTo>
                  <a:pt x="1360648" y="994108"/>
                </a:lnTo>
                <a:lnTo>
                  <a:pt x="1284870" y="1034458"/>
                </a:lnTo>
                <a:close/>
              </a:path>
              <a:path w="1380490" h="1427480">
                <a:moveTo>
                  <a:pt x="1060844" y="979429"/>
                </a:moveTo>
                <a:lnTo>
                  <a:pt x="1024604" y="953758"/>
                </a:lnTo>
                <a:lnTo>
                  <a:pt x="1067935" y="953758"/>
                </a:lnTo>
                <a:lnTo>
                  <a:pt x="1060844" y="979429"/>
                </a:lnTo>
                <a:close/>
              </a:path>
              <a:path w="1380490" h="1427480">
                <a:moveTo>
                  <a:pt x="543604" y="1426957"/>
                </a:moveTo>
                <a:lnTo>
                  <a:pt x="520539" y="1247213"/>
                </a:lnTo>
                <a:lnTo>
                  <a:pt x="484300" y="1111494"/>
                </a:lnTo>
                <a:lnTo>
                  <a:pt x="467826" y="957422"/>
                </a:lnTo>
                <a:lnTo>
                  <a:pt x="582147" y="957422"/>
                </a:lnTo>
                <a:lnTo>
                  <a:pt x="579844" y="1085812"/>
                </a:lnTo>
                <a:lnTo>
                  <a:pt x="593017" y="1166512"/>
                </a:lnTo>
                <a:lnTo>
                  <a:pt x="583134" y="1232545"/>
                </a:lnTo>
                <a:lnTo>
                  <a:pt x="602900" y="1316910"/>
                </a:lnTo>
                <a:lnTo>
                  <a:pt x="635848" y="1419628"/>
                </a:lnTo>
                <a:lnTo>
                  <a:pt x="543604" y="1426957"/>
                </a:lnTo>
                <a:close/>
              </a:path>
              <a:path w="1380490" h="1427480">
                <a:moveTo>
                  <a:pt x="906004" y="1056465"/>
                </a:moveTo>
                <a:lnTo>
                  <a:pt x="856583" y="1041797"/>
                </a:lnTo>
                <a:lnTo>
                  <a:pt x="800578" y="957422"/>
                </a:lnTo>
                <a:lnTo>
                  <a:pt x="1024526" y="957422"/>
                </a:lnTo>
                <a:lnTo>
                  <a:pt x="1023586" y="1001437"/>
                </a:lnTo>
                <a:lnTo>
                  <a:pt x="942244" y="1001437"/>
                </a:lnTo>
                <a:lnTo>
                  <a:pt x="906004" y="1056465"/>
                </a:lnTo>
                <a:close/>
              </a:path>
              <a:path w="1380490" h="1427480">
                <a:moveTo>
                  <a:pt x="1057552" y="1397620"/>
                </a:moveTo>
                <a:lnTo>
                  <a:pt x="1008130" y="1390281"/>
                </a:lnTo>
                <a:lnTo>
                  <a:pt x="985066" y="1338928"/>
                </a:lnTo>
                <a:lnTo>
                  <a:pt x="971891" y="1210537"/>
                </a:lnTo>
                <a:lnTo>
                  <a:pt x="945535" y="1126162"/>
                </a:lnTo>
                <a:lnTo>
                  <a:pt x="942244" y="1001437"/>
                </a:lnTo>
                <a:lnTo>
                  <a:pt x="1023586" y="1001437"/>
                </a:lnTo>
                <a:lnTo>
                  <a:pt x="1021313" y="1107820"/>
                </a:lnTo>
                <a:lnTo>
                  <a:pt x="1018013" y="1210537"/>
                </a:lnTo>
                <a:lnTo>
                  <a:pt x="1070727" y="1349931"/>
                </a:lnTo>
                <a:lnTo>
                  <a:pt x="1057552" y="1397620"/>
                </a:lnTo>
                <a:close/>
              </a:path>
              <a:path w="1380490" h="1427480">
                <a:moveTo>
                  <a:pt x="405229" y="1063805"/>
                </a:moveTo>
                <a:lnTo>
                  <a:pt x="375582" y="1041797"/>
                </a:lnTo>
                <a:lnTo>
                  <a:pt x="418179" y="1041797"/>
                </a:lnTo>
                <a:lnTo>
                  <a:pt x="405229" y="1063805"/>
                </a:lnTo>
                <a:close/>
              </a:path>
              <a:path w="1380490" h="1427480">
                <a:moveTo>
                  <a:pt x="309687" y="1206863"/>
                </a:moveTo>
                <a:lnTo>
                  <a:pt x="270156" y="1195859"/>
                </a:lnTo>
                <a:lnTo>
                  <a:pt x="307052" y="1195859"/>
                </a:lnTo>
                <a:lnTo>
                  <a:pt x="309687" y="1206863"/>
                </a:lnTo>
                <a:close/>
              </a:path>
            </a:pathLst>
          </a:custGeom>
          <a:solidFill>
            <a:srgbClr val="7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 txBox="1"/>
          <p:nvPr/>
        </p:nvSpPr>
        <p:spPr>
          <a:xfrm>
            <a:off x="7698917" y="4507722"/>
            <a:ext cx="95250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34950" marR="5080" indent="-22288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Predictions:  </a:t>
            </a:r>
            <a:r>
              <a:rPr sz="1400" dirty="0">
                <a:latin typeface="Arial"/>
                <a:cs typeface="Arial"/>
              </a:rPr>
              <a:t>H x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57" name="object 2"/>
          <p:cNvSpPr/>
          <p:nvPr/>
        </p:nvSpPr>
        <p:spPr>
          <a:xfrm>
            <a:off x="2568202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3"/>
          <p:cNvSpPr/>
          <p:nvPr/>
        </p:nvSpPr>
        <p:spPr>
          <a:xfrm>
            <a:off x="2609539" y="2906651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5" y="0"/>
                </a:lnTo>
                <a:lnTo>
                  <a:pt x="307025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4"/>
          <p:cNvSpPr/>
          <p:nvPr/>
        </p:nvSpPr>
        <p:spPr>
          <a:xfrm>
            <a:off x="25268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5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"/>
          <p:cNvSpPr/>
          <p:nvPr/>
        </p:nvSpPr>
        <p:spPr>
          <a:xfrm>
            <a:off x="2526865" y="2906651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5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"/>
          <p:cNvSpPr/>
          <p:nvPr/>
        </p:nvSpPr>
        <p:spPr>
          <a:xfrm>
            <a:off x="25268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7"/>
          <p:cNvSpPr/>
          <p:nvPr/>
        </p:nvSpPr>
        <p:spPr>
          <a:xfrm>
            <a:off x="2609539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8"/>
          <p:cNvSpPr/>
          <p:nvPr/>
        </p:nvSpPr>
        <p:spPr>
          <a:xfrm>
            <a:off x="2720602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F4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9"/>
          <p:cNvSpPr/>
          <p:nvPr/>
        </p:nvSpPr>
        <p:spPr>
          <a:xfrm>
            <a:off x="2761939" y="2906651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5" y="0"/>
                </a:lnTo>
                <a:lnTo>
                  <a:pt x="307025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C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10"/>
          <p:cNvSpPr/>
          <p:nvPr/>
        </p:nvSpPr>
        <p:spPr>
          <a:xfrm>
            <a:off x="26792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5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F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11"/>
          <p:cNvSpPr/>
          <p:nvPr/>
        </p:nvSpPr>
        <p:spPr>
          <a:xfrm>
            <a:off x="2679265" y="2906651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5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12"/>
          <p:cNvSpPr/>
          <p:nvPr/>
        </p:nvSpPr>
        <p:spPr>
          <a:xfrm>
            <a:off x="26792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13"/>
          <p:cNvSpPr/>
          <p:nvPr/>
        </p:nvSpPr>
        <p:spPr>
          <a:xfrm>
            <a:off x="2761939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17"/>
          <p:cNvSpPr/>
          <p:nvPr/>
        </p:nvSpPr>
        <p:spPr>
          <a:xfrm>
            <a:off x="2876814" y="3514923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18"/>
          <p:cNvSpPr/>
          <p:nvPr/>
        </p:nvSpPr>
        <p:spPr>
          <a:xfrm>
            <a:off x="3124592" y="3279100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19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19"/>
          <p:cNvSpPr/>
          <p:nvPr/>
        </p:nvSpPr>
        <p:spPr>
          <a:xfrm>
            <a:off x="28768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69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20"/>
          <p:cNvSpPr/>
          <p:nvPr/>
        </p:nvSpPr>
        <p:spPr>
          <a:xfrm>
            <a:off x="2876814" y="3279100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69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21"/>
          <p:cNvSpPr/>
          <p:nvPr/>
        </p:nvSpPr>
        <p:spPr>
          <a:xfrm>
            <a:off x="28768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69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22"/>
          <p:cNvSpPr/>
          <p:nvPr/>
        </p:nvSpPr>
        <p:spPr>
          <a:xfrm>
            <a:off x="3124592" y="3514923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28"/>
          <p:cNvSpPr txBox="1"/>
          <p:nvPr/>
        </p:nvSpPr>
        <p:spPr>
          <a:xfrm>
            <a:off x="2328665" y="2204864"/>
            <a:ext cx="439102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Design network as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bunch of </a:t>
            </a:r>
            <a:r>
              <a:rPr sz="1400" dirty="0">
                <a:latin typeface="Arial"/>
                <a:cs typeface="Arial"/>
              </a:rPr>
              <a:t>convolutional </a:t>
            </a:r>
            <a:r>
              <a:rPr sz="1400" spc="-5" dirty="0">
                <a:latin typeface="Arial"/>
                <a:cs typeface="Arial"/>
              </a:rPr>
              <a:t>layers,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with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downsampling </a:t>
            </a:r>
            <a:r>
              <a:rPr sz="1400" spc="-5" dirty="0">
                <a:latin typeface="Arial"/>
                <a:cs typeface="Arial"/>
              </a:rPr>
              <a:t>and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upsampling </a:t>
            </a:r>
            <a:r>
              <a:rPr sz="1400" spc="-5" dirty="0">
                <a:latin typeface="Arial"/>
                <a:cs typeface="Arial"/>
              </a:rPr>
              <a:t>inside the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network!</a:t>
            </a:r>
            <a:endParaRPr sz="1400">
              <a:latin typeface="Arial"/>
              <a:cs typeface="Arial"/>
            </a:endParaRPr>
          </a:p>
        </p:txBody>
      </p:sp>
      <p:sp>
        <p:nvSpPr>
          <p:cNvPr id="76" name="object 29"/>
          <p:cNvSpPr/>
          <p:nvPr/>
        </p:nvSpPr>
        <p:spPr>
          <a:xfrm>
            <a:off x="3181614" y="3514923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30"/>
          <p:cNvSpPr/>
          <p:nvPr/>
        </p:nvSpPr>
        <p:spPr>
          <a:xfrm>
            <a:off x="3429392" y="3279100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20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31"/>
          <p:cNvSpPr/>
          <p:nvPr/>
        </p:nvSpPr>
        <p:spPr>
          <a:xfrm>
            <a:off x="31816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32"/>
          <p:cNvSpPr/>
          <p:nvPr/>
        </p:nvSpPr>
        <p:spPr>
          <a:xfrm>
            <a:off x="3181614" y="3279100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70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33"/>
          <p:cNvSpPr/>
          <p:nvPr/>
        </p:nvSpPr>
        <p:spPr>
          <a:xfrm>
            <a:off x="31816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34"/>
          <p:cNvSpPr/>
          <p:nvPr/>
        </p:nvSpPr>
        <p:spPr>
          <a:xfrm>
            <a:off x="3429392" y="3514923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35"/>
          <p:cNvSpPr/>
          <p:nvPr/>
        </p:nvSpPr>
        <p:spPr>
          <a:xfrm>
            <a:off x="3486414" y="3514923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36"/>
          <p:cNvSpPr/>
          <p:nvPr/>
        </p:nvSpPr>
        <p:spPr>
          <a:xfrm>
            <a:off x="3734192" y="3279100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20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C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37"/>
          <p:cNvSpPr/>
          <p:nvPr/>
        </p:nvSpPr>
        <p:spPr>
          <a:xfrm>
            <a:off x="34864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F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38"/>
          <p:cNvSpPr/>
          <p:nvPr/>
        </p:nvSpPr>
        <p:spPr>
          <a:xfrm>
            <a:off x="3486414" y="3279100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70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39"/>
          <p:cNvSpPr/>
          <p:nvPr/>
        </p:nvSpPr>
        <p:spPr>
          <a:xfrm>
            <a:off x="34864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40"/>
          <p:cNvSpPr/>
          <p:nvPr/>
        </p:nvSpPr>
        <p:spPr>
          <a:xfrm>
            <a:off x="3734192" y="3514923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41"/>
          <p:cNvSpPr/>
          <p:nvPr/>
        </p:nvSpPr>
        <p:spPr>
          <a:xfrm>
            <a:off x="3777852" y="3635771"/>
            <a:ext cx="490855" cy="367030"/>
          </a:xfrm>
          <a:custGeom>
            <a:avLst/>
            <a:gdLst/>
            <a:ahLst/>
            <a:cxnLst/>
            <a:rect l="l" t="t" r="r" b="b"/>
            <a:pathLst>
              <a:path w="490854" h="367030">
                <a:moveTo>
                  <a:pt x="0" y="0"/>
                </a:moveTo>
                <a:lnTo>
                  <a:pt x="490754" y="0"/>
                </a:lnTo>
                <a:lnTo>
                  <a:pt x="490754" y="366854"/>
                </a:lnTo>
                <a:lnTo>
                  <a:pt x="0" y="366854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42"/>
          <p:cNvSpPr/>
          <p:nvPr/>
        </p:nvSpPr>
        <p:spPr>
          <a:xfrm>
            <a:off x="4268607" y="3476125"/>
            <a:ext cx="160020" cy="527050"/>
          </a:xfrm>
          <a:custGeom>
            <a:avLst/>
            <a:gdLst/>
            <a:ahLst/>
            <a:cxnLst/>
            <a:rect l="l" t="t" r="r" b="b"/>
            <a:pathLst>
              <a:path w="160020" h="527050">
                <a:moveTo>
                  <a:pt x="0" y="526499"/>
                </a:moveTo>
                <a:lnTo>
                  <a:pt x="0" y="159645"/>
                </a:lnTo>
                <a:lnTo>
                  <a:pt x="159645" y="0"/>
                </a:lnTo>
                <a:lnTo>
                  <a:pt x="159645" y="366854"/>
                </a:lnTo>
                <a:lnTo>
                  <a:pt x="0" y="526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43"/>
          <p:cNvSpPr/>
          <p:nvPr/>
        </p:nvSpPr>
        <p:spPr>
          <a:xfrm>
            <a:off x="3777852" y="3476125"/>
            <a:ext cx="650875" cy="160020"/>
          </a:xfrm>
          <a:custGeom>
            <a:avLst/>
            <a:gdLst/>
            <a:ahLst/>
            <a:cxnLst/>
            <a:rect l="l" t="t" r="r" b="b"/>
            <a:pathLst>
              <a:path w="650875" h="160019">
                <a:moveTo>
                  <a:pt x="490754" y="159645"/>
                </a:moveTo>
                <a:lnTo>
                  <a:pt x="0" y="159645"/>
                </a:lnTo>
                <a:lnTo>
                  <a:pt x="159645" y="0"/>
                </a:lnTo>
                <a:lnTo>
                  <a:pt x="650399" y="0"/>
                </a:lnTo>
                <a:lnTo>
                  <a:pt x="490754" y="15964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44"/>
          <p:cNvSpPr/>
          <p:nvPr/>
        </p:nvSpPr>
        <p:spPr>
          <a:xfrm>
            <a:off x="3777852" y="3476125"/>
            <a:ext cx="650875" cy="527050"/>
          </a:xfrm>
          <a:custGeom>
            <a:avLst/>
            <a:gdLst/>
            <a:ahLst/>
            <a:cxnLst/>
            <a:rect l="l" t="t" r="r" b="b"/>
            <a:pathLst>
              <a:path w="650875" h="527050">
                <a:moveTo>
                  <a:pt x="0" y="159645"/>
                </a:moveTo>
                <a:lnTo>
                  <a:pt x="159645" y="0"/>
                </a:lnTo>
                <a:lnTo>
                  <a:pt x="650399" y="0"/>
                </a:lnTo>
                <a:lnTo>
                  <a:pt x="650399" y="366854"/>
                </a:lnTo>
                <a:lnTo>
                  <a:pt x="490754" y="526499"/>
                </a:lnTo>
                <a:lnTo>
                  <a:pt x="0" y="526499"/>
                </a:lnTo>
                <a:lnTo>
                  <a:pt x="0" y="15964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45"/>
          <p:cNvSpPr/>
          <p:nvPr/>
        </p:nvSpPr>
        <p:spPr>
          <a:xfrm>
            <a:off x="3777852" y="3476125"/>
            <a:ext cx="650875" cy="160020"/>
          </a:xfrm>
          <a:custGeom>
            <a:avLst/>
            <a:gdLst/>
            <a:ahLst/>
            <a:cxnLst/>
            <a:rect l="l" t="t" r="r" b="b"/>
            <a:pathLst>
              <a:path w="650875" h="160019">
                <a:moveTo>
                  <a:pt x="0" y="159645"/>
                </a:moveTo>
                <a:lnTo>
                  <a:pt x="490754" y="159645"/>
                </a:lnTo>
                <a:lnTo>
                  <a:pt x="6503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46"/>
          <p:cNvSpPr/>
          <p:nvPr/>
        </p:nvSpPr>
        <p:spPr>
          <a:xfrm>
            <a:off x="4268607" y="3635771"/>
            <a:ext cx="0" cy="367030"/>
          </a:xfrm>
          <a:custGeom>
            <a:avLst/>
            <a:gdLst/>
            <a:ahLst/>
            <a:cxnLst/>
            <a:rect l="l" t="t" r="r" b="b"/>
            <a:pathLst>
              <a:path h="367030">
                <a:moveTo>
                  <a:pt x="0" y="0"/>
                </a:moveTo>
                <a:lnTo>
                  <a:pt x="0" y="36685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47"/>
          <p:cNvSpPr/>
          <p:nvPr/>
        </p:nvSpPr>
        <p:spPr>
          <a:xfrm>
            <a:off x="4315177" y="3635771"/>
            <a:ext cx="490855" cy="367030"/>
          </a:xfrm>
          <a:custGeom>
            <a:avLst/>
            <a:gdLst/>
            <a:ahLst/>
            <a:cxnLst/>
            <a:rect l="l" t="t" r="r" b="b"/>
            <a:pathLst>
              <a:path w="490854" h="367030">
                <a:moveTo>
                  <a:pt x="0" y="0"/>
                </a:moveTo>
                <a:lnTo>
                  <a:pt x="490754" y="0"/>
                </a:lnTo>
                <a:lnTo>
                  <a:pt x="490754" y="366854"/>
                </a:lnTo>
                <a:lnTo>
                  <a:pt x="0" y="366854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48"/>
          <p:cNvSpPr/>
          <p:nvPr/>
        </p:nvSpPr>
        <p:spPr>
          <a:xfrm>
            <a:off x="4805932" y="3476125"/>
            <a:ext cx="160020" cy="527050"/>
          </a:xfrm>
          <a:custGeom>
            <a:avLst/>
            <a:gdLst/>
            <a:ahLst/>
            <a:cxnLst/>
            <a:rect l="l" t="t" r="r" b="b"/>
            <a:pathLst>
              <a:path w="160020" h="527050">
                <a:moveTo>
                  <a:pt x="0" y="526499"/>
                </a:moveTo>
                <a:lnTo>
                  <a:pt x="0" y="159645"/>
                </a:lnTo>
                <a:lnTo>
                  <a:pt x="159645" y="0"/>
                </a:lnTo>
                <a:lnTo>
                  <a:pt x="159645" y="366854"/>
                </a:lnTo>
                <a:lnTo>
                  <a:pt x="0" y="526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49"/>
          <p:cNvSpPr/>
          <p:nvPr/>
        </p:nvSpPr>
        <p:spPr>
          <a:xfrm>
            <a:off x="4315177" y="3476125"/>
            <a:ext cx="650875" cy="160020"/>
          </a:xfrm>
          <a:custGeom>
            <a:avLst/>
            <a:gdLst/>
            <a:ahLst/>
            <a:cxnLst/>
            <a:rect l="l" t="t" r="r" b="b"/>
            <a:pathLst>
              <a:path w="650875" h="160019">
                <a:moveTo>
                  <a:pt x="490754" y="159645"/>
                </a:moveTo>
                <a:lnTo>
                  <a:pt x="0" y="159645"/>
                </a:lnTo>
                <a:lnTo>
                  <a:pt x="159645" y="0"/>
                </a:lnTo>
                <a:lnTo>
                  <a:pt x="650399" y="0"/>
                </a:lnTo>
                <a:lnTo>
                  <a:pt x="490754" y="15964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50"/>
          <p:cNvSpPr/>
          <p:nvPr/>
        </p:nvSpPr>
        <p:spPr>
          <a:xfrm>
            <a:off x="4315177" y="3476125"/>
            <a:ext cx="650875" cy="527050"/>
          </a:xfrm>
          <a:custGeom>
            <a:avLst/>
            <a:gdLst/>
            <a:ahLst/>
            <a:cxnLst/>
            <a:rect l="l" t="t" r="r" b="b"/>
            <a:pathLst>
              <a:path w="650875" h="527050">
                <a:moveTo>
                  <a:pt x="0" y="159645"/>
                </a:moveTo>
                <a:lnTo>
                  <a:pt x="159645" y="0"/>
                </a:lnTo>
                <a:lnTo>
                  <a:pt x="650399" y="0"/>
                </a:lnTo>
                <a:lnTo>
                  <a:pt x="650399" y="366854"/>
                </a:lnTo>
                <a:lnTo>
                  <a:pt x="490754" y="526499"/>
                </a:lnTo>
                <a:lnTo>
                  <a:pt x="0" y="526499"/>
                </a:lnTo>
                <a:lnTo>
                  <a:pt x="0" y="15964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51"/>
          <p:cNvSpPr/>
          <p:nvPr/>
        </p:nvSpPr>
        <p:spPr>
          <a:xfrm>
            <a:off x="4315177" y="3476125"/>
            <a:ext cx="650875" cy="160020"/>
          </a:xfrm>
          <a:custGeom>
            <a:avLst/>
            <a:gdLst/>
            <a:ahLst/>
            <a:cxnLst/>
            <a:rect l="l" t="t" r="r" b="b"/>
            <a:pathLst>
              <a:path w="650875" h="160019">
                <a:moveTo>
                  <a:pt x="0" y="159645"/>
                </a:moveTo>
                <a:lnTo>
                  <a:pt x="490754" y="159645"/>
                </a:lnTo>
                <a:lnTo>
                  <a:pt x="6503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52"/>
          <p:cNvSpPr/>
          <p:nvPr/>
        </p:nvSpPr>
        <p:spPr>
          <a:xfrm>
            <a:off x="4805932" y="3635771"/>
            <a:ext cx="0" cy="367030"/>
          </a:xfrm>
          <a:custGeom>
            <a:avLst/>
            <a:gdLst/>
            <a:ahLst/>
            <a:cxnLst/>
            <a:rect l="l" t="t" r="r" b="b"/>
            <a:pathLst>
              <a:path h="367030">
                <a:moveTo>
                  <a:pt x="0" y="0"/>
                </a:moveTo>
                <a:lnTo>
                  <a:pt x="0" y="36685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53"/>
          <p:cNvSpPr/>
          <p:nvPr/>
        </p:nvSpPr>
        <p:spPr>
          <a:xfrm>
            <a:off x="4934214" y="3514923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54"/>
          <p:cNvSpPr/>
          <p:nvPr/>
        </p:nvSpPr>
        <p:spPr>
          <a:xfrm>
            <a:off x="5181992" y="3279100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20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55"/>
          <p:cNvSpPr/>
          <p:nvPr/>
        </p:nvSpPr>
        <p:spPr>
          <a:xfrm>
            <a:off x="49342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56"/>
          <p:cNvSpPr/>
          <p:nvPr/>
        </p:nvSpPr>
        <p:spPr>
          <a:xfrm>
            <a:off x="4934214" y="3279100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70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57"/>
          <p:cNvSpPr/>
          <p:nvPr/>
        </p:nvSpPr>
        <p:spPr>
          <a:xfrm>
            <a:off x="49342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58"/>
          <p:cNvSpPr/>
          <p:nvPr/>
        </p:nvSpPr>
        <p:spPr>
          <a:xfrm>
            <a:off x="5181992" y="3514923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59"/>
          <p:cNvSpPr/>
          <p:nvPr/>
        </p:nvSpPr>
        <p:spPr>
          <a:xfrm>
            <a:off x="5239014" y="3514923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60"/>
          <p:cNvSpPr/>
          <p:nvPr/>
        </p:nvSpPr>
        <p:spPr>
          <a:xfrm>
            <a:off x="5486792" y="3279100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20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61"/>
          <p:cNvSpPr/>
          <p:nvPr/>
        </p:nvSpPr>
        <p:spPr>
          <a:xfrm>
            <a:off x="52390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62"/>
          <p:cNvSpPr/>
          <p:nvPr/>
        </p:nvSpPr>
        <p:spPr>
          <a:xfrm>
            <a:off x="5239014" y="3279100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70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63"/>
          <p:cNvSpPr/>
          <p:nvPr/>
        </p:nvSpPr>
        <p:spPr>
          <a:xfrm>
            <a:off x="52390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64"/>
          <p:cNvSpPr/>
          <p:nvPr/>
        </p:nvSpPr>
        <p:spPr>
          <a:xfrm>
            <a:off x="5486792" y="3514923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65"/>
          <p:cNvSpPr/>
          <p:nvPr/>
        </p:nvSpPr>
        <p:spPr>
          <a:xfrm>
            <a:off x="5543814" y="3514923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66"/>
          <p:cNvSpPr/>
          <p:nvPr/>
        </p:nvSpPr>
        <p:spPr>
          <a:xfrm>
            <a:off x="5791592" y="3279100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20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67"/>
          <p:cNvSpPr/>
          <p:nvPr/>
        </p:nvSpPr>
        <p:spPr>
          <a:xfrm>
            <a:off x="55438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68"/>
          <p:cNvSpPr/>
          <p:nvPr/>
        </p:nvSpPr>
        <p:spPr>
          <a:xfrm>
            <a:off x="5543814" y="3279100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70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69"/>
          <p:cNvSpPr/>
          <p:nvPr/>
        </p:nvSpPr>
        <p:spPr>
          <a:xfrm>
            <a:off x="55438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70"/>
          <p:cNvSpPr/>
          <p:nvPr/>
        </p:nvSpPr>
        <p:spPr>
          <a:xfrm>
            <a:off x="5791592" y="3514923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71"/>
          <p:cNvSpPr/>
          <p:nvPr/>
        </p:nvSpPr>
        <p:spPr>
          <a:xfrm>
            <a:off x="5997202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C9DA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72"/>
          <p:cNvSpPr/>
          <p:nvPr/>
        </p:nvSpPr>
        <p:spPr>
          <a:xfrm>
            <a:off x="6038539" y="2906651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4" y="0"/>
                </a:lnTo>
                <a:lnTo>
                  <a:pt x="307024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73"/>
          <p:cNvSpPr/>
          <p:nvPr/>
        </p:nvSpPr>
        <p:spPr>
          <a:xfrm>
            <a:off x="59558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4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74"/>
          <p:cNvSpPr/>
          <p:nvPr/>
        </p:nvSpPr>
        <p:spPr>
          <a:xfrm>
            <a:off x="5955865" y="2906651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4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75"/>
          <p:cNvSpPr/>
          <p:nvPr/>
        </p:nvSpPr>
        <p:spPr>
          <a:xfrm>
            <a:off x="59558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76"/>
          <p:cNvSpPr/>
          <p:nvPr/>
        </p:nvSpPr>
        <p:spPr>
          <a:xfrm>
            <a:off x="6038539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77"/>
          <p:cNvSpPr/>
          <p:nvPr/>
        </p:nvSpPr>
        <p:spPr>
          <a:xfrm>
            <a:off x="6149602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78"/>
          <p:cNvSpPr/>
          <p:nvPr/>
        </p:nvSpPr>
        <p:spPr>
          <a:xfrm>
            <a:off x="6190939" y="2906651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4" y="0"/>
                </a:lnTo>
                <a:lnTo>
                  <a:pt x="307024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79"/>
          <p:cNvSpPr/>
          <p:nvPr/>
        </p:nvSpPr>
        <p:spPr>
          <a:xfrm>
            <a:off x="61082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4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80"/>
          <p:cNvSpPr/>
          <p:nvPr/>
        </p:nvSpPr>
        <p:spPr>
          <a:xfrm>
            <a:off x="6108265" y="2906651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4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81"/>
          <p:cNvSpPr/>
          <p:nvPr/>
        </p:nvSpPr>
        <p:spPr>
          <a:xfrm>
            <a:off x="61082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82"/>
          <p:cNvSpPr/>
          <p:nvPr/>
        </p:nvSpPr>
        <p:spPr>
          <a:xfrm>
            <a:off x="6190939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83"/>
          <p:cNvSpPr txBox="1"/>
          <p:nvPr/>
        </p:nvSpPr>
        <p:spPr>
          <a:xfrm>
            <a:off x="2043742" y="4528089"/>
            <a:ext cx="12211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 marR="30480" indent="21209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High-res:  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1350" spc="7" baseline="-33950" dirty="0">
                <a:latin typeface="Arial"/>
                <a:cs typeface="Arial"/>
              </a:rPr>
              <a:t>1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H/2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1" name="object 84"/>
          <p:cNvSpPr txBox="1"/>
          <p:nvPr/>
        </p:nvSpPr>
        <p:spPr>
          <a:xfrm>
            <a:off x="5583143" y="4528089"/>
            <a:ext cx="12211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 marR="30480" indent="21209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High-res:  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1350" spc="7" baseline="-33950" dirty="0">
                <a:latin typeface="Arial"/>
                <a:cs typeface="Arial"/>
              </a:rPr>
              <a:t>1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H/2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2" name="object 85"/>
          <p:cNvSpPr txBox="1"/>
          <p:nvPr/>
        </p:nvSpPr>
        <p:spPr>
          <a:xfrm>
            <a:off x="3124168" y="2776371"/>
            <a:ext cx="12211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 marR="30480" indent="221615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latin typeface="Arial"/>
                <a:cs typeface="Arial"/>
              </a:rPr>
              <a:t>Med-res:  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1350" spc="7" baseline="-33950" dirty="0">
                <a:latin typeface="Arial"/>
                <a:cs typeface="Arial"/>
              </a:rPr>
              <a:t>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H/4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3" name="object 86"/>
          <p:cNvSpPr txBox="1"/>
          <p:nvPr/>
        </p:nvSpPr>
        <p:spPr>
          <a:xfrm>
            <a:off x="4800568" y="2776371"/>
            <a:ext cx="12211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 marR="30480" indent="221615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latin typeface="Arial"/>
                <a:cs typeface="Arial"/>
              </a:rPr>
              <a:t>Med-res:  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1350" spc="7" baseline="-33950" dirty="0">
                <a:latin typeface="Arial"/>
                <a:cs typeface="Arial"/>
              </a:rPr>
              <a:t>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H/4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4" name="object 87"/>
          <p:cNvSpPr txBox="1"/>
          <p:nvPr/>
        </p:nvSpPr>
        <p:spPr>
          <a:xfrm>
            <a:off x="3760568" y="4042914"/>
            <a:ext cx="12465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50800" marR="43180" indent="23177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Low-res:  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1350" spc="7" baseline="-33950" dirty="0">
                <a:latin typeface="Arial"/>
                <a:cs typeface="Arial"/>
              </a:rPr>
              <a:t>3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H/4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W/4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3" name="object 88"/>
          <p:cNvSpPr txBox="1"/>
          <p:nvPr/>
        </p:nvSpPr>
        <p:spPr>
          <a:xfrm>
            <a:off x="168399" y="5811356"/>
            <a:ext cx="4619625" cy="28194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latin typeface="Arial"/>
                <a:cs typeface="Arial"/>
              </a:rPr>
              <a:t>Long, </a:t>
            </a:r>
            <a:r>
              <a:rPr sz="800" spc="-10" dirty="0">
                <a:latin typeface="Arial"/>
                <a:cs typeface="Arial"/>
              </a:rPr>
              <a:t>Shelhamer, </a:t>
            </a:r>
            <a:r>
              <a:rPr sz="800" spc="-5" dirty="0">
                <a:latin typeface="Arial"/>
                <a:cs typeface="Arial"/>
              </a:rPr>
              <a:t>and Darrell, </a:t>
            </a:r>
            <a:r>
              <a:rPr sz="800" dirty="0">
                <a:latin typeface="Arial"/>
                <a:cs typeface="Arial"/>
              </a:rPr>
              <a:t>“Fully </a:t>
            </a:r>
            <a:r>
              <a:rPr sz="800" spc="-5" dirty="0">
                <a:latin typeface="Arial"/>
                <a:cs typeface="Arial"/>
              </a:rPr>
              <a:t>Convolutional Networks for Semantic Segmentation”, CVPR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</a:t>
            </a:r>
            <a:endParaRPr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800" spc="-5" dirty="0">
                <a:latin typeface="Arial"/>
                <a:cs typeface="Arial"/>
              </a:rPr>
              <a:t>Noh et al, </a:t>
            </a:r>
            <a:r>
              <a:rPr sz="800" dirty="0">
                <a:latin typeface="Arial"/>
                <a:cs typeface="Arial"/>
              </a:rPr>
              <a:t>“Learning </a:t>
            </a:r>
            <a:r>
              <a:rPr sz="800" spc="-5" dirty="0">
                <a:latin typeface="Arial"/>
                <a:cs typeface="Arial"/>
              </a:rPr>
              <a:t>Deconvolution Network for Semantic Segmentation”, ICCV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60675" y="764704"/>
            <a:ext cx="77717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000000"/>
                </a:solidFill>
              </a:rPr>
              <a:t>Semantic Segmentation </a:t>
            </a:r>
            <a:r>
              <a:rPr sz="2800" spc="-5" dirty="0">
                <a:solidFill>
                  <a:srgbClr val="000000"/>
                </a:solidFill>
              </a:rPr>
              <a:t>Idea: Fully</a:t>
            </a:r>
            <a:r>
              <a:rPr sz="2800" spc="-8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Convolutional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190775" y="3109999"/>
            <a:ext cx="1794825" cy="1196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690454" y="4406922"/>
            <a:ext cx="79565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64"/>
              </a:lnSpc>
            </a:pPr>
            <a:r>
              <a:rPr sz="1400" dirty="0">
                <a:latin typeface="Arial"/>
                <a:cs typeface="Arial"/>
              </a:rPr>
              <a:t>3 x H 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41" name="object 37"/>
          <p:cNvSpPr/>
          <p:nvPr/>
        </p:nvSpPr>
        <p:spPr>
          <a:xfrm>
            <a:off x="7155253" y="2880071"/>
            <a:ext cx="1936114" cy="1427480"/>
          </a:xfrm>
          <a:custGeom>
            <a:avLst/>
            <a:gdLst/>
            <a:ahLst/>
            <a:cxnLst/>
            <a:rect l="l" t="t" r="r" b="b"/>
            <a:pathLst>
              <a:path w="1936115" h="1427480">
                <a:moveTo>
                  <a:pt x="0" y="0"/>
                </a:moveTo>
                <a:lnTo>
                  <a:pt x="1935846" y="0"/>
                </a:lnTo>
                <a:lnTo>
                  <a:pt x="1935846" y="1427008"/>
                </a:lnTo>
                <a:lnTo>
                  <a:pt x="0" y="1427008"/>
                </a:lnTo>
                <a:lnTo>
                  <a:pt x="0" y="0"/>
                </a:lnTo>
                <a:close/>
              </a:path>
            </a:pathLst>
          </a:custGeom>
          <a:solidFill>
            <a:srgbClr val="3D85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7157160" y="3419303"/>
            <a:ext cx="1931035" cy="891540"/>
          </a:xfrm>
          <a:custGeom>
            <a:avLst/>
            <a:gdLst/>
            <a:ahLst/>
            <a:cxnLst/>
            <a:rect l="l" t="t" r="r" b="b"/>
            <a:pathLst>
              <a:path w="1931034" h="891539">
                <a:moveTo>
                  <a:pt x="0" y="891390"/>
                </a:moveTo>
                <a:lnTo>
                  <a:pt x="0" y="0"/>
                </a:lnTo>
                <a:lnTo>
                  <a:pt x="56003" y="7338"/>
                </a:lnTo>
                <a:lnTo>
                  <a:pt x="36239" y="29346"/>
                </a:lnTo>
                <a:lnTo>
                  <a:pt x="181195" y="69696"/>
                </a:lnTo>
                <a:lnTo>
                  <a:pt x="395180" y="69696"/>
                </a:lnTo>
                <a:lnTo>
                  <a:pt x="1512188" y="194422"/>
                </a:lnTo>
                <a:lnTo>
                  <a:pt x="1927301" y="227433"/>
                </a:lnTo>
                <a:lnTo>
                  <a:pt x="1930592" y="887725"/>
                </a:lnTo>
                <a:lnTo>
                  <a:pt x="0" y="891390"/>
                </a:lnTo>
                <a:close/>
              </a:path>
              <a:path w="1931034" h="891539">
                <a:moveTo>
                  <a:pt x="395180" y="69696"/>
                </a:moveTo>
                <a:lnTo>
                  <a:pt x="181195" y="69696"/>
                </a:lnTo>
                <a:lnTo>
                  <a:pt x="154839" y="7338"/>
                </a:lnTo>
                <a:lnTo>
                  <a:pt x="329452" y="62357"/>
                </a:lnTo>
                <a:lnTo>
                  <a:pt x="395180" y="69696"/>
                </a:lnTo>
                <a:close/>
              </a:path>
            </a:pathLst>
          </a:custGeom>
          <a:solidFill>
            <a:srgbClr val="6AA8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7160450" y="2876397"/>
            <a:ext cx="1927860" cy="785495"/>
          </a:xfrm>
          <a:custGeom>
            <a:avLst/>
            <a:gdLst/>
            <a:ahLst/>
            <a:cxnLst/>
            <a:rect l="l" t="t" r="r" b="b"/>
            <a:pathLst>
              <a:path w="1927859" h="785494">
                <a:moveTo>
                  <a:pt x="1927302" y="785007"/>
                </a:moveTo>
                <a:lnTo>
                  <a:pt x="0" y="740993"/>
                </a:lnTo>
                <a:lnTo>
                  <a:pt x="0" y="73361"/>
                </a:lnTo>
                <a:lnTo>
                  <a:pt x="39539" y="36685"/>
                </a:lnTo>
                <a:lnTo>
                  <a:pt x="32948" y="0"/>
                </a:lnTo>
                <a:lnTo>
                  <a:pt x="1162971" y="0"/>
                </a:lnTo>
                <a:lnTo>
                  <a:pt x="1146496" y="36685"/>
                </a:lnTo>
                <a:lnTo>
                  <a:pt x="1162971" y="99043"/>
                </a:lnTo>
                <a:lnTo>
                  <a:pt x="1202510" y="183418"/>
                </a:lnTo>
                <a:lnTo>
                  <a:pt x="1136614" y="190747"/>
                </a:lnTo>
                <a:lnTo>
                  <a:pt x="1100374" y="249440"/>
                </a:lnTo>
                <a:lnTo>
                  <a:pt x="1080610" y="330141"/>
                </a:lnTo>
                <a:lnTo>
                  <a:pt x="952118" y="348484"/>
                </a:lnTo>
                <a:lnTo>
                  <a:pt x="981774" y="425520"/>
                </a:lnTo>
                <a:lnTo>
                  <a:pt x="1304635" y="542906"/>
                </a:lnTo>
                <a:lnTo>
                  <a:pt x="1398917" y="542906"/>
                </a:lnTo>
                <a:lnTo>
                  <a:pt x="1396889" y="550245"/>
                </a:lnTo>
                <a:lnTo>
                  <a:pt x="1927302" y="550245"/>
                </a:lnTo>
                <a:lnTo>
                  <a:pt x="1927302" y="785007"/>
                </a:lnTo>
                <a:close/>
              </a:path>
              <a:path w="1927859" h="785494">
                <a:moveTo>
                  <a:pt x="1417163" y="476873"/>
                </a:moveTo>
                <a:lnTo>
                  <a:pt x="1360640" y="476873"/>
                </a:lnTo>
                <a:lnTo>
                  <a:pt x="1393588" y="377830"/>
                </a:lnTo>
                <a:lnTo>
                  <a:pt x="1423245" y="454866"/>
                </a:lnTo>
                <a:lnTo>
                  <a:pt x="1417163" y="476873"/>
                </a:lnTo>
                <a:close/>
              </a:path>
              <a:path w="1927859" h="785494">
                <a:moveTo>
                  <a:pt x="1927302" y="550245"/>
                </a:moveTo>
                <a:lnTo>
                  <a:pt x="1396889" y="550245"/>
                </a:lnTo>
                <a:lnTo>
                  <a:pt x="1548436" y="377830"/>
                </a:lnTo>
                <a:lnTo>
                  <a:pt x="1660445" y="440198"/>
                </a:lnTo>
                <a:lnTo>
                  <a:pt x="1695044" y="440198"/>
                </a:lnTo>
                <a:lnTo>
                  <a:pt x="1709867" y="491552"/>
                </a:lnTo>
                <a:lnTo>
                  <a:pt x="1785650" y="491552"/>
                </a:lnTo>
                <a:lnTo>
                  <a:pt x="1805410" y="506220"/>
                </a:lnTo>
                <a:lnTo>
                  <a:pt x="1927302" y="506220"/>
                </a:lnTo>
                <a:lnTo>
                  <a:pt x="1927302" y="550245"/>
                </a:lnTo>
                <a:close/>
              </a:path>
              <a:path w="1927859" h="785494">
                <a:moveTo>
                  <a:pt x="1398917" y="542906"/>
                </a:moveTo>
                <a:lnTo>
                  <a:pt x="1304635" y="542906"/>
                </a:lnTo>
                <a:lnTo>
                  <a:pt x="1301345" y="484213"/>
                </a:lnTo>
                <a:lnTo>
                  <a:pt x="1330992" y="385169"/>
                </a:lnTo>
                <a:lnTo>
                  <a:pt x="1360640" y="476873"/>
                </a:lnTo>
                <a:lnTo>
                  <a:pt x="1417163" y="476873"/>
                </a:lnTo>
                <a:lnTo>
                  <a:pt x="1398917" y="542906"/>
                </a:lnTo>
                <a:close/>
              </a:path>
              <a:path w="1927859" h="785494">
                <a:moveTo>
                  <a:pt x="1695044" y="440198"/>
                </a:moveTo>
                <a:lnTo>
                  <a:pt x="1660445" y="440198"/>
                </a:lnTo>
                <a:lnTo>
                  <a:pt x="1680219" y="388834"/>
                </a:lnTo>
                <a:lnTo>
                  <a:pt x="1695044" y="440198"/>
                </a:lnTo>
                <a:close/>
              </a:path>
              <a:path w="1927859" h="785494">
                <a:moveTo>
                  <a:pt x="1927302" y="506220"/>
                </a:moveTo>
                <a:lnTo>
                  <a:pt x="1805410" y="506220"/>
                </a:lnTo>
                <a:lnTo>
                  <a:pt x="1854823" y="447527"/>
                </a:lnTo>
                <a:lnTo>
                  <a:pt x="1927302" y="447527"/>
                </a:lnTo>
                <a:lnTo>
                  <a:pt x="1927302" y="506220"/>
                </a:lnTo>
                <a:close/>
              </a:path>
              <a:path w="1927859" h="785494">
                <a:moveTo>
                  <a:pt x="1785650" y="491552"/>
                </a:moveTo>
                <a:lnTo>
                  <a:pt x="1709867" y="491552"/>
                </a:lnTo>
                <a:lnTo>
                  <a:pt x="1755989" y="469534"/>
                </a:lnTo>
                <a:lnTo>
                  <a:pt x="1785650" y="491552"/>
                </a:lnTo>
                <a:close/>
              </a:path>
            </a:pathLst>
          </a:custGeom>
          <a:solidFill>
            <a:srgbClr val="C1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7384477" y="2887400"/>
            <a:ext cx="1380490" cy="1427480"/>
          </a:xfrm>
          <a:custGeom>
            <a:avLst/>
            <a:gdLst/>
            <a:ahLst/>
            <a:cxnLst/>
            <a:rect l="l" t="t" r="r" b="b"/>
            <a:pathLst>
              <a:path w="1380490" h="1427480">
                <a:moveTo>
                  <a:pt x="592261" y="179743"/>
                </a:moveTo>
                <a:lnTo>
                  <a:pt x="230616" y="179743"/>
                </a:lnTo>
                <a:lnTo>
                  <a:pt x="260273" y="113721"/>
                </a:lnTo>
                <a:lnTo>
                  <a:pt x="319569" y="22007"/>
                </a:lnTo>
                <a:lnTo>
                  <a:pt x="424995" y="0"/>
                </a:lnTo>
                <a:lnTo>
                  <a:pt x="500773" y="7339"/>
                </a:lnTo>
                <a:lnTo>
                  <a:pt x="543604" y="66032"/>
                </a:lnTo>
                <a:lnTo>
                  <a:pt x="556778" y="113721"/>
                </a:lnTo>
                <a:lnTo>
                  <a:pt x="589726" y="161400"/>
                </a:lnTo>
                <a:lnTo>
                  <a:pt x="592261" y="179743"/>
                </a:lnTo>
                <a:close/>
              </a:path>
              <a:path w="1380490" h="1427480">
                <a:moveTo>
                  <a:pt x="273447" y="1423292"/>
                </a:moveTo>
                <a:lnTo>
                  <a:pt x="164729" y="1415953"/>
                </a:lnTo>
                <a:lnTo>
                  <a:pt x="187795" y="1335253"/>
                </a:lnTo>
                <a:lnTo>
                  <a:pt x="214152" y="1221541"/>
                </a:lnTo>
                <a:lnTo>
                  <a:pt x="210852" y="1122498"/>
                </a:lnTo>
                <a:lnTo>
                  <a:pt x="207560" y="994108"/>
                </a:lnTo>
                <a:lnTo>
                  <a:pt x="177904" y="851040"/>
                </a:lnTo>
                <a:lnTo>
                  <a:pt x="135082" y="803350"/>
                </a:lnTo>
                <a:lnTo>
                  <a:pt x="108726" y="660292"/>
                </a:lnTo>
                <a:lnTo>
                  <a:pt x="115308" y="539241"/>
                </a:lnTo>
                <a:lnTo>
                  <a:pt x="125199" y="476873"/>
                </a:lnTo>
                <a:lnTo>
                  <a:pt x="112016" y="381505"/>
                </a:lnTo>
                <a:lnTo>
                  <a:pt x="141664" y="337480"/>
                </a:lnTo>
                <a:lnTo>
                  <a:pt x="105425" y="330141"/>
                </a:lnTo>
                <a:lnTo>
                  <a:pt x="36248" y="260444"/>
                </a:lnTo>
                <a:lnTo>
                  <a:pt x="0" y="190747"/>
                </a:lnTo>
                <a:lnTo>
                  <a:pt x="42829" y="143068"/>
                </a:lnTo>
                <a:lnTo>
                  <a:pt x="128491" y="139393"/>
                </a:lnTo>
                <a:lnTo>
                  <a:pt x="230616" y="179743"/>
                </a:lnTo>
                <a:lnTo>
                  <a:pt x="592261" y="179743"/>
                </a:lnTo>
                <a:lnTo>
                  <a:pt x="596317" y="209090"/>
                </a:lnTo>
                <a:lnTo>
                  <a:pt x="745663" y="209090"/>
                </a:lnTo>
                <a:lnTo>
                  <a:pt x="767630" y="227433"/>
                </a:lnTo>
                <a:lnTo>
                  <a:pt x="754448" y="271458"/>
                </a:lnTo>
                <a:lnTo>
                  <a:pt x="645730" y="374166"/>
                </a:lnTo>
                <a:lnTo>
                  <a:pt x="569961" y="385169"/>
                </a:lnTo>
                <a:lnTo>
                  <a:pt x="566661" y="447527"/>
                </a:lnTo>
                <a:lnTo>
                  <a:pt x="990331" y="447527"/>
                </a:lnTo>
                <a:lnTo>
                  <a:pt x="1090491" y="506220"/>
                </a:lnTo>
                <a:lnTo>
                  <a:pt x="1231414" y="506220"/>
                </a:lnTo>
                <a:lnTo>
                  <a:pt x="1255223" y="557584"/>
                </a:lnTo>
                <a:lnTo>
                  <a:pt x="1327712" y="557584"/>
                </a:lnTo>
                <a:lnTo>
                  <a:pt x="1380414" y="586920"/>
                </a:lnTo>
                <a:lnTo>
                  <a:pt x="1363940" y="645614"/>
                </a:lnTo>
                <a:lnTo>
                  <a:pt x="1304635" y="660292"/>
                </a:lnTo>
                <a:lnTo>
                  <a:pt x="1288170" y="722650"/>
                </a:lnTo>
                <a:lnTo>
                  <a:pt x="1352070" y="895064"/>
                </a:lnTo>
                <a:lnTo>
                  <a:pt x="635848" y="895064"/>
                </a:lnTo>
                <a:lnTo>
                  <a:pt x="637493" y="902394"/>
                </a:lnTo>
                <a:lnTo>
                  <a:pt x="583134" y="902394"/>
                </a:lnTo>
                <a:lnTo>
                  <a:pt x="582871" y="917072"/>
                </a:lnTo>
                <a:lnTo>
                  <a:pt x="299804" y="917072"/>
                </a:lnTo>
                <a:lnTo>
                  <a:pt x="293212" y="964761"/>
                </a:lnTo>
                <a:lnTo>
                  <a:pt x="306395" y="1063805"/>
                </a:lnTo>
                <a:lnTo>
                  <a:pt x="296512" y="1151844"/>
                </a:lnTo>
                <a:lnTo>
                  <a:pt x="307052" y="1195859"/>
                </a:lnTo>
                <a:lnTo>
                  <a:pt x="270156" y="1195859"/>
                </a:lnTo>
                <a:lnTo>
                  <a:pt x="270156" y="1324249"/>
                </a:lnTo>
                <a:lnTo>
                  <a:pt x="273447" y="1423292"/>
                </a:lnTo>
                <a:close/>
              </a:path>
              <a:path w="1380490" h="1427480">
                <a:moveTo>
                  <a:pt x="745663" y="209090"/>
                </a:moveTo>
                <a:lnTo>
                  <a:pt x="596317" y="209090"/>
                </a:lnTo>
                <a:lnTo>
                  <a:pt x="645730" y="172414"/>
                </a:lnTo>
                <a:lnTo>
                  <a:pt x="714917" y="183418"/>
                </a:lnTo>
                <a:lnTo>
                  <a:pt x="745663" y="209090"/>
                </a:lnTo>
                <a:close/>
              </a:path>
              <a:path w="1380490" h="1427480">
                <a:moveTo>
                  <a:pt x="990331" y="447527"/>
                </a:moveTo>
                <a:lnTo>
                  <a:pt x="566661" y="447527"/>
                </a:lnTo>
                <a:lnTo>
                  <a:pt x="662204" y="410851"/>
                </a:lnTo>
                <a:lnTo>
                  <a:pt x="744565" y="410851"/>
                </a:lnTo>
                <a:lnTo>
                  <a:pt x="840109" y="355823"/>
                </a:lnTo>
                <a:lnTo>
                  <a:pt x="919178" y="385169"/>
                </a:lnTo>
                <a:lnTo>
                  <a:pt x="965300" y="432859"/>
                </a:lnTo>
                <a:lnTo>
                  <a:pt x="990331" y="447527"/>
                </a:lnTo>
                <a:close/>
              </a:path>
              <a:path w="1380490" h="1427480">
                <a:moveTo>
                  <a:pt x="1231414" y="506220"/>
                </a:moveTo>
                <a:lnTo>
                  <a:pt x="1090491" y="506220"/>
                </a:lnTo>
                <a:lnTo>
                  <a:pt x="1202509" y="443862"/>
                </a:lnTo>
                <a:lnTo>
                  <a:pt x="1231414" y="506220"/>
                </a:lnTo>
                <a:close/>
              </a:path>
              <a:path w="1380490" h="1427480">
                <a:moveTo>
                  <a:pt x="1327712" y="557584"/>
                </a:moveTo>
                <a:lnTo>
                  <a:pt x="1255223" y="557584"/>
                </a:lnTo>
                <a:lnTo>
                  <a:pt x="1314527" y="550245"/>
                </a:lnTo>
                <a:lnTo>
                  <a:pt x="1327712" y="557584"/>
                </a:lnTo>
                <a:close/>
              </a:path>
              <a:path w="1380490" h="1427480">
                <a:moveTo>
                  <a:pt x="846700" y="1404950"/>
                </a:moveTo>
                <a:lnTo>
                  <a:pt x="767630" y="1397620"/>
                </a:lnTo>
                <a:lnTo>
                  <a:pt x="764339" y="1342592"/>
                </a:lnTo>
                <a:lnTo>
                  <a:pt x="751156" y="1294903"/>
                </a:lnTo>
                <a:lnTo>
                  <a:pt x="761039" y="1159173"/>
                </a:lnTo>
                <a:lnTo>
                  <a:pt x="744565" y="1140841"/>
                </a:lnTo>
                <a:lnTo>
                  <a:pt x="741274" y="1093151"/>
                </a:lnTo>
                <a:lnTo>
                  <a:pt x="705035" y="898729"/>
                </a:lnTo>
                <a:lnTo>
                  <a:pt x="635848" y="895064"/>
                </a:lnTo>
                <a:lnTo>
                  <a:pt x="1352070" y="895064"/>
                </a:lnTo>
                <a:lnTo>
                  <a:pt x="1365663" y="931740"/>
                </a:lnTo>
                <a:lnTo>
                  <a:pt x="1074017" y="931740"/>
                </a:lnTo>
                <a:lnTo>
                  <a:pt x="1067935" y="953758"/>
                </a:lnTo>
                <a:lnTo>
                  <a:pt x="1024604" y="953758"/>
                </a:lnTo>
                <a:lnTo>
                  <a:pt x="1024526" y="957422"/>
                </a:lnTo>
                <a:lnTo>
                  <a:pt x="800578" y="957422"/>
                </a:lnTo>
                <a:lnTo>
                  <a:pt x="830227" y="1096816"/>
                </a:lnTo>
                <a:lnTo>
                  <a:pt x="800578" y="1188520"/>
                </a:lnTo>
                <a:lnTo>
                  <a:pt x="830227" y="1316910"/>
                </a:lnTo>
                <a:lnTo>
                  <a:pt x="846700" y="1404950"/>
                </a:lnTo>
                <a:close/>
              </a:path>
              <a:path w="1380490" h="1427480">
                <a:moveTo>
                  <a:pt x="606200" y="1173852"/>
                </a:moveTo>
                <a:lnTo>
                  <a:pt x="602900" y="1063805"/>
                </a:lnTo>
                <a:lnTo>
                  <a:pt x="583134" y="902394"/>
                </a:lnTo>
                <a:lnTo>
                  <a:pt x="637493" y="902394"/>
                </a:lnTo>
                <a:lnTo>
                  <a:pt x="645730" y="939079"/>
                </a:lnTo>
                <a:lnTo>
                  <a:pt x="632556" y="1005112"/>
                </a:lnTo>
                <a:lnTo>
                  <a:pt x="652322" y="1162848"/>
                </a:lnTo>
                <a:lnTo>
                  <a:pt x="606200" y="1173852"/>
                </a:lnTo>
                <a:close/>
              </a:path>
              <a:path w="1380490" h="1427480">
                <a:moveTo>
                  <a:pt x="359109" y="1155509"/>
                </a:moveTo>
                <a:lnTo>
                  <a:pt x="329461" y="1148170"/>
                </a:lnTo>
                <a:lnTo>
                  <a:pt x="332752" y="1074808"/>
                </a:lnTo>
                <a:lnTo>
                  <a:pt x="326160" y="983104"/>
                </a:lnTo>
                <a:lnTo>
                  <a:pt x="299804" y="917072"/>
                </a:lnTo>
                <a:lnTo>
                  <a:pt x="582871" y="917072"/>
                </a:lnTo>
                <a:lnTo>
                  <a:pt x="582147" y="957422"/>
                </a:lnTo>
                <a:lnTo>
                  <a:pt x="467826" y="957422"/>
                </a:lnTo>
                <a:lnTo>
                  <a:pt x="418179" y="1041797"/>
                </a:lnTo>
                <a:lnTo>
                  <a:pt x="375582" y="1041797"/>
                </a:lnTo>
                <a:lnTo>
                  <a:pt x="398638" y="1140841"/>
                </a:lnTo>
                <a:lnTo>
                  <a:pt x="359109" y="1155509"/>
                </a:lnTo>
                <a:close/>
              </a:path>
              <a:path w="1380490" h="1427480">
                <a:moveTo>
                  <a:pt x="1284870" y="1034458"/>
                </a:moveTo>
                <a:lnTo>
                  <a:pt x="1222274" y="994108"/>
                </a:lnTo>
                <a:lnTo>
                  <a:pt x="1074017" y="931740"/>
                </a:lnTo>
                <a:lnTo>
                  <a:pt x="1365663" y="931740"/>
                </a:lnTo>
                <a:lnTo>
                  <a:pt x="1373823" y="953758"/>
                </a:lnTo>
                <a:lnTo>
                  <a:pt x="1360648" y="994108"/>
                </a:lnTo>
                <a:lnTo>
                  <a:pt x="1284870" y="1034458"/>
                </a:lnTo>
                <a:close/>
              </a:path>
              <a:path w="1380490" h="1427480">
                <a:moveTo>
                  <a:pt x="1060844" y="979429"/>
                </a:moveTo>
                <a:lnTo>
                  <a:pt x="1024604" y="953758"/>
                </a:lnTo>
                <a:lnTo>
                  <a:pt x="1067935" y="953758"/>
                </a:lnTo>
                <a:lnTo>
                  <a:pt x="1060844" y="979429"/>
                </a:lnTo>
                <a:close/>
              </a:path>
              <a:path w="1380490" h="1427480">
                <a:moveTo>
                  <a:pt x="543604" y="1426957"/>
                </a:moveTo>
                <a:lnTo>
                  <a:pt x="520539" y="1247213"/>
                </a:lnTo>
                <a:lnTo>
                  <a:pt x="484300" y="1111494"/>
                </a:lnTo>
                <a:lnTo>
                  <a:pt x="467826" y="957422"/>
                </a:lnTo>
                <a:lnTo>
                  <a:pt x="582147" y="957422"/>
                </a:lnTo>
                <a:lnTo>
                  <a:pt x="579844" y="1085812"/>
                </a:lnTo>
                <a:lnTo>
                  <a:pt x="593017" y="1166512"/>
                </a:lnTo>
                <a:lnTo>
                  <a:pt x="583134" y="1232545"/>
                </a:lnTo>
                <a:lnTo>
                  <a:pt x="602900" y="1316910"/>
                </a:lnTo>
                <a:lnTo>
                  <a:pt x="635848" y="1419628"/>
                </a:lnTo>
                <a:lnTo>
                  <a:pt x="543604" y="1426957"/>
                </a:lnTo>
                <a:close/>
              </a:path>
              <a:path w="1380490" h="1427480">
                <a:moveTo>
                  <a:pt x="906004" y="1056465"/>
                </a:moveTo>
                <a:lnTo>
                  <a:pt x="856583" y="1041797"/>
                </a:lnTo>
                <a:lnTo>
                  <a:pt x="800578" y="957422"/>
                </a:lnTo>
                <a:lnTo>
                  <a:pt x="1024526" y="957422"/>
                </a:lnTo>
                <a:lnTo>
                  <a:pt x="1023586" y="1001437"/>
                </a:lnTo>
                <a:lnTo>
                  <a:pt x="942244" y="1001437"/>
                </a:lnTo>
                <a:lnTo>
                  <a:pt x="906004" y="1056465"/>
                </a:lnTo>
                <a:close/>
              </a:path>
              <a:path w="1380490" h="1427480">
                <a:moveTo>
                  <a:pt x="1057552" y="1397620"/>
                </a:moveTo>
                <a:lnTo>
                  <a:pt x="1008130" y="1390281"/>
                </a:lnTo>
                <a:lnTo>
                  <a:pt x="985066" y="1338928"/>
                </a:lnTo>
                <a:lnTo>
                  <a:pt x="971891" y="1210537"/>
                </a:lnTo>
                <a:lnTo>
                  <a:pt x="945535" y="1126162"/>
                </a:lnTo>
                <a:lnTo>
                  <a:pt x="942244" y="1001437"/>
                </a:lnTo>
                <a:lnTo>
                  <a:pt x="1023586" y="1001437"/>
                </a:lnTo>
                <a:lnTo>
                  <a:pt x="1021313" y="1107820"/>
                </a:lnTo>
                <a:lnTo>
                  <a:pt x="1018013" y="1210537"/>
                </a:lnTo>
                <a:lnTo>
                  <a:pt x="1070727" y="1349931"/>
                </a:lnTo>
                <a:lnTo>
                  <a:pt x="1057552" y="1397620"/>
                </a:lnTo>
                <a:close/>
              </a:path>
              <a:path w="1380490" h="1427480">
                <a:moveTo>
                  <a:pt x="405229" y="1063805"/>
                </a:moveTo>
                <a:lnTo>
                  <a:pt x="375582" y="1041797"/>
                </a:lnTo>
                <a:lnTo>
                  <a:pt x="418179" y="1041797"/>
                </a:lnTo>
                <a:lnTo>
                  <a:pt x="405229" y="1063805"/>
                </a:lnTo>
                <a:close/>
              </a:path>
              <a:path w="1380490" h="1427480">
                <a:moveTo>
                  <a:pt x="309687" y="1206863"/>
                </a:moveTo>
                <a:lnTo>
                  <a:pt x="270156" y="1195859"/>
                </a:lnTo>
                <a:lnTo>
                  <a:pt x="307052" y="1195859"/>
                </a:lnTo>
                <a:lnTo>
                  <a:pt x="309687" y="1206863"/>
                </a:lnTo>
                <a:close/>
              </a:path>
            </a:pathLst>
          </a:custGeom>
          <a:solidFill>
            <a:srgbClr val="7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 txBox="1"/>
          <p:nvPr/>
        </p:nvSpPr>
        <p:spPr>
          <a:xfrm>
            <a:off x="7698917" y="4507722"/>
            <a:ext cx="95250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34950" marR="5080" indent="-22288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Predictions:  </a:t>
            </a:r>
            <a:r>
              <a:rPr sz="1400" dirty="0">
                <a:latin typeface="Arial"/>
                <a:cs typeface="Arial"/>
              </a:rPr>
              <a:t>H x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57" name="object 2"/>
          <p:cNvSpPr/>
          <p:nvPr/>
        </p:nvSpPr>
        <p:spPr>
          <a:xfrm>
            <a:off x="2568202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3"/>
          <p:cNvSpPr/>
          <p:nvPr/>
        </p:nvSpPr>
        <p:spPr>
          <a:xfrm>
            <a:off x="2609539" y="2906651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5" y="0"/>
                </a:lnTo>
                <a:lnTo>
                  <a:pt x="307025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4"/>
          <p:cNvSpPr/>
          <p:nvPr/>
        </p:nvSpPr>
        <p:spPr>
          <a:xfrm>
            <a:off x="25268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5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"/>
          <p:cNvSpPr/>
          <p:nvPr/>
        </p:nvSpPr>
        <p:spPr>
          <a:xfrm>
            <a:off x="2526865" y="2906651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5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"/>
          <p:cNvSpPr/>
          <p:nvPr/>
        </p:nvSpPr>
        <p:spPr>
          <a:xfrm>
            <a:off x="25268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7"/>
          <p:cNvSpPr/>
          <p:nvPr/>
        </p:nvSpPr>
        <p:spPr>
          <a:xfrm>
            <a:off x="2609539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8"/>
          <p:cNvSpPr/>
          <p:nvPr/>
        </p:nvSpPr>
        <p:spPr>
          <a:xfrm>
            <a:off x="2720602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F4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9"/>
          <p:cNvSpPr/>
          <p:nvPr/>
        </p:nvSpPr>
        <p:spPr>
          <a:xfrm>
            <a:off x="2761939" y="2906651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5" y="0"/>
                </a:lnTo>
                <a:lnTo>
                  <a:pt x="307025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C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10"/>
          <p:cNvSpPr/>
          <p:nvPr/>
        </p:nvSpPr>
        <p:spPr>
          <a:xfrm>
            <a:off x="26792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5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F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11"/>
          <p:cNvSpPr/>
          <p:nvPr/>
        </p:nvSpPr>
        <p:spPr>
          <a:xfrm>
            <a:off x="2679265" y="2906651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5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12"/>
          <p:cNvSpPr/>
          <p:nvPr/>
        </p:nvSpPr>
        <p:spPr>
          <a:xfrm>
            <a:off x="26792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13"/>
          <p:cNvSpPr/>
          <p:nvPr/>
        </p:nvSpPr>
        <p:spPr>
          <a:xfrm>
            <a:off x="2761939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17"/>
          <p:cNvSpPr/>
          <p:nvPr/>
        </p:nvSpPr>
        <p:spPr>
          <a:xfrm>
            <a:off x="2876814" y="3514923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18"/>
          <p:cNvSpPr/>
          <p:nvPr/>
        </p:nvSpPr>
        <p:spPr>
          <a:xfrm>
            <a:off x="3124592" y="3279100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19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19"/>
          <p:cNvSpPr/>
          <p:nvPr/>
        </p:nvSpPr>
        <p:spPr>
          <a:xfrm>
            <a:off x="28768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69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20"/>
          <p:cNvSpPr/>
          <p:nvPr/>
        </p:nvSpPr>
        <p:spPr>
          <a:xfrm>
            <a:off x="2876814" y="3279100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69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21"/>
          <p:cNvSpPr/>
          <p:nvPr/>
        </p:nvSpPr>
        <p:spPr>
          <a:xfrm>
            <a:off x="28768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69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22"/>
          <p:cNvSpPr/>
          <p:nvPr/>
        </p:nvSpPr>
        <p:spPr>
          <a:xfrm>
            <a:off x="3124592" y="3514923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28"/>
          <p:cNvSpPr txBox="1"/>
          <p:nvPr/>
        </p:nvSpPr>
        <p:spPr>
          <a:xfrm>
            <a:off x="2328665" y="2204864"/>
            <a:ext cx="439102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Design network as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bunch of </a:t>
            </a:r>
            <a:r>
              <a:rPr sz="1400" dirty="0">
                <a:latin typeface="Arial"/>
                <a:cs typeface="Arial"/>
              </a:rPr>
              <a:t>convolutional </a:t>
            </a:r>
            <a:r>
              <a:rPr sz="1400" spc="-5" dirty="0">
                <a:latin typeface="Arial"/>
                <a:cs typeface="Arial"/>
              </a:rPr>
              <a:t>layers,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with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downsampling </a:t>
            </a:r>
            <a:r>
              <a:rPr sz="1400" spc="-5" dirty="0">
                <a:latin typeface="Arial"/>
                <a:cs typeface="Arial"/>
              </a:rPr>
              <a:t>and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upsampling </a:t>
            </a:r>
            <a:r>
              <a:rPr sz="1400" spc="-5" dirty="0">
                <a:latin typeface="Arial"/>
                <a:cs typeface="Arial"/>
              </a:rPr>
              <a:t>inside the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network!</a:t>
            </a:r>
            <a:endParaRPr sz="1400">
              <a:latin typeface="Arial"/>
              <a:cs typeface="Arial"/>
            </a:endParaRPr>
          </a:p>
        </p:txBody>
      </p:sp>
      <p:sp>
        <p:nvSpPr>
          <p:cNvPr id="76" name="object 29"/>
          <p:cNvSpPr/>
          <p:nvPr/>
        </p:nvSpPr>
        <p:spPr>
          <a:xfrm>
            <a:off x="3181614" y="3514923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30"/>
          <p:cNvSpPr/>
          <p:nvPr/>
        </p:nvSpPr>
        <p:spPr>
          <a:xfrm>
            <a:off x="3429392" y="3279100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20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31"/>
          <p:cNvSpPr/>
          <p:nvPr/>
        </p:nvSpPr>
        <p:spPr>
          <a:xfrm>
            <a:off x="31816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32"/>
          <p:cNvSpPr/>
          <p:nvPr/>
        </p:nvSpPr>
        <p:spPr>
          <a:xfrm>
            <a:off x="3181614" y="3279100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70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33"/>
          <p:cNvSpPr/>
          <p:nvPr/>
        </p:nvSpPr>
        <p:spPr>
          <a:xfrm>
            <a:off x="31816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34"/>
          <p:cNvSpPr/>
          <p:nvPr/>
        </p:nvSpPr>
        <p:spPr>
          <a:xfrm>
            <a:off x="3429392" y="3514923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35"/>
          <p:cNvSpPr/>
          <p:nvPr/>
        </p:nvSpPr>
        <p:spPr>
          <a:xfrm>
            <a:off x="3486414" y="3514923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36"/>
          <p:cNvSpPr/>
          <p:nvPr/>
        </p:nvSpPr>
        <p:spPr>
          <a:xfrm>
            <a:off x="3734192" y="3279100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20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C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37"/>
          <p:cNvSpPr/>
          <p:nvPr/>
        </p:nvSpPr>
        <p:spPr>
          <a:xfrm>
            <a:off x="34864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F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38"/>
          <p:cNvSpPr/>
          <p:nvPr/>
        </p:nvSpPr>
        <p:spPr>
          <a:xfrm>
            <a:off x="3486414" y="3279100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70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39"/>
          <p:cNvSpPr/>
          <p:nvPr/>
        </p:nvSpPr>
        <p:spPr>
          <a:xfrm>
            <a:off x="34864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40"/>
          <p:cNvSpPr/>
          <p:nvPr/>
        </p:nvSpPr>
        <p:spPr>
          <a:xfrm>
            <a:off x="3734192" y="3514923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41"/>
          <p:cNvSpPr/>
          <p:nvPr/>
        </p:nvSpPr>
        <p:spPr>
          <a:xfrm>
            <a:off x="3777852" y="3635771"/>
            <a:ext cx="490855" cy="367030"/>
          </a:xfrm>
          <a:custGeom>
            <a:avLst/>
            <a:gdLst/>
            <a:ahLst/>
            <a:cxnLst/>
            <a:rect l="l" t="t" r="r" b="b"/>
            <a:pathLst>
              <a:path w="490854" h="367030">
                <a:moveTo>
                  <a:pt x="0" y="0"/>
                </a:moveTo>
                <a:lnTo>
                  <a:pt x="490754" y="0"/>
                </a:lnTo>
                <a:lnTo>
                  <a:pt x="490754" y="366854"/>
                </a:lnTo>
                <a:lnTo>
                  <a:pt x="0" y="366854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42"/>
          <p:cNvSpPr/>
          <p:nvPr/>
        </p:nvSpPr>
        <p:spPr>
          <a:xfrm>
            <a:off x="4268607" y="3476125"/>
            <a:ext cx="160020" cy="527050"/>
          </a:xfrm>
          <a:custGeom>
            <a:avLst/>
            <a:gdLst/>
            <a:ahLst/>
            <a:cxnLst/>
            <a:rect l="l" t="t" r="r" b="b"/>
            <a:pathLst>
              <a:path w="160020" h="527050">
                <a:moveTo>
                  <a:pt x="0" y="526499"/>
                </a:moveTo>
                <a:lnTo>
                  <a:pt x="0" y="159645"/>
                </a:lnTo>
                <a:lnTo>
                  <a:pt x="159645" y="0"/>
                </a:lnTo>
                <a:lnTo>
                  <a:pt x="159645" y="366854"/>
                </a:lnTo>
                <a:lnTo>
                  <a:pt x="0" y="526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43"/>
          <p:cNvSpPr/>
          <p:nvPr/>
        </p:nvSpPr>
        <p:spPr>
          <a:xfrm>
            <a:off x="3777852" y="3476125"/>
            <a:ext cx="650875" cy="160020"/>
          </a:xfrm>
          <a:custGeom>
            <a:avLst/>
            <a:gdLst/>
            <a:ahLst/>
            <a:cxnLst/>
            <a:rect l="l" t="t" r="r" b="b"/>
            <a:pathLst>
              <a:path w="650875" h="160019">
                <a:moveTo>
                  <a:pt x="490754" y="159645"/>
                </a:moveTo>
                <a:lnTo>
                  <a:pt x="0" y="159645"/>
                </a:lnTo>
                <a:lnTo>
                  <a:pt x="159645" y="0"/>
                </a:lnTo>
                <a:lnTo>
                  <a:pt x="650399" y="0"/>
                </a:lnTo>
                <a:lnTo>
                  <a:pt x="490754" y="15964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44"/>
          <p:cNvSpPr/>
          <p:nvPr/>
        </p:nvSpPr>
        <p:spPr>
          <a:xfrm>
            <a:off x="3777852" y="3476125"/>
            <a:ext cx="650875" cy="527050"/>
          </a:xfrm>
          <a:custGeom>
            <a:avLst/>
            <a:gdLst/>
            <a:ahLst/>
            <a:cxnLst/>
            <a:rect l="l" t="t" r="r" b="b"/>
            <a:pathLst>
              <a:path w="650875" h="527050">
                <a:moveTo>
                  <a:pt x="0" y="159645"/>
                </a:moveTo>
                <a:lnTo>
                  <a:pt x="159645" y="0"/>
                </a:lnTo>
                <a:lnTo>
                  <a:pt x="650399" y="0"/>
                </a:lnTo>
                <a:lnTo>
                  <a:pt x="650399" y="366854"/>
                </a:lnTo>
                <a:lnTo>
                  <a:pt x="490754" y="526499"/>
                </a:lnTo>
                <a:lnTo>
                  <a:pt x="0" y="526499"/>
                </a:lnTo>
                <a:lnTo>
                  <a:pt x="0" y="15964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45"/>
          <p:cNvSpPr/>
          <p:nvPr/>
        </p:nvSpPr>
        <p:spPr>
          <a:xfrm>
            <a:off x="3777852" y="3476125"/>
            <a:ext cx="650875" cy="160020"/>
          </a:xfrm>
          <a:custGeom>
            <a:avLst/>
            <a:gdLst/>
            <a:ahLst/>
            <a:cxnLst/>
            <a:rect l="l" t="t" r="r" b="b"/>
            <a:pathLst>
              <a:path w="650875" h="160019">
                <a:moveTo>
                  <a:pt x="0" y="159645"/>
                </a:moveTo>
                <a:lnTo>
                  <a:pt x="490754" y="159645"/>
                </a:lnTo>
                <a:lnTo>
                  <a:pt x="6503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46"/>
          <p:cNvSpPr/>
          <p:nvPr/>
        </p:nvSpPr>
        <p:spPr>
          <a:xfrm>
            <a:off x="4268607" y="3635771"/>
            <a:ext cx="0" cy="367030"/>
          </a:xfrm>
          <a:custGeom>
            <a:avLst/>
            <a:gdLst/>
            <a:ahLst/>
            <a:cxnLst/>
            <a:rect l="l" t="t" r="r" b="b"/>
            <a:pathLst>
              <a:path h="367030">
                <a:moveTo>
                  <a:pt x="0" y="0"/>
                </a:moveTo>
                <a:lnTo>
                  <a:pt x="0" y="36685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47"/>
          <p:cNvSpPr/>
          <p:nvPr/>
        </p:nvSpPr>
        <p:spPr>
          <a:xfrm>
            <a:off x="4315177" y="3635771"/>
            <a:ext cx="490855" cy="367030"/>
          </a:xfrm>
          <a:custGeom>
            <a:avLst/>
            <a:gdLst/>
            <a:ahLst/>
            <a:cxnLst/>
            <a:rect l="l" t="t" r="r" b="b"/>
            <a:pathLst>
              <a:path w="490854" h="367030">
                <a:moveTo>
                  <a:pt x="0" y="0"/>
                </a:moveTo>
                <a:lnTo>
                  <a:pt x="490754" y="0"/>
                </a:lnTo>
                <a:lnTo>
                  <a:pt x="490754" y="366854"/>
                </a:lnTo>
                <a:lnTo>
                  <a:pt x="0" y="366854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48"/>
          <p:cNvSpPr/>
          <p:nvPr/>
        </p:nvSpPr>
        <p:spPr>
          <a:xfrm>
            <a:off x="4805932" y="3476125"/>
            <a:ext cx="160020" cy="527050"/>
          </a:xfrm>
          <a:custGeom>
            <a:avLst/>
            <a:gdLst/>
            <a:ahLst/>
            <a:cxnLst/>
            <a:rect l="l" t="t" r="r" b="b"/>
            <a:pathLst>
              <a:path w="160020" h="527050">
                <a:moveTo>
                  <a:pt x="0" y="526499"/>
                </a:moveTo>
                <a:lnTo>
                  <a:pt x="0" y="159645"/>
                </a:lnTo>
                <a:lnTo>
                  <a:pt x="159645" y="0"/>
                </a:lnTo>
                <a:lnTo>
                  <a:pt x="159645" y="366854"/>
                </a:lnTo>
                <a:lnTo>
                  <a:pt x="0" y="526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49"/>
          <p:cNvSpPr/>
          <p:nvPr/>
        </p:nvSpPr>
        <p:spPr>
          <a:xfrm>
            <a:off x="4315177" y="3476125"/>
            <a:ext cx="650875" cy="160020"/>
          </a:xfrm>
          <a:custGeom>
            <a:avLst/>
            <a:gdLst/>
            <a:ahLst/>
            <a:cxnLst/>
            <a:rect l="l" t="t" r="r" b="b"/>
            <a:pathLst>
              <a:path w="650875" h="160019">
                <a:moveTo>
                  <a:pt x="490754" y="159645"/>
                </a:moveTo>
                <a:lnTo>
                  <a:pt x="0" y="159645"/>
                </a:lnTo>
                <a:lnTo>
                  <a:pt x="159645" y="0"/>
                </a:lnTo>
                <a:lnTo>
                  <a:pt x="650399" y="0"/>
                </a:lnTo>
                <a:lnTo>
                  <a:pt x="490754" y="15964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50"/>
          <p:cNvSpPr/>
          <p:nvPr/>
        </p:nvSpPr>
        <p:spPr>
          <a:xfrm>
            <a:off x="4315177" y="3476125"/>
            <a:ext cx="650875" cy="527050"/>
          </a:xfrm>
          <a:custGeom>
            <a:avLst/>
            <a:gdLst/>
            <a:ahLst/>
            <a:cxnLst/>
            <a:rect l="l" t="t" r="r" b="b"/>
            <a:pathLst>
              <a:path w="650875" h="527050">
                <a:moveTo>
                  <a:pt x="0" y="159645"/>
                </a:moveTo>
                <a:lnTo>
                  <a:pt x="159645" y="0"/>
                </a:lnTo>
                <a:lnTo>
                  <a:pt x="650399" y="0"/>
                </a:lnTo>
                <a:lnTo>
                  <a:pt x="650399" y="366854"/>
                </a:lnTo>
                <a:lnTo>
                  <a:pt x="490754" y="526499"/>
                </a:lnTo>
                <a:lnTo>
                  <a:pt x="0" y="526499"/>
                </a:lnTo>
                <a:lnTo>
                  <a:pt x="0" y="15964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51"/>
          <p:cNvSpPr/>
          <p:nvPr/>
        </p:nvSpPr>
        <p:spPr>
          <a:xfrm>
            <a:off x="4315177" y="3476125"/>
            <a:ext cx="650875" cy="160020"/>
          </a:xfrm>
          <a:custGeom>
            <a:avLst/>
            <a:gdLst/>
            <a:ahLst/>
            <a:cxnLst/>
            <a:rect l="l" t="t" r="r" b="b"/>
            <a:pathLst>
              <a:path w="650875" h="160019">
                <a:moveTo>
                  <a:pt x="0" y="159645"/>
                </a:moveTo>
                <a:lnTo>
                  <a:pt x="490754" y="159645"/>
                </a:lnTo>
                <a:lnTo>
                  <a:pt x="6503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52"/>
          <p:cNvSpPr/>
          <p:nvPr/>
        </p:nvSpPr>
        <p:spPr>
          <a:xfrm>
            <a:off x="4805932" y="3635771"/>
            <a:ext cx="0" cy="367030"/>
          </a:xfrm>
          <a:custGeom>
            <a:avLst/>
            <a:gdLst/>
            <a:ahLst/>
            <a:cxnLst/>
            <a:rect l="l" t="t" r="r" b="b"/>
            <a:pathLst>
              <a:path h="367030">
                <a:moveTo>
                  <a:pt x="0" y="0"/>
                </a:moveTo>
                <a:lnTo>
                  <a:pt x="0" y="36685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53"/>
          <p:cNvSpPr/>
          <p:nvPr/>
        </p:nvSpPr>
        <p:spPr>
          <a:xfrm>
            <a:off x="4934214" y="3514923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54"/>
          <p:cNvSpPr/>
          <p:nvPr/>
        </p:nvSpPr>
        <p:spPr>
          <a:xfrm>
            <a:off x="5181992" y="3279100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20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55"/>
          <p:cNvSpPr/>
          <p:nvPr/>
        </p:nvSpPr>
        <p:spPr>
          <a:xfrm>
            <a:off x="49342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56"/>
          <p:cNvSpPr/>
          <p:nvPr/>
        </p:nvSpPr>
        <p:spPr>
          <a:xfrm>
            <a:off x="4934214" y="3279100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70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57"/>
          <p:cNvSpPr/>
          <p:nvPr/>
        </p:nvSpPr>
        <p:spPr>
          <a:xfrm>
            <a:off x="49342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58"/>
          <p:cNvSpPr/>
          <p:nvPr/>
        </p:nvSpPr>
        <p:spPr>
          <a:xfrm>
            <a:off x="5181992" y="3514923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59"/>
          <p:cNvSpPr/>
          <p:nvPr/>
        </p:nvSpPr>
        <p:spPr>
          <a:xfrm>
            <a:off x="5239014" y="3514923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60"/>
          <p:cNvSpPr/>
          <p:nvPr/>
        </p:nvSpPr>
        <p:spPr>
          <a:xfrm>
            <a:off x="5486792" y="3279100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20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61"/>
          <p:cNvSpPr/>
          <p:nvPr/>
        </p:nvSpPr>
        <p:spPr>
          <a:xfrm>
            <a:off x="52390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62"/>
          <p:cNvSpPr/>
          <p:nvPr/>
        </p:nvSpPr>
        <p:spPr>
          <a:xfrm>
            <a:off x="5239014" y="3279100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70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63"/>
          <p:cNvSpPr/>
          <p:nvPr/>
        </p:nvSpPr>
        <p:spPr>
          <a:xfrm>
            <a:off x="52390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64"/>
          <p:cNvSpPr/>
          <p:nvPr/>
        </p:nvSpPr>
        <p:spPr>
          <a:xfrm>
            <a:off x="5486792" y="3514923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65"/>
          <p:cNvSpPr/>
          <p:nvPr/>
        </p:nvSpPr>
        <p:spPr>
          <a:xfrm>
            <a:off x="5543814" y="3514923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66"/>
          <p:cNvSpPr/>
          <p:nvPr/>
        </p:nvSpPr>
        <p:spPr>
          <a:xfrm>
            <a:off x="5791592" y="3279100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20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67"/>
          <p:cNvSpPr/>
          <p:nvPr/>
        </p:nvSpPr>
        <p:spPr>
          <a:xfrm>
            <a:off x="55438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68"/>
          <p:cNvSpPr/>
          <p:nvPr/>
        </p:nvSpPr>
        <p:spPr>
          <a:xfrm>
            <a:off x="5543814" y="3279100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70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69"/>
          <p:cNvSpPr/>
          <p:nvPr/>
        </p:nvSpPr>
        <p:spPr>
          <a:xfrm>
            <a:off x="5543814" y="3279100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70"/>
          <p:cNvSpPr/>
          <p:nvPr/>
        </p:nvSpPr>
        <p:spPr>
          <a:xfrm>
            <a:off x="5791592" y="3514923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71"/>
          <p:cNvSpPr/>
          <p:nvPr/>
        </p:nvSpPr>
        <p:spPr>
          <a:xfrm>
            <a:off x="5997202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C9DA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72"/>
          <p:cNvSpPr/>
          <p:nvPr/>
        </p:nvSpPr>
        <p:spPr>
          <a:xfrm>
            <a:off x="6038539" y="2906651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4" y="0"/>
                </a:lnTo>
                <a:lnTo>
                  <a:pt x="307024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73"/>
          <p:cNvSpPr/>
          <p:nvPr/>
        </p:nvSpPr>
        <p:spPr>
          <a:xfrm>
            <a:off x="59558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4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74"/>
          <p:cNvSpPr/>
          <p:nvPr/>
        </p:nvSpPr>
        <p:spPr>
          <a:xfrm>
            <a:off x="5955865" y="2906651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4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75"/>
          <p:cNvSpPr/>
          <p:nvPr/>
        </p:nvSpPr>
        <p:spPr>
          <a:xfrm>
            <a:off x="59558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76"/>
          <p:cNvSpPr/>
          <p:nvPr/>
        </p:nvSpPr>
        <p:spPr>
          <a:xfrm>
            <a:off x="6038539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77"/>
          <p:cNvSpPr/>
          <p:nvPr/>
        </p:nvSpPr>
        <p:spPr>
          <a:xfrm>
            <a:off x="6149602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78"/>
          <p:cNvSpPr/>
          <p:nvPr/>
        </p:nvSpPr>
        <p:spPr>
          <a:xfrm>
            <a:off x="6190939" y="2906651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4" y="0"/>
                </a:lnTo>
                <a:lnTo>
                  <a:pt x="307024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79"/>
          <p:cNvSpPr/>
          <p:nvPr/>
        </p:nvSpPr>
        <p:spPr>
          <a:xfrm>
            <a:off x="61082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4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80"/>
          <p:cNvSpPr/>
          <p:nvPr/>
        </p:nvSpPr>
        <p:spPr>
          <a:xfrm>
            <a:off x="6108265" y="2906651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4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81"/>
          <p:cNvSpPr/>
          <p:nvPr/>
        </p:nvSpPr>
        <p:spPr>
          <a:xfrm>
            <a:off x="6108265" y="2906651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82"/>
          <p:cNvSpPr/>
          <p:nvPr/>
        </p:nvSpPr>
        <p:spPr>
          <a:xfrm>
            <a:off x="6190939" y="3213676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83"/>
          <p:cNvSpPr txBox="1"/>
          <p:nvPr/>
        </p:nvSpPr>
        <p:spPr>
          <a:xfrm>
            <a:off x="2043742" y="4528089"/>
            <a:ext cx="12211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 marR="30480" indent="21209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High-res:  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1350" spc="7" baseline="-33950" dirty="0">
                <a:latin typeface="Arial"/>
                <a:cs typeface="Arial"/>
              </a:rPr>
              <a:t>1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H/2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1" name="object 84"/>
          <p:cNvSpPr txBox="1"/>
          <p:nvPr/>
        </p:nvSpPr>
        <p:spPr>
          <a:xfrm>
            <a:off x="5583143" y="4528089"/>
            <a:ext cx="12211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 marR="30480" indent="21209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High-res:  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1350" spc="7" baseline="-33950" dirty="0">
                <a:latin typeface="Arial"/>
                <a:cs typeface="Arial"/>
              </a:rPr>
              <a:t>1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H/2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2" name="object 85"/>
          <p:cNvSpPr txBox="1"/>
          <p:nvPr/>
        </p:nvSpPr>
        <p:spPr>
          <a:xfrm>
            <a:off x="3124168" y="2776371"/>
            <a:ext cx="12211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 marR="30480" indent="221615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latin typeface="Arial"/>
                <a:cs typeface="Arial"/>
              </a:rPr>
              <a:t>Med-res:  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1350" spc="7" baseline="-33950" dirty="0">
                <a:latin typeface="Arial"/>
                <a:cs typeface="Arial"/>
              </a:rPr>
              <a:t>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H/4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3" name="object 86"/>
          <p:cNvSpPr txBox="1"/>
          <p:nvPr/>
        </p:nvSpPr>
        <p:spPr>
          <a:xfrm>
            <a:off x="4800568" y="2776371"/>
            <a:ext cx="12211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 marR="30480" indent="221615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latin typeface="Arial"/>
                <a:cs typeface="Arial"/>
              </a:rPr>
              <a:t>Med-res:  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1350" spc="7" baseline="-33950" dirty="0">
                <a:latin typeface="Arial"/>
                <a:cs typeface="Arial"/>
              </a:rPr>
              <a:t>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H/4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4" name="object 87"/>
          <p:cNvSpPr txBox="1"/>
          <p:nvPr/>
        </p:nvSpPr>
        <p:spPr>
          <a:xfrm>
            <a:off x="3760568" y="4042914"/>
            <a:ext cx="12465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50800" marR="43180" indent="23177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Low-res:  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1350" spc="7" baseline="-33950" dirty="0">
                <a:latin typeface="Arial"/>
                <a:cs typeface="Arial"/>
              </a:rPr>
              <a:t>3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H/4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W/4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3" name="object 88"/>
          <p:cNvSpPr txBox="1"/>
          <p:nvPr/>
        </p:nvSpPr>
        <p:spPr>
          <a:xfrm>
            <a:off x="168399" y="5811356"/>
            <a:ext cx="4619625" cy="28194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latin typeface="Arial"/>
                <a:cs typeface="Arial"/>
              </a:rPr>
              <a:t>Long, </a:t>
            </a:r>
            <a:r>
              <a:rPr sz="800" spc="-10" dirty="0">
                <a:latin typeface="Arial"/>
                <a:cs typeface="Arial"/>
              </a:rPr>
              <a:t>Shelhamer, </a:t>
            </a:r>
            <a:r>
              <a:rPr sz="800" spc="-5" dirty="0">
                <a:latin typeface="Arial"/>
                <a:cs typeface="Arial"/>
              </a:rPr>
              <a:t>and Darrell, </a:t>
            </a:r>
            <a:r>
              <a:rPr sz="800" dirty="0">
                <a:latin typeface="Arial"/>
                <a:cs typeface="Arial"/>
              </a:rPr>
              <a:t>“Fully </a:t>
            </a:r>
            <a:r>
              <a:rPr sz="800" spc="-5" dirty="0">
                <a:latin typeface="Arial"/>
                <a:cs typeface="Arial"/>
              </a:rPr>
              <a:t>Convolutional Networks for Semantic Segmentation”, CVPR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</a:t>
            </a:r>
            <a:endParaRPr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800" spc="-5" dirty="0">
                <a:latin typeface="Arial"/>
                <a:cs typeface="Arial"/>
              </a:rPr>
              <a:t>Noh et al, </a:t>
            </a:r>
            <a:r>
              <a:rPr sz="800" dirty="0">
                <a:latin typeface="Arial"/>
                <a:cs typeface="Arial"/>
              </a:rPr>
              <a:t>“Learning </a:t>
            </a:r>
            <a:r>
              <a:rPr sz="800" spc="-5" dirty="0">
                <a:latin typeface="Arial"/>
                <a:cs typeface="Arial"/>
              </a:rPr>
              <a:t>Deconvolution Network for Semantic Segmentation”, ICCV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35" name="object 88"/>
          <p:cNvSpPr txBox="1"/>
          <p:nvPr/>
        </p:nvSpPr>
        <p:spPr>
          <a:xfrm>
            <a:off x="570558" y="1979052"/>
            <a:ext cx="133858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Downsampling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Pooling,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strided  convolution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36" name="object 89"/>
          <p:cNvSpPr txBox="1"/>
          <p:nvPr/>
        </p:nvSpPr>
        <p:spPr>
          <a:xfrm>
            <a:off x="7152208" y="1988102"/>
            <a:ext cx="1092200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Upsampling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???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82950" y="1505771"/>
            <a:ext cx="56902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In-Network upsampling:</a:t>
            </a:r>
            <a:r>
              <a:rPr sz="2800" spc="-95" dirty="0">
                <a:solidFill>
                  <a:srgbClr val="000000"/>
                </a:solidFill>
              </a:rPr>
              <a:t> </a:t>
            </a:r>
            <a:r>
              <a:rPr sz="2800" dirty="0">
                <a:solidFill>
                  <a:srgbClr val="000000"/>
                </a:solidFill>
              </a:rPr>
              <a:t>“Unpooling”</a:t>
            </a:r>
            <a:endParaRPr sz="2800"/>
          </a:p>
        </p:txBody>
      </p:sp>
      <p:graphicFrame>
        <p:nvGraphicFramePr>
          <p:cNvPr id="7" name="object 3"/>
          <p:cNvGraphicFramePr>
            <a:graphicFrameLocks noGrp="1"/>
          </p:cNvGraphicFramePr>
          <p:nvPr/>
        </p:nvGraphicFramePr>
        <p:xfrm>
          <a:off x="1025787" y="3260291"/>
          <a:ext cx="765810" cy="784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</a:tblGrid>
              <a:tr h="3923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4"/>
          <p:cNvSpPr txBox="1"/>
          <p:nvPr/>
        </p:nvSpPr>
        <p:spPr>
          <a:xfrm>
            <a:off x="961090" y="4558392"/>
            <a:ext cx="9029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 </a:t>
            </a:r>
            <a:r>
              <a:rPr sz="1400" dirty="0">
                <a:latin typeface="Arial"/>
                <a:cs typeface="Arial"/>
              </a:rPr>
              <a:t>2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2885879" y="4558392"/>
            <a:ext cx="104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Output: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738224" y="2851216"/>
            <a:ext cx="1506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Nearest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Neighbor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2017499" y="3652328"/>
            <a:ext cx="403860" cy="0"/>
          </a:xfrm>
          <a:custGeom>
            <a:avLst/>
            <a:gdLst/>
            <a:ahLst/>
            <a:cxnLst/>
            <a:rect l="l" t="t" r="r" b="b"/>
            <a:pathLst>
              <a:path w="403860">
                <a:moveTo>
                  <a:pt x="0" y="0"/>
                </a:moveTo>
                <a:lnTo>
                  <a:pt x="40334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2420849" y="3636596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5"/>
                </a:moveTo>
                <a:lnTo>
                  <a:pt x="0" y="0"/>
                </a:lnTo>
                <a:lnTo>
                  <a:pt x="43225" y="15732"/>
                </a:lnTo>
                <a:lnTo>
                  <a:pt x="0" y="3146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420849" y="3636596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5"/>
                </a:moveTo>
                <a:lnTo>
                  <a:pt x="43225" y="15732"/>
                </a:lnTo>
                <a:lnTo>
                  <a:pt x="0" y="0"/>
                </a:lnTo>
                <a:lnTo>
                  <a:pt x="0" y="3146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4" name="object 10"/>
          <p:cNvGraphicFramePr>
            <a:graphicFrameLocks noGrp="1"/>
          </p:cNvGraphicFramePr>
          <p:nvPr/>
        </p:nvGraphicFramePr>
        <p:xfrm>
          <a:off x="5572662" y="3226991"/>
          <a:ext cx="765810" cy="784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</a:tblGrid>
              <a:tr h="392399"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5" name="object 11"/>
          <p:cNvSpPr txBox="1"/>
          <p:nvPr/>
        </p:nvSpPr>
        <p:spPr>
          <a:xfrm>
            <a:off x="5507964" y="4525092"/>
            <a:ext cx="9029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 </a:t>
            </a:r>
            <a:r>
              <a:rPr sz="1400" dirty="0">
                <a:latin typeface="Arial"/>
                <a:cs typeface="Arial"/>
              </a:rPr>
              <a:t>2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7432754" y="4525092"/>
            <a:ext cx="104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Output: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5285099" y="2817916"/>
            <a:ext cx="12299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“Bed </a:t>
            </a:r>
            <a:r>
              <a:rPr sz="1400" b="1" spc="-5" dirty="0">
                <a:latin typeface="Arial"/>
                <a:cs typeface="Arial"/>
              </a:rPr>
              <a:t>of</a:t>
            </a:r>
            <a:r>
              <a:rPr sz="1400" b="1" spc="-9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Nails”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6564375" y="3619029"/>
            <a:ext cx="403860" cy="0"/>
          </a:xfrm>
          <a:custGeom>
            <a:avLst/>
            <a:gdLst/>
            <a:ahLst/>
            <a:cxnLst/>
            <a:rect l="l" t="t" r="r" b="b"/>
            <a:pathLst>
              <a:path w="403859">
                <a:moveTo>
                  <a:pt x="0" y="0"/>
                </a:moveTo>
                <a:lnTo>
                  <a:pt x="40334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6967725" y="3603296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5"/>
                </a:moveTo>
                <a:lnTo>
                  <a:pt x="0" y="0"/>
                </a:lnTo>
                <a:lnTo>
                  <a:pt x="43224" y="15732"/>
                </a:lnTo>
                <a:lnTo>
                  <a:pt x="0" y="31465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6967725" y="3603296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5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1" name="object 17"/>
          <p:cNvGraphicFramePr>
            <a:graphicFrameLocks noGrp="1"/>
          </p:cNvGraphicFramePr>
          <p:nvPr/>
        </p:nvGraphicFramePr>
        <p:xfrm>
          <a:off x="2636837" y="2899641"/>
          <a:ext cx="1531619" cy="1569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73380"/>
                <a:gridCol w="392429"/>
                <a:gridCol w="382905"/>
              </a:tblGrid>
              <a:tr h="3923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666666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38100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815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6666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666666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6666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38100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6666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666666"/>
                      </a:solidFill>
                      <a:prstDash val="solid"/>
                    </a:lnB>
                  </a:tcPr>
                </a:tc>
              </a:tr>
              <a:tr h="4032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666666"/>
                      </a:solidFill>
                      <a:prstDash val="solid"/>
                    </a:lnR>
                    <a:lnT w="38100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38100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666666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38100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object 18"/>
          <p:cNvGraphicFramePr>
            <a:graphicFrameLocks noGrp="1"/>
          </p:cNvGraphicFramePr>
          <p:nvPr/>
        </p:nvGraphicFramePr>
        <p:xfrm>
          <a:off x="7183712" y="2866341"/>
          <a:ext cx="1531618" cy="1569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93064"/>
                <a:gridCol w="372744"/>
                <a:gridCol w="382905"/>
              </a:tblGrid>
              <a:tr h="392399"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666666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38100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3745"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28575">
                      <a:solidFill>
                        <a:srgbClr val="6666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666666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28575">
                      <a:solidFill>
                        <a:srgbClr val="6666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38100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28575">
                      <a:solidFill>
                        <a:srgbClr val="6666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28575">
                      <a:solidFill>
                        <a:srgbClr val="666666"/>
                      </a:solidFill>
                      <a:prstDash val="solid"/>
                    </a:lnB>
                  </a:tcPr>
                </a:tc>
              </a:tr>
              <a:tr h="391054"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28575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666666"/>
                      </a:solidFill>
                      <a:prstDash val="solid"/>
                    </a:lnR>
                    <a:lnT w="28575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38100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28575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28575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666666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38100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32425" y="836712"/>
            <a:ext cx="64598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In-Network upsampling: </a:t>
            </a:r>
            <a:r>
              <a:rPr sz="2800" dirty="0">
                <a:solidFill>
                  <a:srgbClr val="000000"/>
                </a:solidFill>
              </a:rPr>
              <a:t>“Max</a:t>
            </a:r>
            <a:r>
              <a:rPr sz="2800" spc="-9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Unpooling”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745190" y="4266007"/>
            <a:ext cx="9029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9" name="object 5"/>
          <p:cNvGraphicFramePr>
            <a:graphicFrameLocks noGrp="1"/>
          </p:cNvGraphicFramePr>
          <p:nvPr/>
        </p:nvGraphicFramePr>
        <p:xfrm>
          <a:off x="5572662" y="2934606"/>
          <a:ext cx="765810" cy="784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</a:tblGrid>
              <a:tr h="392399"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7"/>
          <p:cNvSpPr txBox="1"/>
          <p:nvPr/>
        </p:nvSpPr>
        <p:spPr>
          <a:xfrm>
            <a:off x="5507964" y="4232706"/>
            <a:ext cx="9029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 </a:t>
            </a:r>
            <a:r>
              <a:rPr sz="1400" dirty="0">
                <a:latin typeface="Arial"/>
                <a:cs typeface="Arial"/>
              </a:rPr>
              <a:t>2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7432754" y="4232706"/>
            <a:ext cx="104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Output: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/>
        </p:nvGraphicFramePr>
        <p:xfrm>
          <a:off x="7183712" y="2573956"/>
          <a:ext cx="1531619" cy="15695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</a:tblGrid>
              <a:tr h="392399"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D9D1E9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C9DAF7"/>
                    </a:solidFill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14" name="object 10"/>
          <p:cNvSpPr txBox="1"/>
          <p:nvPr/>
        </p:nvSpPr>
        <p:spPr>
          <a:xfrm>
            <a:off x="5572349" y="2163957"/>
            <a:ext cx="149606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dirty="0">
                <a:latin typeface="Arial"/>
                <a:cs typeface="Arial"/>
              </a:rPr>
              <a:t>Max </a:t>
            </a:r>
            <a:r>
              <a:rPr sz="1400" b="1" spc="-5" dirty="0">
                <a:latin typeface="Arial"/>
                <a:cs typeface="Arial"/>
              </a:rPr>
              <a:t>Unpooling  </a:t>
            </a:r>
            <a:r>
              <a:rPr sz="1400" spc="-5" dirty="0">
                <a:latin typeface="Arial"/>
                <a:cs typeface="Arial"/>
              </a:rPr>
              <a:t>Use positions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from  pooling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layer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17" name="object 13"/>
          <p:cNvGraphicFramePr>
            <a:graphicFrameLocks noGrp="1"/>
          </p:cNvGraphicFramePr>
          <p:nvPr/>
        </p:nvGraphicFramePr>
        <p:xfrm>
          <a:off x="2677062" y="2924944"/>
          <a:ext cx="765810" cy="784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</a:tblGrid>
              <a:tr h="392399"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7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8</a:t>
                      </a: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object 16"/>
          <p:cNvGraphicFramePr>
            <a:graphicFrameLocks noGrp="1"/>
          </p:cNvGraphicFramePr>
          <p:nvPr/>
        </p:nvGraphicFramePr>
        <p:xfrm>
          <a:off x="427037" y="2607256"/>
          <a:ext cx="1531619" cy="15695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</a:tblGrid>
              <a:tr h="3923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28575">
                      <a:solidFill>
                        <a:srgbClr val="666666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28575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D9D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88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28575">
                      <a:solidFill>
                        <a:srgbClr val="6666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28575">
                      <a:solidFill>
                        <a:srgbClr val="666666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28575">
                      <a:solidFill>
                        <a:srgbClr val="666666"/>
                      </a:solidFill>
                      <a:prstDash val="solid"/>
                    </a:lnB>
                    <a:solidFill>
                      <a:srgbClr val="CEE1F3"/>
                    </a:solidFill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28575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28575">
                      <a:solidFill>
                        <a:srgbClr val="6666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28575">
                      <a:solidFill>
                        <a:srgbClr val="666666"/>
                      </a:solidFill>
                      <a:prstDash val="solid"/>
                    </a:lnB>
                  </a:tcPr>
                </a:tc>
              </a:tr>
              <a:tr h="3859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175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28575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175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28575">
                      <a:solidFill>
                        <a:srgbClr val="666666"/>
                      </a:solidFill>
                      <a:prstDash val="solid"/>
                    </a:lnR>
                    <a:lnT w="28575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1755" marB="0">
                    <a:lnL w="28575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28575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175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28575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7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28575">
                      <a:solidFill>
                        <a:srgbClr val="666666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28575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21" name="object 17"/>
          <p:cNvSpPr txBox="1"/>
          <p:nvPr/>
        </p:nvSpPr>
        <p:spPr>
          <a:xfrm>
            <a:off x="912575" y="2074707"/>
            <a:ext cx="10712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Max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Pooling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18"/>
          <p:cNvSpPr txBox="1"/>
          <p:nvPr/>
        </p:nvSpPr>
        <p:spPr>
          <a:xfrm>
            <a:off x="912575" y="2284257"/>
            <a:ext cx="28892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Remember which element was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max!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3701024" y="3429000"/>
            <a:ext cx="1663064" cy="398186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25"/>
              </a:spcBef>
              <a:tabLst>
                <a:tab pos="483234" algn="l"/>
                <a:tab pos="1524635" algn="l"/>
              </a:tabLst>
            </a:pPr>
            <a:r>
              <a:rPr sz="1400" spc="-5" dirty="0" smtClean="0">
                <a:latin typeface="Arial"/>
                <a:cs typeface="Arial"/>
              </a:rPr>
              <a:t>Rest </a:t>
            </a:r>
            <a:r>
              <a:rPr sz="1400" spc="-5" dirty="0">
                <a:latin typeface="Arial"/>
                <a:cs typeface="Arial"/>
              </a:rPr>
              <a:t>of the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network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8" name="object 24"/>
          <p:cNvSpPr txBox="1"/>
          <p:nvPr/>
        </p:nvSpPr>
        <p:spPr>
          <a:xfrm>
            <a:off x="2543254" y="4266007"/>
            <a:ext cx="104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Output: </a:t>
            </a:r>
            <a:r>
              <a:rPr sz="1400" dirty="0">
                <a:latin typeface="Arial"/>
                <a:cs typeface="Arial"/>
              </a:rPr>
              <a:t>2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5"/>
          <p:cNvSpPr/>
          <p:nvPr/>
        </p:nvSpPr>
        <p:spPr>
          <a:xfrm>
            <a:off x="4052269" y="5025628"/>
            <a:ext cx="0" cy="707390"/>
          </a:xfrm>
          <a:custGeom>
            <a:avLst/>
            <a:gdLst/>
            <a:ahLst/>
            <a:cxnLst/>
            <a:rect l="l" t="t" r="r" b="b"/>
            <a:pathLst>
              <a:path h="707389">
                <a:moveTo>
                  <a:pt x="0" y="0"/>
                </a:moveTo>
                <a:lnTo>
                  <a:pt x="0" y="707202"/>
                </a:lnTo>
              </a:path>
            </a:pathLst>
          </a:custGeom>
          <a:ln w="4798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4076262" y="4847431"/>
            <a:ext cx="178435" cy="885825"/>
          </a:xfrm>
          <a:custGeom>
            <a:avLst/>
            <a:gdLst/>
            <a:ahLst/>
            <a:cxnLst/>
            <a:rect l="l" t="t" r="r" b="b"/>
            <a:pathLst>
              <a:path w="178435" h="885825">
                <a:moveTo>
                  <a:pt x="0" y="885399"/>
                </a:moveTo>
                <a:lnTo>
                  <a:pt x="0" y="178197"/>
                </a:lnTo>
                <a:lnTo>
                  <a:pt x="178197" y="0"/>
                </a:lnTo>
                <a:lnTo>
                  <a:pt x="178197" y="707202"/>
                </a:lnTo>
                <a:lnTo>
                  <a:pt x="0" y="8853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4028277" y="4847431"/>
            <a:ext cx="226695" cy="178435"/>
          </a:xfrm>
          <a:custGeom>
            <a:avLst/>
            <a:gdLst/>
            <a:ahLst/>
            <a:cxnLst/>
            <a:rect l="l" t="t" r="r" b="b"/>
            <a:pathLst>
              <a:path w="226695" h="178435">
                <a:moveTo>
                  <a:pt x="47984" y="178197"/>
                </a:moveTo>
                <a:lnTo>
                  <a:pt x="0" y="178197"/>
                </a:lnTo>
                <a:lnTo>
                  <a:pt x="178197" y="0"/>
                </a:lnTo>
                <a:lnTo>
                  <a:pt x="226181" y="0"/>
                </a:lnTo>
                <a:lnTo>
                  <a:pt x="47984" y="178197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4028277" y="4847431"/>
            <a:ext cx="226695" cy="885825"/>
          </a:xfrm>
          <a:custGeom>
            <a:avLst/>
            <a:gdLst/>
            <a:ahLst/>
            <a:cxnLst/>
            <a:rect l="l" t="t" r="r" b="b"/>
            <a:pathLst>
              <a:path w="226695" h="885825">
                <a:moveTo>
                  <a:pt x="0" y="178197"/>
                </a:moveTo>
                <a:lnTo>
                  <a:pt x="178197" y="0"/>
                </a:lnTo>
                <a:lnTo>
                  <a:pt x="226181" y="0"/>
                </a:lnTo>
                <a:lnTo>
                  <a:pt x="226181" y="707202"/>
                </a:lnTo>
                <a:lnTo>
                  <a:pt x="47984" y="885399"/>
                </a:lnTo>
                <a:lnTo>
                  <a:pt x="0" y="885399"/>
                </a:lnTo>
                <a:lnTo>
                  <a:pt x="0" y="17819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4028277" y="4847431"/>
            <a:ext cx="226695" cy="178435"/>
          </a:xfrm>
          <a:custGeom>
            <a:avLst/>
            <a:gdLst/>
            <a:ahLst/>
            <a:cxnLst/>
            <a:rect l="l" t="t" r="r" b="b"/>
            <a:pathLst>
              <a:path w="226695" h="178435">
                <a:moveTo>
                  <a:pt x="0" y="178197"/>
                </a:moveTo>
                <a:lnTo>
                  <a:pt x="47984" y="178197"/>
                </a:lnTo>
                <a:lnTo>
                  <a:pt x="226181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4076262" y="5025628"/>
            <a:ext cx="0" cy="707390"/>
          </a:xfrm>
          <a:custGeom>
            <a:avLst/>
            <a:gdLst/>
            <a:ahLst/>
            <a:cxnLst/>
            <a:rect l="l" t="t" r="r" b="b"/>
            <a:pathLst>
              <a:path h="707389">
                <a:moveTo>
                  <a:pt x="0" y="0"/>
                </a:moveTo>
                <a:lnTo>
                  <a:pt x="0" y="707202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4140722" y="5025628"/>
            <a:ext cx="0" cy="707390"/>
          </a:xfrm>
          <a:custGeom>
            <a:avLst/>
            <a:gdLst/>
            <a:ahLst/>
            <a:cxnLst/>
            <a:rect l="l" t="t" r="r" b="b"/>
            <a:pathLst>
              <a:path h="707389">
                <a:moveTo>
                  <a:pt x="0" y="0"/>
                </a:moveTo>
                <a:lnTo>
                  <a:pt x="0" y="707202"/>
                </a:lnTo>
              </a:path>
            </a:pathLst>
          </a:custGeom>
          <a:ln w="47984">
            <a:solidFill>
              <a:srgbClr val="F4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4164714" y="4847431"/>
            <a:ext cx="178435" cy="885825"/>
          </a:xfrm>
          <a:custGeom>
            <a:avLst/>
            <a:gdLst/>
            <a:ahLst/>
            <a:cxnLst/>
            <a:rect l="l" t="t" r="r" b="b"/>
            <a:pathLst>
              <a:path w="178435" h="885825">
                <a:moveTo>
                  <a:pt x="0" y="885399"/>
                </a:moveTo>
                <a:lnTo>
                  <a:pt x="0" y="178197"/>
                </a:lnTo>
                <a:lnTo>
                  <a:pt x="178197" y="0"/>
                </a:lnTo>
                <a:lnTo>
                  <a:pt x="178197" y="707202"/>
                </a:lnTo>
                <a:lnTo>
                  <a:pt x="0" y="885399"/>
                </a:lnTo>
                <a:close/>
              </a:path>
            </a:pathLst>
          </a:custGeom>
          <a:solidFill>
            <a:srgbClr val="C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4116730" y="4847431"/>
            <a:ext cx="226695" cy="178435"/>
          </a:xfrm>
          <a:custGeom>
            <a:avLst/>
            <a:gdLst/>
            <a:ahLst/>
            <a:cxnLst/>
            <a:rect l="l" t="t" r="r" b="b"/>
            <a:pathLst>
              <a:path w="226695" h="178435">
                <a:moveTo>
                  <a:pt x="47984" y="178197"/>
                </a:moveTo>
                <a:lnTo>
                  <a:pt x="0" y="178197"/>
                </a:lnTo>
                <a:lnTo>
                  <a:pt x="178197" y="0"/>
                </a:lnTo>
                <a:lnTo>
                  <a:pt x="226181" y="0"/>
                </a:lnTo>
                <a:lnTo>
                  <a:pt x="47984" y="178197"/>
                </a:lnTo>
                <a:close/>
              </a:path>
            </a:pathLst>
          </a:custGeom>
          <a:solidFill>
            <a:srgbClr val="F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4116730" y="4847431"/>
            <a:ext cx="226695" cy="885825"/>
          </a:xfrm>
          <a:custGeom>
            <a:avLst/>
            <a:gdLst/>
            <a:ahLst/>
            <a:cxnLst/>
            <a:rect l="l" t="t" r="r" b="b"/>
            <a:pathLst>
              <a:path w="226695" h="885825">
                <a:moveTo>
                  <a:pt x="0" y="178197"/>
                </a:moveTo>
                <a:lnTo>
                  <a:pt x="178197" y="0"/>
                </a:lnTo>
                <a:lnTo>
                  <a:pt x="226181" y="0"/>
                </a:lnTo>
                <a:lnTo>
                  <a:pt x="226181" y="707202"/>
                </a:lnTo>
                <a:lnTo>
                  <a:pt x="47984" y="885399"/>
                </a:lnTo>
                <a:lnTo>
                  <a:pt x="0" y="885399"/>
                </a:lnTo>
                <a:lnTo>
                  <a:pt x="0" y="17819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4116730" y="4847431"/>
            <a:ext cx="226695" cy="178435"/>
          </a:xfrm>
          <a:custGeom>
            <a:avLst/>
            <a:gdLst/>
            <a:ahLst/>
            <a:cxnLst/>
            <a:rect l="l" t="t" r="r" b="b"/>
            <a:pathLst>
              <a:path w="226695" h="178435">
                <a:moveTo>
                  <a:pt x="0" y="178197"/>
                </a:moveTo>
                <a:lnTo>
                  <a:pt x="47984" y="178197"/>
                </a:lnTo>
                <a:lnTo>
                  <a:pt x="226181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4164715" y="5025628"/>
            <a:ext cx="0" cy="707390"/>
          </a:xfrm>
          <a:custGeom>
            <a:avLst/>
            <a:gdLst/>
            <a:ahLst/>
            <a:cxnLst/>
            <a:rect l="l" t="t" r="r" b="b"/>
            <a:pathLst>
              <a:path h="707389">
                <a:moveTo>
                  <a:pt x="0" y="0"/>
                </a:moveTo>
                <a:lnTo>
                  <a:pt x="0" y="707202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4231388" y="5200472"/>
            <a:ext cx="144145" cy="361315"/>
          </a:xfrm>
          <a:custGeom>
            <a:avLst/>
            <a:gdLst/>
            <a:ahLst/>
            <a:cxnLst/>
            <a:rect l="l" t="t" r="r" b="b"/>
            <a:pathLst>
              <a:path w="144145" h="361314">
                <a:moveTo>
                  <a:pt x="0" y="0"/>
                </a:moveTo>
                <a:lnTo>
                  <a:pt x="143809" y="0"/>
                </a:lnTo>
                <a:lnTo>
                  <a:pt x="143809" y="360763"/>
                </a:lnTo>
                <a:lnTo>
                  <a:pt x="0" y="360763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4375198" y="5063601"/>
            <a:ext cx="137160" cy="497840"/>
          </a:xfrm>
          <a:custGeom>
            <a:avLst/>
            <a:gdLst/>
            <a:ahLst/>
            <a:cxnLst/>
            <a:rect l="l" t="t" r="r" b="b"/>
            <a:pathLst>
              <a:path w="137160" h="497839">
                <a:moveTo>
                  <a:pt x="0" y="497634"/>
                </a:moveTo>
                <a:lnTo>
                  <a:pt x="0" y="136871"/>
                </a:lnTo>
                <a:lnTo>
                  <a:pt x="136871" y="0"/>
                </a:lnTo>
                <a:lnTo>
                  <a:pt x="136871" y="360763"/>
                </a:lnTo>
                <a:lnTo>
                  <a:pt x="0" y="497634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4231388" y="5063601"/>
            <a:ext cx="281305" cy="137160"/>
          </a:xfrm>
          <a:custGeom>
            <a:avLst/>
            <a:gdLst/>
            <a:ahLst/>
            <a:cxnLst/>
            <a:rect l="l" t="t" r="r" b="b"/>
            <a:pathLst>
              <a:path w="281304" h="137160">
                <a:moveTo>
                  <a:pt x="143809" y="136871"/>
                </a:moveTo>
                <a:lnTo>
                  <a:pt x="0" y="136871"/>
                </a:lnTo>
                <a:lnTo>
                  <a:pt x="136871" y="0"/>
                </a:lnTo>
                <a:lnTo>
                  <a:pt x="280681" y="0"/>
                </a:lnTo>
                <a:lnTo>
                  <a:pt x="143809" y="136871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4231388" y="5063601"/>
            <a:ext cx="281305" cy="497840"/>
          </a:xfrm>
          <a:custGeom>
            <a:avLst/>
            <a:gdLst/>
            <a:ahLst/>
            <a:cxnLst/>
            <a:rect l="l" t="t" r="r" b="b"/>
            <a:pathLst>
              <a:path w="281304" h="497839">
                <a:moveTo>
                  <a:pt x="0" y="136871"/>
                </a:moveTo>
                <a:lnTo>
                  <a:pt x="136871" y="0"/>
                </a:lnTo>
                <a:lnTo>
                  <a:pt x="280681" y="0"/>
                </a:lnTo>
                <a:lnTo>
                  <a:pt x="280681" y="360763"/>
                </a:lnTo>
                <a:lnTo>
                  <a:pt x="143809" y="497634"/>
                </a:lnTo>
                <a:lnTo>
                  <a:pt x="0" y="497634"/>
                </a:lnTo>
                <a:lnTo>
                  <a:pt x="0" y="136871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4231388" y="5063601"/>
            <a:ext cx="281305" cy="137160"/>
          </a:xfrm>
          <a:custGeom>
            <a:avLst/>
            <a:gdLst/>
            <a:ahLst/>
            <a:cxnLst/>
            <a:rect l="l" t="t" r="r" b="b"/>
            <a:pathLst>
              <a:path w="281304" h="137160">
                <a:moveTo>
                  <a:pt x="0" y="136871"/>
                </a:moveTo>
                <a:lnTo>
                  <a:pt x="143809" y="136871"/>
                </a:lnTo>
                <a:lnTo>
                  <a:pt x="280681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4375198" y="5200472"/>
            <a:ext cx="0" cy="361315"/>
          </a:xfrm>
          <a:custGeom>
            <a:avLst/>
            <a:gdLst/>
            <a:ahLst/>
            <a:cxnLst/>
            <a:rect l="l" t="t" r="r" b="b"/>
            <a:pathLst>
              <a:path h="361314">
                <a:moveTo>
                  <a:pt x="0" y="0"/>
                </a:moveTo>
                <a:lnTo>
                  <a:pt x="0" y="360763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4408294" y="5200472"/>
            <a:ext cx="144145" cy="361315"/>
          </a:xfrm>
          <a:custGeom>
            <a:avLst/>
            <a:gdLst/>
            <a:ahLst/>
            <a:cxnLst/>
            <a:rect l="l" t="t" r="r" b="b"/>
            <a:pathLst>
              <a:path w="144145" h="361314">
                <a:moveTo>
                  <a:pt x="0" y="0"/>
                </a:moveTo>
                <a:lnTo>
                  <a:pt x="143809" y="0"/>
                </a:lnTo>
                <a:lnTo>
                  <a:pt x="143809" y="360763"/>
                </a:lnTo>
                <a:lnTo>
                  <a:pt x="0" y="360763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4552104" y="5063601"/>
            <a:ext cx="137160" cy="497840"/>
          </a:xfrm>
          <a:custGeom>
            <a:avLst/>
            <a:gdLst/>
            <a:ahLst/>
            <a:cxnLst/>
            <a:rect l="l" t="t" r="r" b="b"/>
            <a:pathLst>
              <a:path w="137160" h="497839">
                <a:moveTo>
                  <a:pt x="0" y="497634"/>
                </a:moveTo>
                <a:lnTo>
                  <a:pt x="0" y="136871"/>
                </a:lnTo>
                <a:lnTo>
                  <a:pt x="136871" y="0"/>
                </a:lnTo>
                <a:lnTo>
                  <a:pt x="136871" y="360763"/>
                </a:lnTo>
                <a:lnTo>
                  <a:pt x="0" y="497634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4408294" y="5063601"/>
            <a:ext cx="281305" cy="137160"/>
          </a:xfrm>
          <a:custGeom>
            <a:avLst/>
            <a:gdLst/>
            <a:ahLst/>
            <a:cxnLst/>
            <a:rect l="l" t="t" r="r" b="b"/>
            <a:pathLst>
              <a:path w="281304" h="137160">
                <a:moveTo>
                  <a:pt x="143809" y="136871"/>
                </a:moveTo>
                <a:lnTo>
                  <a:pt x="0" y="136871"/>
                </a:lnTo>
                <a:lnTo>
                  <a:pt x="136871" y="0"/>
                </a:lnTo>
                <a:lnTo>
                  <a:pt x="280681" y="0"/>
                </a:lnTo>
                <a:lnTo>
                  <a:pt x="143809" y="136871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4408294" y="5063601"/>
            <a:ext cx="281305" cy="497840"/>
          </a:xfrm>
          <a:custGeom>
            <a:avLst/>
            <a:gdLst/>
            <a:ahLst/>
            <a:cxnLst/>
            <a:rect l="l" t="t" r="r" b="b"/>
            <a:pathLst>
              <a:path w="281304" h="497839">
                <a:moveTo>
                  <a:pt x="0" y="136871"/>
                </a:moveTo>
                <a:lnTo>
                  <a:pt x="136871" y="0"/>
                </a:lnTo>
                <a:lnTo>
                  <a:pt x="280681" y="0"/>
                </a:lnTo>
                <a:lnTo>
                  <a:pt x="280681" y="360763"/>
                </a:lnTo>
                <a:lnTo>
                  <a:pt x="143809" y="497634"/>
                </a:lnTo>
                <a:lnTo>
                  <a:pt x="0" y="497634"/>
                </a:lnTo>
                <a:lnTo>
                  <a:pt x="0" y="136871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4408294" y="5063601"/>
            <a:ext cx="281305" cy="137160"/>
          </a:xfrm>
          <a:custGeom>
            <a:avLst/>
            <a:gdLst/>
            <a:ahLst/>
            <a:cxnLst/>
            <a:rect l="l" t="t" r="r" b="b"/>
            <a:pathLst>
              <a:path w="281304" h="137160">
                <a:moveTo>
                  <a:pt x="0" y="136871"/>
                </a:moveTo>
                <a:lnTo>
                  <a:pt x="143809" y="136871"/>
                </a:lnTo>
                <a:lnTo>
                  <a:pt x="280681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/>
          <p:nvPr/>
        </p:nvSpPr>
        <p:spPr>
          <a:xfrm>
            <a:off x="4552104" y="5200472"/>
            <a:ext cx="0" cy="361315"/>
          </a:xfrm>
          <a:custGeom>
            <a:avLst/>
            <a:gdLst/>
            <a:ahLst/>
            <a:cxnLst/>
            <a:rect l="l" t="t" r="r" b="b"/>
            <a:pathLst>
              <a:path h="361314">
                <a:moveTo>
                  <a:pt x="0" y="0"/>
                </a:moveTo>
                <a:lnTo>
                  <a:pt x="0" y="360763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4585200" y="5200472"/>
            <a:ext cx="144145" cy="361315"/>
          </a:xfrm>
          <a:custGeom>
            <a:avLst/>
            <a:gdLst/>
            <a:ahLst/>
            <a:cxnLst/>
            <a:rect l="l" t="t" r="r" b="b"/>
            <a:pathLst>
              <a:path w="144145" h="361314">
                <a:moveTo>
                  <a:pt x="0" y="0"/>
                </a:moveTo>
                <a:lnTo>
                  <a:pt x="143809" y="0"/>
                </a:lnTo>
                <a:lnTo>
                  <a:pt x="143809" y="360763"/>
                </a:lnTo>
                <a:lnTo>
                  <a:pt x="0" y="360763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/>
          <p:nvPr/>
        </p:nvSpPr>
        <p:spPr>
          <a:xfrm>
            <a:off x="4729009" y="5063601"/>
            <a:ext cx="137160" cy="497840"/>
          </a:xfrm>
          <a:custGeom>
            <a:avLst/>
            <a:gdLst/>
            <a:ahLst/>
            <a:cxnLst/>
            <a:rect l="l" t="t" r="r" b="b"/>
            <a:pathLst>
              <a:path w="137160" h="497839">
                <a:moveTo>
                  <a:pt x="0" y="497634"/>
                </a:moveTo>
                <a:lnTo>
                  <a:pt x="0" y="136871"/>
                </a:lnTo>
                <a:lnTo>
                  <a:pt x="136871" y="0"/>
                </a:lnTo>
                <a:lnTo>
                  <a:pt x="136871" y="360763"/>
                </a:lnTo>
                <a:lnTo>
                  <a:pt x="0" y="497634"/>
                </a:lnTo>
                <a:close/>
              </a:path>
            </a:pathLst>
          </a:custGeom>
          <a:solidFill>
            <a:srgbClr val="C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/>
          <p:nvPr/>
        </p:nvSpPr>
        <p:spPr>
          <a:xfrm>
            <a:off x="4585200" y="5063601"/>
            <a:ext cx="281305" cy="137160"/>
          </a:xfrm>
          <a:custGeom>
            <a:avLst/>
            <a:gdLst/>
            <a:ahLst/>
            <a:cxnLst/>
            <a:rect l="l" t="t" r="r" b="b"/>
            <a:pathLst>
              <a:path w="281304" h="137160">
                <a:moveTo>
                  <a:pt x="143809" y="136871"/>
                </a:moveTo>
                <a:lnTo>
                  <a:pt x="0" y="136871"/>
                </a:lnTo>
                <a:lnTo>
                  <a:pt x="136871" y="0"/>
                </a:lnTo>
                <a:lnTo>
                  <a:pt x="280681" y="0"/>
                </a:lnTo>
                <a:lnTo>
                  <a:pt x="143809" y="136871"/>
                </a:lnTo>
                <a:close/>
              </a:path>
            </a:pathLst>
          </a:custGeom>
          <a:solidFill>
            <a:srgbClr val="F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>
            <a:off x="4585200" y="5063601"/>
            <a:ext cx="281305" cy="497840"/>
          </a:xfrm>
          <a:custGeom>
            <a:avLst/>
            <a:gdLst/>
            <a:ahLst/>
            <a:cxnLst/>
            <a:rect l="l" t="t" r="r" b="b"/>
            <a:pathLst>
              <a:path w="281304" h="497839">
                <a:moveTo>
                  <a:pt x="0" y="136871"/>
                </a:moveTo>
                <a:lnTo>
                  <a:pt x="136871" y="0"/>
                </a:lnTo>
                <a:lnTo>
                  <a:pt x="280681" y="0"/>
                </a:lnTo>
                <a:lnTo>
                  <a:pt x="280681" y="360763"/>
                </a:lnTo>
                <a:lnTo>
                  <a:pt x="143809" y="497634"/>
                </a:lnTo>
                <a:lnTo>
                  <a:pt x="0" y="497634"/>
                </a:lnTo>
                <a:lnTo>
                  <a:pt x="0" y="136871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/>
          <p:nvPr/>
        </p:nvSpPr>
        <p:spPr>
          <a:xfrm>
            <a:off x="4585200" y="5063601"/>
            <a:ext cx="281305" cy="137160"/>
          </a:xfrm>
          <a:custGeom>
            <a:avLst/>
            <a:gdLst/>
            <a:ahLst/>
            <a:cxnLst/>
            <a:rect l="l" t="t" r="r" b="b"/>
            <a:pathLst>
              <a:path w="281304" h="137160">
                <a:moveTo>
                  <a:pt x="0" y="136871"/>
                </a:moveTo>
                <a:lnTo>
                  <a:pt x="143809" y="136871"/>
                </a:lnTo>
                <a:lnTo>
                  <a:pt x="280681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4"/>
          <p:cNvSpPr/>
          <p:nvPr/>
        </p:nvSpPr>
        <p:spPr>
          <a:xfrm>
            <a:off x="4729009" y="5200472"/>
            <a:ext cx="0" cy="361315"/>
          </a:xfrm>
          <a:custGeom>
            <a:avLst/>
            <a:gdLst/>
            <a:ahLst/>
            <a:cxnLst/>
            <a:rect l="l" t="t" r="r" b="b"/>
            <a:pathLst>
              <a:path h="361314">
                <a:moveTo>
                  <a:pt x="0" y="0"/>
                </a:moveTo>
                <a:lnTo>
                  <a:pt x="0" y="360763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4754350" y="5270612"/>
            <a:ext cx="285115" cy="213360"/>
          </a:xfrm>
          <a:custGeom>
            <a:avLst/>
            <a:gdLst/>
            <a:ahLst/>
            <a:cxnLst/>
            <a:rect l="l" t="t" r="r" b="b"/>
            <a:pathLst>
              <a:path w="285114" h="213360">
                <a:moveTo>
                  <a:pt x="0" y="0"/>
                </a:moveTo>
                <a:lnTo>
                  <a:pt x="284833" y="0"/>
                </a:lnTo>
                <a:lnTo>
                  <a:pt x="284833" y="212922"/>
                </a:lnTo>
                <a:lnTo>
                  <a:pt x="0" y="212922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5039184" y="5177954"/>
            <a:ext cx="92710" cy="306070"/>
          </a:xfrm>
          <a:custGeom>
            <a:avLst/>
            <a:gdLst/>
            <a:ahLst/>
            <a:cxnLst/>
            <a:rect l="l" t="t" r="r" b="b"/>
            <a:pathLst>
              <a:path w="92710" h="306070">
                <a:moveTo>
                  <a:pt x="0" y="305580"/>
                </a:moveTo>
                <a:lnTo>
                  <a:pt x="0" y="92657"/>
                </a:lnTo>
                <a:lnTo>
                  <a:pt x="92658" y="0"/>
                </a:lnTo>
                <a:lnTo>
                  <a:pt x="92658" y="212922"/>
                </a:lnTo>
                <a:lnTo>
                  <a:pt x="0" y="305580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/>
          <p:nvPr/>
        </p:nvSpPr>
        <p:spPr>
          <a:xfrm>
            <a:off x="4754350" y="5177954"/>
            <a:ext cx="377825" cy="92710"/>
          </a:xfrm>
          <a:custGeom>
            <a:avLst/>
            <a:gdLst/>
            <a:ahLst/>
            <a:cxnLst/>
            <a:rect l="l" t="t" r="r" b="b"/>
            <a:pathLst>
              <a:path w="377825" h="92710">
                <a:moveTo>
                  <a:pt x="284833" y="92657"/>
                </a:moveTo>
                <a:lnTo>
                  <a:pt x="0" y="92657"/>
                </a:lnTo>
                <a:lnTo>
                  <a:pt x="92658" y="0"/>
                </a:lnTo>
                <a:lnTo>
                  <a:pt x="377492" y="0"/>
                </a:lnTo>
                <a:lnTo>
                  <a:pt x="284833" y="92657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8"/>
          <p:cNvSpPr/>
          <p:nvPr/>
        </p:nvSpPr>
        <p:spPr>
          <a:xfrm>
            <a:off x="4754350" y="5177954"/>
            <a:ext cx="377825" cy="306070"/>
          </a:xfrm>
          <a:custGeom>
            <a:avLst/>
            <a:gdLst/>
            <a:ahLst/>
            <a:cxnLst/>
            <a:rect l="l" t="t" r="r" b="b"/>
            <a:pathLst>
              <a:path w="377825" h="306070">
                <a:moveTo>
                  <a:pt x="0" y="92657"/>
                </a:moveTo>
                <a:lnTo>
                  <a:pt x="92658" y="0"/>
                </a:lnTo>
                <a:lnTo>
                  <a:pt x="377492" y="0"/>
                </a:lnTo>
                <a:lnTo>
                  <a:pt x="377492" y="212922"/>
                </a:lnTo>
                <a:lnTo>
                  <a:pt x="284833" y="305580"/>
                </a:lnTo>
                <a:lnTo>
                  <a:pt x="0" y="305580"/>
                </a:lnTo>
                <a:lnTo>
                  <a:pt x="0" y="9265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9"/>
          <p:cNvSpPr/>
          <p:nvPr/>
        </p:nvSpPr>
        <p:spPr>
          <a:xfrm>
            <a:off x="4754350" y="5177954"/>
            <a:ext cx="377825" cy="92710"/>
          </a:xfrm>
          <a:custGeom>
            <a:avLst/>
            <a:gdLst/>
            <a:ahLst/>
            <a:cxnLst/>
            <a:rect l="l" t="t" r="r" b="b"/>
            <a:pathLst>
              <a:path w="377825" h="92710">
                <a:moveTo>
                  <a:pt x="0" y="92657"/>
                </a:moveTo>
                <a:lnTo>
                  <a:pt x="284833" y="92657"/>
                </a:lnTo>
                <a:lnTo>
                  <a:pt x="377492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0"/>
          <p:cNvSpPr/>
          <p:nvPr/>
        </p:nvSpPr>
        <p:spPr>
          <a:xfrm>
            <a:off x="5039184" y="5270612"/>
            <a:ext cx="0" cy="213360"/>
          </a:xfrm>
          <a:custGeom>
            <a:avLst/>
            <a:gdLst/>
            <a:ahLst/>
            <a:cxnLst/>
            <a:rect l="l" t="t" r="r" b="b"/>
            <a:pathLst>
              <a:path h="213360">
                <a:moveTo>
                  <a:pt x="0" y="0"/>
                </a:moveTo>
                <a:lnTo>
                  <a:pt x="0" y="212922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1"/>
          <p:cNvSpPr/>
          <p:nvPr/>
        </p:nvSpPr>
        <p:spPr>
          <a:xfrm>
            <a:off x="5066214" y="5270612"/>
            <a:ext cx="285115" cy="213360"/>
          </a:xfrm>
          <a:custGeom>
            <a:avLst/>
            <a:gdLst/>
            <a:ahLst/>
            <a:cxnLst/>
            <a:rect l="l" t="t" r="r" b="b"/>
            <a:pathLst>
              <a:path w="285114" h="213360">
                <a:moveTo>
                  <a:pt x="0" y="0"/>
                </a:moveTo>
                <a:lnTo>
                  <a:pt x="284833" y="0"/>
                </a:lnTo>
                <a:lnTo>
                  <a:pt x="284833" y="212922"/>
                </a:lnTo>
                <a:lnTo>
                  <a:pt x="0" y="212922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2"/>
          <p:cNvSpPr/>
          <p:nvPr/>
        </p:nvSpPr>
        <p:spPr>
          <a:xfrm>
            <a:off x="5351047" y="5177954"/>
            <a:ext cx="92710" cy="306070"/>
          </a:xfrm>
          <a:custGeom>
            <a:avLst/>
            <a:gdLst/>
            <a:ahLst/>
            <a:cxnLst/>
            <a:rect l="l" t="t" r="r" b="b"/>
            <a:pathLst>
              <a:path w="92710" h="306070">
                <a:moveTo>
                  <a:pt x="0" y="305580"/>
                </a:moveTo>
                <a:lnTo>
                  <a:pt x="0" y="92657"/>
                </a:lnTo>
                <a:lnTo>
                  <a:pt x="92658" y="0"/>
                </a:lnTo>
                <a:lnTo>
                  <a:pt x="92658" y="212922"/>
                </a:lnTo>
                <a:lnTo>
                  <a:pt x="0" y="305580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3"/>
          <p:cNvSpPr/>
          <p:nvPr/>
        </p:nvSpPr>
        <p:spPr>
          <a:xfrm>
            <a:off x="5066214" y="5177954"/>
            <a:ext cx="377825" cy="92710"/>
          </a:xfrm>
          <a:custGeom>
            <a:avLst/>
            <a:gdLst/>
            <a:ahLst/>
            <a:cxnLst/>
            <a:rect l="l" t="t" r="r" b="b"/>
            <a:pathLst>
              <a:path w="377825" h="92710">
                <a:moveTo>
                  <a:pt x="284833" y="92657"/>
                </a:moveTo>
                <a:lnTo>
                  <a:pt x="0" y="92657"/>
                </a:lnTo>
                <a:lnTo>
                  <a:pt x="92658" y="0"/>
                </a:lnTo>
                <a:lnTo>
                  <a:pt x="377492" y="0"/>
                </a:lnTo>
                <a:lnTo>
                  <a:pt x="284833" y="92657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4"/>
          <p:cNvSpPr/>
          <p:nvPr/>
        </p:nvSpPr>
        <p:spPr>
          <a:xfrm>
            <a:off x="5066214" y="5177954"/>
            <a:ext cx="377825" cy="306070"/>
          </a:xfrm>
          <a:custGeom>
            <a:avLst/>
            <a:gdLst/>
            <a:ahLst/>
            <a:cxnLst/>
            <a:rect l="l" t="t" r="r" b="b"/>
            <a:pathLst>
              <a:path w="377825" h="306070">
                <a:moveTo>
                  <a:pt x="0" y="92657"/>
                </a:moveTo>
                <a:lnTo>
                  <a:pt x="92658" y="0"/>
                </a:lnTo>
                <a:lnTo>
                  <a:pt x="377492" y="0"/>
                </a:lnTo>
                <a:lnTo>
                  <a:pt x="377492" y="212922"/>
                </a:lnTo>
                <a:lnTo>
                  <a:pt x="284833" y="305580"/>
                </a:lnTo>
                <a:lnTo>
                  <a:pt x="0" y="305580"/>
                </a:lnTo>
                <a:lnTo>
                  <a:pt x="0" y="9265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5"/>
          <p:cNvSpPr/>
          <p:nvPr/>
        </p:nvSpPr>
        <p:spPr>
          <a:xfrm>
            <a:off x="5066214" y="5177954"/>
            <a:ext cx="377825" cy="92710"/>
          </a:xfrm>
          <a:custGeom>
            <a:avLst/>
            <a:gdLst/>
            <a:ahLst/>
            <a:cxnLst/>
            <a:rect l="l" t="t" r="r" b="b"/>
            <a:pathLst>
              <a:path w="377825" h="92710">
                <a:moveTo>
                  <a:pt x="0" y="92657"/>
                </a:moveTo>
                <a:lnTo>
                  <a:pt x="284833" y="92657"/>
                </a:lnTo>
                <a:lnTo>
                  <a:pt x="377492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6"/>
          <p:cNvSpPr/>
          <p:nvPr/>
        </p:nvSpPr>
        <p:spPr>
          <a:xfrm>
            <a:off x="5351047" y="5270612"/>
            <a:ext cx="0" cy="213360"/>
          </a:xfrm>
          <a:custGeom>
            <a:avLst/>
            <a:gdLst/>
            <a:ahLst/>
            <a:cxnLst/>
            <a:rect l="l" t="t" r="r" b="b"/>
            <a:pathLst>
              <a:path h="213360">
                <a:moveTo>
                  <a:pt x="0" y="0"/>
                </a:moveTo>
                <a:lnTo>
                  <a:pt x="0" y="212922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7"/>
          <p:cNvSpPr/>
          <p:nvPr/>
        </p:nvSpPr>
        <p:spPr>
          <a:xfrm>
            <a:off x="5425503" y="5200472"/>
            <a:ext cx="144145" cy="361315"/>
          </a:xfrm>
          <a:custGeom>
            <a:avLst/>
            <a:gdLst/>
            <a:ahLst/>
            <a:cxnLst/>
            <a:rect l="l" t="t" r="r" b="b"/>
            <a:pathLst>
              <a:path w="144145" h="361314">
                <a:moveTo>
                  <a:pt x="0" y="0"/>
                </a:moveTo>
                <a:lnTo>
                  <a:pt x="143809" y="0"/>
                </a:lnTo>
                <a:lnTo>
                  <a:pt x="143809" y="360763"/>
                </a:lnTo>
                <a:lnTo>
                  <a:pt x="0" y="360763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8"/>
          <p:cNvSpPr/>
          <p:nvPr/>
        </p:nvSpPr>
        <p:spPr>
          <a:xfrm>
            <a:off x="5569313" y="5063601"/>
            <a:ext cx="137160" cy="497840"/>
          </a:xfrm>
          <a:custGeom>
            <a:avLst/>
            <a:gdLst/>
            <a:ahLst/>
            <a:cxnLst/>
            <a:rect l="l" t="t" r="r" b="b"/>
            <a:pathLst>
              <a:path w="137160" h="497839">
                <a:moveTo>
                  <a:pt x="0" y="497634"/>
                </a:moveTo>
                <a:lnTo>
                  <a:pt x="0" y="136871"/>
                </a:lnTo>
                <a:lnTo>
                  <a:pt x="136871" y="0"/>
                </a:lnTo>
                <a:lnTo>
                  <a:pt x="136871" y="360763"/>
                </a:lnTo>
                <a:lnTo>
                  <a:pt x="0" y="497634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9"/>
          <p:cNvSpPr/>
          <p:nvPr/>
        </p:nvSpPr>
        <p:spPr>
          <a:xfrm>
            <a:off x="5425503" y="5063601"/>
            <a:ext cx="281305" cy="137160"/>
          </a:xfrm>
          <a:custGeom>
            <a:avLst/>
            <a:gdLst/>
            <a:ahLst/>
            <a:cxnLst/>
            <a:rect l="l" t="t" r="r" b="b"/>
            <a:pathLst>
              <a:path w="281304" h="137160">
                <a:moveTo>
                  <a:pt x="143809" y="136871"/>
                </a:moveTo>
                <a:lnTo>
                  <a:pt x="0" y="136871"/>
                </a:lnTo>
                <a:lnTo>
                  <a:pt x="136871" y="0"/>
                </a:lnTo>
                <a:lnTo>
                  <a:pt x="280681" y="0"/>
                </a:lnTo>
                <a:lnTo>
                  <a:pt x="143809" y="136871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0"/>
          <p:cNvSpPr/>
          <p:nvPr/>
        </p:nvSpPr>
        <p:spPr>
          <a:xfrm>
            <a:off x="5425503" y="5063601"/>
            <a:ext cx="281305" cy="497840"/>
          </a:xfrm>
          <a:custGeom>
            <a:avLst/>
            <a:gdLst/>
            <a:ahLst/>
            <a:cxnLst/>
            <a:rect l="l" t="t" r="r" b="b"/>
            <a:pathLst>
              <a:path w="281304" h="497839">
                <a:moveTo>
                  <a:pt x="0" y="136871"/>
                </a:moveTo>
                <a:lnTo>
                  <a:pt x="136871" y="0"/>
                </a:lnTo>
                <a:lnTo>
                  <a:pt x="280681" y="0"/>
                </a:lnTo>
                <a:lnTo>
                  <a:pt x="280681" y="360763"/>
                </a:lnTo>
                <a:lnTo>
                  <a:pt x="143809" y="497634"/>
                </a:lnTo>
                <a:lnTo>
                  <a:pt x="0" y="497634"/>
                </a:lnTo>
                <a:lnTo>
                  <a:pt x="0" y="136871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1"/>
          <p:cNvSpPr/>
          <p:nvPr/>
        </p:nvSpPr>
        <p:spPr>
          <a:xfrm>
            <a:off x="5425503" y="5063601"/>
            <a:ext cx="281305" cy="137160"/>
          </a:xfrm>
          <a:custGeom>
            <a:avLst/>
            <a:gdLst/>
            <a:ahLst/>
            <a:cxnLst/>
            <a:rect l="l" t="t" r="r" b="b"/>
            <a:pathLst>
              <a:path w="281304" h="137160">
                <a:moveTo>
                  <a:pt x="0" y="136871"/>
                </a:moveTo>
                <a:lnTo>
                  <a:pt x="143809" y="136871"/>
                </a:lnTo>
                <a:lnTo>
                  <a:pt x="280681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2"/>
          <p:cNvSpPr/>
          <p:nvPr/>
        </p:nvSpPr>
        <p:spPr>
          <a:xfrm>
            <a:off x="5569313" y="5200472"/>
            <a:ext cx="0" cy="361315"/>
          </a:xfrm>
          <a:custGeom>
            <a:avLst/>
            <a:gdLst/>
            <a:ahLst/>
            <a:cxnLst/>
            <a:rect l="l" t="t" r="r" b="b"/>
            <a:pathLst>
              <a:path h="361314">
                <a:moveTo>
                  <a:pt x="0" y="0"/>
                </a:moveTo>
                <a:lnTo>
                  <a:pt x="0" y="360763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3"/>
          <p:cNvSpPr/>
          <p:nvPr/>
        </p:nvSpPr>
        <p:spPr>
          <a:xfrm>
            <a:off x="5602409" y="5200472"/>
            <a:ext cx="144145" cy="361315"/>
          </a:xfrm>
          <a:custGeom>
            <a:avLst/>
            <a:gdLst/>
            <a:ahLst/>
            <a:cxnLst/>
            <a:rect l="l" t="t" r="r" b="b"/>
            <a:pathLst>
              <a:path w="144145" h="361314">
                <a:moveTo>
                  <a:pt x="0" y="0"/>
                </a:moveTo>
                <a:lnTo>
                  <a:pt x="143809" y="0"/>
                </a:lnTo>
                <a:lnTo>
                  <a:pt x="143809" y="360763"/>
                </a:lnTo>
                <a:lnTo>
                  <a:pt x="0" y="360763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4"/>
          <p:cNvSpPr/>
          <p:nvPr/>
        </p:nvSpPr>
        <p:spPr>
          <a:xfrm>
            <a:off x="5746219" y="5063601"/>
            <a:ext cx="137160" cy="497840"/>
          </a:xfrm>
          <a:custGeom>
            <a:avLst/>
            <a:gdLst/>
            <a:ahLst/>
            <a:cxnLst/>
            <a:rect l="l" t="t" r="r" b="b"/>
            <a:pathLst>
              <a:path w="137160" h="497839">
                <a:moveTo>
                  <a:pt x="0" y="497634"/>
                </a:moveTo>
                <a:lnTo>
                  <a:pt x="0" y="136871"/>
                </a:lnTo>
                <a:lnTo>
                  <a:pt x="136871" y="0"/>
                </a:lnTo>
                <a:lnTo>
                  <a:pt x="136871" y="360763"/>
                </a:lnTo>
                <a:lnTo>
                  <a:pt x="0" y="497634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5"/>
          <p:cNvSpPr/>
          <p:nvPr/>
        </p:nvSpPr>
        <p:spPr>
          <a:xfrm>
            <a:off x="5602409" y="5063601"/>
            <a:ext cx="281305" cy="137160"/>
          </a:xfrm>
          <a:custGeom>
            <a:avLst/>
            <a:gdLst/>
            <a:ahLst/>
            <a:cxnLst/>
            <a:rect l="l" t="t" r="r" b="b"/>
            <a:pathLst>
              <a:path w="281304" h="137160">
                <a:moveTo>
                  <a:pt x="143809" y="136871"/>
                </a:moveTo>
                <a:lnTo>
                  <a:pt x="0" y="136871"/>
                </a:lnTo>
                <a:lnTo>
                  <a:pt x="136871" y="0"/>
                </a:lnTo>
                <a:lnTo>
                  <a:pt x="280681" y="0"/>
                </a:lnTo>
                <a:lnTo>
                  <a:pt x="143809" y="136871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6"/>
          <p:cNvSpPr/>
          <p:nvPr/>
        </p:nvSpPr>
        <p:spPr>
          <a:xfrm>
            <a:off x="5602409" y="5063601"/>
            <a:ext cx="281305" cy="497840"/>
          </a:xfrm>
          <a:custGeom>
            <a:avLst/>
            <a:gdLst/>
            <a:ahLst/>
            <a:cxnLst/>
            <a:rect l="l" t="t" r="r" b="b"/>
            <a:pathLst>
              <a:path w="281304" h="497839">
                <a:moveTo>
                  <a:pt x="0" y="136871"/>
                </a:moveTo>
                <a:lnTo>
                  <a:pt x="136871" y="0"/>
                </a:lnTo>
                <a:lnTo>
                  <a:pt x="280681" y="0"/>
                </a:lnTo>
                <a:lnTo>
                  <a:pt x="280681" y="360763"/>
                </a:lnTo>
                <a:lnTo>
                  <a:pt x="143809" y="497634"/>
                </a:lnTo>
                <a:lnTo>
                  <a:pt x="0" y="497634"/>
                </a:lnTo>
                <a:lnTo>
                  <a:pt x="0" y="136871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7"/>
          <p:cNvSpPr/>
          <p:nvPr/>
        </p:nvSpPr>
        <p:spPr>
          <a:xfrm>
            <a:off x="5602409" y="5063601"/>
            <a:ext cx="281305" cy="137160"/>
          </a:xfrm>
          <a:custGeom>
            <a:avLst/>
            <a:gdLst/>
            <a:ahLst/>
            <a:cxnLst/>
            <a:rect l="l" t="t" r="r" b="b"/>
            <a:pathLst>
              <a:path w="281304" h="137160">
                <a:moveTo>
                  <a:pt x="0" y="136871"/>
                </a:moveTo>
                <a:lnTo>
                  <a:pt x="143809" y="136871"/>
                </a:lnTo>
                <a:lnTo>
                  <a:pt x="280681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8"/>
          <p:cNvSpPr/>
          <p:nvPr/>
        </p:nvSpPr>
        <p:spPr>
          <a:xfrm>
            <a:off x="5746219" y="5200472"/>
            <a:ext cx="0" cy="361315"/>
          </a:xfrm>
          <a:custGeom>
            <a:avLst/>
            <a:gdLst/>
            <a:ahLst/>
            <a:cxnLst/>
            <a:rect l="l" t="t" r="r" b="b"/>
            <a:pathLst>
              <a:path h="361314">
                <a:moveTo>
                  <a:pt x="0" y="0"/>
                </a:moveTo>
                <a:lnTo>
                  <a:pt x="0" y="360763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9"/>
          <p:cNvSpPr/>
          <p:nvPr/>
        </p:nvSpPr>
        <p:spPr>
          <a:xfrm>
            <a:off x="5779315" y="5200472"/>
            <a:ext cx="144145" cy="361315"/>
          </a:xfrm>
          <a:custGeom>
            <a:avLst/>
            <a:gdLst/>
            <a:ahLst/>
            <a:cxnLst/>
            <a:rect l="l" t="t" r="r" b="b"/>
            <a:pathLst>
              <a:path w="144145" h="361314">
                <a:moveTo>
                  <a:pt x="0" y="0"/>
                </a:moveTo>
                <a:lnTo>
                  <a:pt x="143810" y="0"/>
                </a:lnTo>
                <a:lnTo>
                  <a:pt x="143810" y="360763"/>
                </a:lnTo>
                <a:lnTo>
                  <a:pt x="0" y="360763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0"/>
          <p:cNvSpPr/>
          <p:nvPr/>
        </p:nvSpPr>
        <p:spPr>
          <a:xfrm>
            <a:off x="5923125" y="5063601"/>
            <a:ext cx="137160" cy="497840"/>
          </a:xfrm>
          <a:custGeom>
            <a:avLst/>
            <a:gdLst/>
            <a:ahLst/>
            <a:cxnLst/>
            <a:rect l="l" t="t" r="r" b="b"/>
            <a:pathLst>
              <a:path w="137160" h="497839">
                <a:moveTo>
                  <a:pt x="0" y="497634"/>
                </a:moveTo>
                <a:lnTo>
                  <a:pt x="0" y="136871"/>
                </a:lnTo>
                <a:lnTo>
                  <a:pt x="136871" y="0"/>
                </a:lnTo>
                <a:lnTo>
                  <a:pt x="136871" y="360763"/>
                </a:lnTo>
                <a:lnTo>
                  <a:pt x="0" y="497634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1"/>
          <p:cNvSpPr/>
          <p:nvPr/>
        </p:nvSpPr>
        <p:spPr>
          <a:xfrm>
            <a:off x="5779315" y="5063601"/>
            <a:ext cx="281305" cy="137160"/>
          </a:xfrm>
          <a:custGeom>
            <a:avLst/>
            <a:gdLst/>
            <a:ahLst/>
            <a:cxnLst/>
            <a:rect l="l" t="t" r="r" b="b"/>
            <a:pathLst>
              <a:path w="281304" h="137160">
                <a:moveTo>
                  <a:pt x="143810" y="136871"/>
                </a:moveTo>
                <a:lnTo>
                  <a:pt x="0" y="136871"/>
                </a:lnTo>
                <a:lnTo>
                  <a:pt x="136871" y="0"/>
                </a:lnTo>
                <a:lnTo>
                  <a:pt x="280681" y="0"/>
                </a:lnTo>
                <a:lnTo>
                  <a:pt x="143810" y="136871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2"/>
          <p:cNvSpPr/>
          <p:nvPr/>
        </p:nvSpPr>
        <p:spPr>
          <a:xfrm>
            <a:off x="5779315" y="5063601"/>
            <a:ext cx="281305" cy="497840"/>
          </a:xfrm>
          <a:custGeom>
            <a:avLst/>
            <a:gdLst/>
            <a:ahLst/>
            <a:cxnLst/>
            <a:rect l="l" t="t" r="r" b="b"/>
            <a:pathLst>
              <a:path w="281304" h="497839">
                <a:moveTo>
                  <a:pt x="0" y="136871"/>
                </a:moveTo>
                <a:lnTo>
                  <a:pt x="136871" y="0"/>
                </a:lnTo>
                <a:lnTo>
                  <a:pt x="280681" y="0"/>
                </a:lnTo>
                <a:lnTo>
                  <a:pt x="280681" y="360763"/>
                </a:lnTo>
                <a:lnTo>
                  <a:pt x="143810" y="497634"/>
                </a:lnTo>
                <a:lnTo>
                  <a:pt x="0" y="497634"/>
                </a:lnTo>
                <a:lnTo>
                  <a:pt x="0" y="136871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3"/>
          <p:cNvSpPr/>
          <p:nvPr/>
        </p:nvSpPr>
        <p:spPr>
          <a:xfrm>
            <a:off x="5779315" y="5063601"/>
            <a:ext cx="281305" cy="137160"/>
          </a:xfrm>
          <a:custGeom>
            <a:avLst/>
            <a:gdLst/>
            <a:ahLst/>
            <a:cxnLst/>
            <a:rect l="l" t="t" r="r" b="b"/>
            <a:pathLst>
              <a:path w="281304" h="137160">
                <a:moveTo>
                  <a:pt x="0" y="136871"/>
                </a:moveTo>
                <a:lnTo>
                  <a:pt x="143810" y="136871"/>
                </a:lnTo>
                <a:lnTo>
                  <a:pt x="280681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4"/>
          <p:cNvSpPr/>
          <p:nvPr/>
        </p:nvSpPr>
        <p:spPr>
          <a:xfrm>
            <a:off x="5923125" y="5200472"/>
            <a:ext cx="0" cy="361315"/>
          </a:xfrm>
          <a:custGeom>
            <a:avLst/>
            <a:gdLst/>
            <a:ahLst/>
            <a:cxnLst/>
            <a:rect l="l" t="t" r="r" b="b"/>
            <a:pathLst>
              <a:path h="361314">
                <a:moveTo>
                  <a:pt x="0" y="0"/>
                </a:moveTo>
                <a:lnTo>
                  <a:pt x="0" y="360763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5"/>
          <p:cNvSpPr/>
          <p:nvPr/>
        </p:nvSpPr>
        <p:spPr>
          <a:xfrm>
            <a:off x="6042461" y="5025628"/>
            <a:ext cx="0" cy="707390"/>
          </a:xfrm>
          <a:custGeom>
            <a:avLst/>
            <a:gdLst/>
            <a:ahLst/>
            <a:cxnLst/>
            <a:rect l="l" t="t" r="r" b="b"/>
            <a:pathLst>
              <a:path h="707389">
                <a:moveTo>
                  <a:pt x="0" y="0"/>
                </a:moveTo>
                <a:lnTo>
                  <a:pt x="0" y="707202"/>
                </a:lnTo>
              </a:path>
            </a:pathLst>
          </a:custGeom>
          <a:ln w="47984">
            <a:solidFill>
              <a:srgbClr val="C9DA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6"/>
          <p:cNvSpPr/>
          <p:nvPr/>
        </p:nvSpPr>
        <p:spPr>
          <a:xfrm>
            <a:off x="6066453" y="4847431"/>
            <a:ext cx="178435" cy="885825"/>
          </a:xfrm>
          <a:custGeom>
            <a:avLst/>
            <a:gdLst/>
            <a:ahLst/>
            <a:cxnLst/>
            <a:rect l="l" t="t" r="r" b="b"/>
            <a:pathLst>
              <a:path w="178435" h="885825">
                <a:moveTo>
                  <a:pt x="0" y="885399"/>
                </a:moveTo>
                <a:lnTo>
                  <a:pt x="0" y="178197"/>
                </a:lnTo>
                <a:lnTo>
                  <a:pt x="178197" y="0"/>
                </a:lnTo>
                <a:lnTo>
                  <a:pt x="178197" y="707202"/>
                </a:lnTo>
                <a:lnTo>
                  <a:pt x="0" y="885399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7"/>
          <p:cNvSpPr/>
          <p:nvPr/>
        </p:nvSpPr>
        <p:spPr>
          <a:xfrm>
            <a:off x="6018469" y="4847431"/>
            <a:ext cx="226695" cy="178435"/>
          </a:xfrm>
          <a:custGeom>
            <a:avLst/>
            <a:gdLst/>
            <a:ahLst/>
            <a:cxnLst/>
            <a:rect l="l" t="t" r="r" b="b"/>
            <a:pathLst>
              <a:path w="226695" h="178435">
                <a:moveTo>
                  <a:pt x="47984" y="178197"/>
                </a:moveTo>
                <a:lnTo>
                  <a:pt x="0" y="178197"/>
                </a:lnTo>
                <a:lnTo>
                  <a:pt x="178197" y="0"/>
                </a:lnTo>
                <a:lnTo>
                  <a:pt x="226181" y="0"/>
                </a:lnTo>
                <a:lnTo>
                  <a:pt x="47984" y="178197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8"/>
          <p:cNvSpPr/>
          <p:nvPr/>
        </p:nvSpPr>
        <p:spPr>
          <a:xfrm>
            <a:off x="6018469" y="4847431"/>
            <a:ext cx="226695" cy="885825"/>
          </a:xfrm>
          <a:custGeom>
            <a:avLst/>
            <a:gdLst/>
            <a:ahLst/>
            <a:cxnLst/>
            <a:rect l="l" t="t" r="r" b="b"/>
            <a:pathLst>
              <a:path w="226695" h="885825">
                <a:moveTo>
                  <a:pt x="0" y="178197"/>
                </a:moveTo>
                <a:lnTo>
                  <a:pt x="178197" y="0"/>
                </a:lnTo>
                <a:lnTo>
                  <a:pt x="226181" y="0"/>
                </a:lnTo>
                <a:lnTo>
                  <a:pt x="226181" y="707202"/>
                </a:lnTo>
                <a:lnTo>
                  <a:pt x="47984" y="885399"/>
                </a:lnTo>
                <a:lnTo>
                  <a:pt x="0" y="885399"/>
                </a:lnTo>
                <a:lnTo>
                  <a:pt x="0" y="17819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9"/>
          <p:cNvSpPr/>
          <p:nvPr/>
        </p:nvSpPr>
        <p:spPr>
          <a:xfrm>
            <a:off x="6018469" y="4847431"/>
            <a:ext cx="226695" cy="178435"/>
          </a:xfrm>
          <a:custGeom>
            <a:avLst/>
            <a:gdLst/>
            <a:ahLst/>
            <a:cxnLst/>
            <a:rect l="l" t="t" r="r" b="b"/>
            <a:pathLst>
              <a:path w="226695" h="178435">
                <a:moveTo>
                  <a:pt x="0" y="178197"/>
                </a:moveTo>
                <a:lnTo>
                  <a:pt x="47984" y="178197"/>
                </a:lnTo>
                <a:lnTo>
                  <a:pt x="226181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0"/>
          <p:cNvSpPr/>
          <p:nvPr/>
        </p:nvSpPr>
        <p:spPr>
          <a:xfrm>
            <a:off x="6066453" y="5025628"/>
            <a:ext cx="0" cy="707390"/>
          </a:xfrm>
          <a:custGeom>
            <a:avLst/>
            <a:gdLst/>
            <a:ahLst/>
            <a:cxnLst/>
            <a:rect l="l" t="t" r="r" b="b"/>
            <a:pathLst>
              <a:path h="707389">
                <a:moveTo>
                  <a:pt x="0" y="0"/>
                </a:moveTo>
                <a:lnTo>
                  <a:pt x="0" y="707202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1"/>
          <p:cNvSpPr/>
          <p:nvPr/>
        </p:nvSpPr>
        <p:spPr>
          <a:xfrm>
            <a:off x="6130914" y="5025628"/>
            <a:ext cx="0" cy="707390"/>
          </a:xfrm>
          <a:custGeom>
            <a:avLst/>
            <a:gdLst/>
            <a:ahLst/>
            <a:cxnLst/>
            <a:rect l="l" t="t" r="r" b="b"/>
            <a:pathLst>
              <a:path h="707389">
                <a:moveTo>
                  <a:pt x="0" y="0"/>
                </a:moveTo>
                <a:lnTo>
                  <a:pt x="0" y="707202"/>
                </a:lnTo>
              </a:path>
            </a:pathLst>
          </a:custGeom>
          <a:ln w="4798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2"/>
          <p:cNvSpPr/>
          <p:nvPr/>
        </p:nvSpPr>
        <p:spPr>
          <a:xfrm>
            <a:off x="6154906" y="4847431"/>
            <a:ext cx="178435" cy="885825"/>
          </a:xfrm>
          <a:custGeom>
            <a:avLst/>
            <a:gdLst/>
            <a:ahLst/>
            <a:cxnLst/>
            <a:rect l="l" t="t" r="r" b="b"/>
            <a:pathLst>
              <a:path w="178435" h="885825">
                <a:moveTo>
                  <a:pt x="0" y="885399"/>
                </a:moveTo>
                <a:lnTo>
                  <a:pt x="0" y="178197"/>
                </a:lnTo>
                <a:lnTo>
                  <a:pt x="178197" y="0"/>
                </a:lnTo>
                <a:lnTo>
                  <a:pt x="178197" y="707202"/>
                </a:lnTo>
                <a:lnTo>
                  <a:pt x="0" y="8853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3"/>
          <p:cNvSpPr/>
          <p:nvPr/>
        </p:nvSpPr>
        <p:spPr>
          <a:xfrm>
            <a:off x="6106922" y="4847431"/>
            <a:ext cx="226695" cy="178435"/>
          </a:xfrm>
          <a:custGeom>
            <a:avLst/>
            <a:gdLst/>
            <a:ahLst/>
            <a:cxnLst/>
            <a:rect l="l" t="t" r="r" b="b"/>
            <a:pathLst>
              <a:path w="226695" h="178435">
                <a:moveTo>
                  <a:pt x="47984" y="178197"/>
                </a:moveTo>
                <a:lnTo>
                  <a:pt x="0" y="178197"/>
                </a:lnTo>
                <a:lnTo>
                  <a:pt x="178197" y="0"/>
                </a:lnTo>
                <a:lnTo>
                  <a:pt x="226181" y="0"/>
                </a:lnTo>
                <a:lnTo>
                  <a:pt x="47984" y="178197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4"/>
          <p:cNvSpPr/>
          <p:nvPr/>
        </p:nvSpPr>
        <p:spPr>
          <a:xfrm>
            <a:off x="6106922" y="4847431"/>
            <a:ext cx="226695" cy="885825"/>
          </a:xfrm>
          <a:custGeom>
            <a:avLst/>
            <a:gdLst/>
            <a:ahLst/>
            <a:cxnLst/>
            <a:rect l="l" t="t" r="r" b="b"/>
            <a:pathLst>
              <a:path w="226695" h="885825">
                <a:moveTo>
                  <a:pt x="0" y="178197"/>
                </a:moveTo>
                <a:lnTo>
                  <a:pt x="178197" y="0"/>
                </a:lnTo>
                <a:lnTo>
                  <a:pt x="226181" y="0"/>
                </a:lnTo>
                <a:lnTo>
                  <a:pt x="226181" y="707202"/>
                </a:lnTo>
                <a:lnTo>
                  <a:pt x="47984" y="885399"/>
                </a:lnTo>
                <a:lnTo>
                  <a:pt x="0" y="885399"/>
                </a:lnTo>
                <a:lnTo>
                  <a:pt x="0" y="17819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5"/>
          <p:cNvSpPr/>
          <p:nvPr/>
        </p:nvSpPr>
        <p:spPr>
          <a:xfrm>
            <a:off x="6106922" y="4847431"/>
            <a:ext cx="226695" cy="178435"/>
          </a:xfrm>
          <a:custGeom>
            <a:avLst/>
            <a:gdLst/>
            <a:ahLst/>
            <a:cxnLst/>
            <a:rect l="l" t="t" r="r" b="b"/>
            <a:pathLst>
              <a:path w="226695" h="178435">
                <a:moveTo>
                  <a:pt x="0" y="178197"/>
                </a:moveTo>
                <a:lnTo>
                  <a:pt x="47984" y="178197"/>
                </a:lnTo>
                <a:lnTo>
                  <a:pt x="226181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96"/>
          <p:cNvSpPr/>
          <p:nvPr/>
        </p:nvSpPr>
        <p:spPr>
          <a:xfrm>
            <a:off x="6154906" y="5025628"/>
            <a:ext cx="0" cy="707390"/>
          </a:xfrm>
          <a:custGeom>
            <a:avLst/>
            <a:gdLst/>
            <a:ahLst/>
            <a:cxnLst/>
            <a:rect l="l" t="t" r="r" b="b"/>
            <a:pathLst>
              <a:path h="707389">
                <a:moveTo>
                  <a:pt x="0" y="0"/>
                </a:moveTo>
                <a:lnTo>
                  <a:pt x="0" y="707202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97"/>
          <p:cNvSpPr/>
          <p:nvPr/>
        </p:nvSpPr>
        <p:spPr>
          <a:xfrm>
            <a:off x="4823593" y="4916568"/>
            <a:ext cx="781685" cy="99060"/>
          </a:xfrm>
          <a:custGeom>
            <a:avLst/>
            <a:gdLst/>
            <a:ahLst/>
            <a:cxnLst/>
            <a:rect l="l" t="t" r="r" b="b"/>
            <a:pathLst>
              <a:path w="781685" h="99060">
                <a:moveTo>
                  <a:pt x="0" y="98154"/>
                </a:moveTo>
                <a:lnTo>
                  <a:pt x="290" y="97910"/>
                </a:lnTo>
                <a:lnTo>
                  <a:pt x="949" y="97365"/>
                </a:lnTo>
                <a:lnTo>
                  <a:pt x="1619" y="96821"/>
                </a:lnTo>
                <a:lnTo>
                  <a:pt x="2298" y="96278"/>
                </a:lnTo>
                <a:lnTo>
                  <a:pt x="3656" y="95192"/>
                </a:lnTo>
                <a:lnTo>
                  <a:pt x="47931" y="68183"/>
                </a:lnTo>
                <a:lnTo>
                  <a:pt x="101680" y="45919"/>
                </a:lnTo>
                <a:lnTo>
                  <a:pt x="143136" y="32939"/>
                </a:lnTo>
                <a:lnTo>
                  <a:pt x="188239" y="21749"/>
                </a:lnTo>
                <a:lnTo>
                  <a:pt x="236260" y="12603"/>
                </a:lnTo>
                <a:lnTo>
                  <a:pt x="286469" y="5759"/>
                </a:lnTo>
                <a:lnTo>
                  <a:pt x="338136" y="1473"/>
                </a:lnTo>
                <a:lnTo>
                  <a:pt x="390533" y="0"/>
                </a:lnTo>
                <a:lnTo>
                  <a:pt x="442931" y="1510"/>
                </a:lnTo>
                <a:lnTo>
                  <a:pt x="494598" y="5835"/>
                </a:lnTo>
                <a:lnTo>
                  <a:pt x="544807" y="12718"/>
                </a:lnTo>
                <a:lnTo>
                  <a:pt x="592828" y="21904"/>
                </a:lnTo>
                <a:lnTo>
                  <a:pt x="637931" y="33138"/>
                </a:lnTo>
                <a:lnTo>
                  <a:pt x="679386" y="46163"/>
                </a:lnTo>
                <a:lnTo>
                  <a:pt x="733136" y="68501"/>
                </a:lnTo>
                <a:lnTo>
                  <a:pt x="774577" y="93434"/>
                </a:lnTo>
                <a:lnTo>
                  <a:pt x="778768" y="96690"/>
                </a:lnTo>
                <a:lnTo>
                  <a:pt x="779448" y="97234"/>
                </a:lnTo>
                <a:lnTo>
                  <a:pt x="780117" y="97780"/>
                </a:lnTo>
                <a:lnTo>
                  <a:pt x="780777" y="98327"/>
                </a:lnTo>
                <a:lnTo>
                  <a:pt x="781193" y="98678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98"/>
          <p:cNvSpPr/>
          <p:nvPr/>
        </p:nvSpPr>
        <p:spPr>
          <a:xfrm>
            <a:off x="4801192" y="5006570"/>
            <a:ext cx="36195" cy="45720"/>
          </a:xfrm>
          <a:custGeom>
            <a:avLst/>
            <a:gdLst/>
            <a:ahLst/>
            <a:cxnLst/>
            <a:rect l="l" t="t" r="r" b="b"/>
            <a:pathLst>
              <a:path w="36195" h="45720">
                <a:moveTo>
                  <a:pt x="0" y="45121"/>
                </a:moveTo>
                <a:lnTo>
                  <a:pt x="8944" y="0"/>
                </a:lnTo>
                <a:lnTo>
                  <a:pt x="35855" y="16305"/>
                </a:lnTo>
                <a:lnTo>
                  <a:pt x="0" y="45121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99"/>
          <p:cNvSpPr/>
          <p:nvPr/>
        </p:nvSpPr>
        <p:spPr>
          <a:xfrm>
            <a:off x="4801192" y="5006571"/>
            <a:ext cx="36195" cy="45720"/>
          </a:xfrm>
          <a:custGeom>
            <a:avLst/>
            <a:gdLst/>
            <a:ahLst/>
            <a:cxnLst/>
            <a:rect l="l" t="t" r="r" b="b"/>
            <a:pathLst>
              <a:path w="36195" h="45720">
                <a:moveTo>
                  <a:pt x="8944" y="0"/>
                </a:moveTo>
                <a:lnTo>
                  <a:pt x="0" y="45121"/>
                </a:lnTo>
                <a:lnTo>
                  <a:pt x="35855" y="16305"/>
                </a:lnTo>
                <a:lnTo>
                  <a:pt x="8944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0"/>
          <p:cNvSpPr/>
          <p:nvPr/>
        </p:nvSpPr>
        <p:spPr>
          <a:xfrm>
            <a:off x="5591309" y="5007129"/>
            <a:ext cx="36195" cy="45720"/>
          </a:xfrm>
          <a:custGeom>
            <a:avLst/>
            <a:gdLst/>
            <a:ahLst/>
            <a:cxnLst/>
            <a:rect l="l" t="t" r="r" b="b"/>
            <a:pathLst>
              <a:path w="36195" h="45720">
                <a:moveTo>
                  <a:pt x="35781" y="45144"/>
                </a:moveTo>
                <a:lnTo>
                  <a:pt x="0" y="16236"/>
                </a:lnTo>
                <a:lnTo>
                  <a:pt x="26952" y="0"/>
                </a:lnTo>
                <a:lnTo>
                  <a:pt x="35781" y="45144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1"/>
          <p:cNvSpPr/>
          <p:nvPr/>
        </p:nvSpPr>
        <p:spPr>
          <a:xfrm>
            <a:off x="5591309" y="5007129"/>
            <a:ext cx="36195" cy="45720"/>
          </a:xfrm>
          <a:custGeom>
            <a:avLst/>
            <a:gdLst/>
            <a:ahLst/>
            <a:cxnLst/>
            <a:rect l="l" t="t" r="r" b="b"/>
            <a:pathLst>
              <a:path w="36195" h="45720">
                <a:moveTo>
                  <a:pt x="0" y="16236"/>
                </a:moveTo>
                <a:lnTo>
                  <a:pt x="35781" y="45144"/>
                </a:lnTo>
                <a:lnTo>
                  <a:pt x="26952" y="0"/>
                </a:lnTo>
                <a:lnTo>
                  <a:pt x="0" y="16236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2"/>
          <p:cNvSpPr/>
          <p:nvPr/>
        </p:nvSpPr>
        <p:spPr>
          <a:xfrm>
            <a:off x="4359449" y="4702226"/>
            <a:ext cx="1666875" cy="269240"/>
          </a:xfrm>
          <a:custGeom>
            <a:avLst/>
            <a:gdLst/>
            <a:ahLst/>
            <a:cxnLst/>
            <a:rect l="l" t="t" r="r" b="b"/>
            <a:pathLst>
              <a:path w="1666875" h="269239">
                <a:moveTo>
                  <a:pt x="0" y="104912"/>
                </a:moveTo>
                <a:lnTo>
                  <a:pt x="72554" y="76339"/>
                </a:lnTo>
                <a:lnTo>
                  <a:pt x="118523" y="63220"/>
                </a:lnTo>
                <a:lnTo>
                  <a:pt x="170805" y="50790"/>
                </a:lnTo>
                <a:lnTo>
                  <a:pt x="228767" y="39251"/>
                </a:lnTo>
                <a:lnTo>
                  <a:pt x="270252" y="32154"/>
                </a:lnTo>
                <a:lnTo>
                  <a:pt x="313795" y="25601"/>
                </a:lnTo>
                <a:lnTo>
                  <a:pt x="359207" y="19654"/>
                </a:lnTo>
                <a:lnTo>
                  <a:pt x="406303" y="14373"/>
                </a:lnTo>
                <a:lnTo>
                  <a:pt x="454895" y="9816"/>
                </a:lnTo>
                <a:lnTo>
                  <a:pt x="504796" y="6044"/>
                </a:lnTo>
                <a:lnTo>
                  <a:pt x="555819" y="3116"/>
                </a:lnTo>
                <a:lnTo>
                  <a:pt x="607777" y="1093"/>
                </a:lnTo>
                <a:lnTo>
                  <a:pt x="660483" y="34"/>
                </a:lnTo>
                <a:lnTo>
                  <a:pt x="713750" y="0"/>
                </a:lnTo>
                <a:lnTo>
                  <a:pt x="767392" y="1048"/>
                </a:lnTo>
                <a:lnTo>
                  <a:pt x="821220" y="3241"/>
                </a:lnTo>
                <a:lnTo>
                  <a:pt x="875048" y="6620"/>
                </a:lnTo>
                <a:lnTo>
                  <a:pt x="928689" y="11163"/>
                </a:lnTo>
                <a:lnTo>
                  <a:pt x="981956" y="16828"/>
                </a:lnTo>
                <a:lnTo>
                  <a:pt x="1034662" y="23574"/>
                </a:lnTo>
                <a:lnTo>
                  <a:pt x="1086621" y="31363"/>
                </a:lnTo>
                <a:lnTo>
                  <a:pt x="1137644" y="40152"/>
                </a:lnTo>
                <a:lnTo>
                  <a:pt x="1187545" y="49902"/>
                </a:lnTo>
                <a:lnTo>
                  <a:pt x="1236136" y="60573"/>
                </a:lnTo>
                <a:lnTo>
                  <a:pt x="1283232" y="72123"/>
                </a:lnTo>
                <a:lnTo>
                  <a:pt x="1328645" y="84512"/>
                </a:lnTo>
                <a:lnTo>
                  <a:pt x="1372188" y="97699"/>
                </a:lnTo>
                <a:lnTo>
                  <a:pt x="1413673" y="111645"/>
                </a:lnTo>
                <a:lnTo>
                  <a:pt x="1471635" y="133897"/>
                </a:lnTo>
                <a:lnTo>
                  <a:pt x="1523916" y="157627"/>
                </a:lnTo>
                <a:lnTo>
                  <a:pt x="1569886" y="182699"/>
                </a:lnTo>
                <a:lnTo>
                  <a:pt x="1608913" y="208977"/>
                </a:lnTo>
                <a:lnTo>
                  <a:pt x="1640366" y="236322"/>
                </a:lnTo>
                <a:lnTo>
                  <a:pt x="1665169" y="266993"/>
                </a:lnTo>
                <a:lnTo>
                  <a:pt x="1665911" y="268193"/>
                </a:lnTo>
                <a:lnTo>
                  <a:pt x="1666248" y="268755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3"/>
          <p:cNvSpPr/>
          <p:nvPr/>
        </p:nvSpPr>
        <p:spPr>
          <a:xfrm>
            <a:off x="4328795" y="4795982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41632"/>
                </a:moveTo>
                <a:lnTo>
                  <a:pt x="19562" y="0"/>
                </a:lnTo>
                <a:lnTo>
                  <a:pt x="41746" y="22314"/>
                </a:lnTo>
                <a:lnTo>
                  <a:pt x="0" y="41632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4"/>
          <p:cNvSpPr/>
          <p:nvPr/>
        </p:nvSpPr>
        <p:spPr>
          <a:xfrm>
            <a:off x="4328795" y="4795982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19562" y="0"/>
                </a:moveTo>
                <a:lnTo>
                  <a:pt x="0" y="41632"/>
                </a:lnTo>
                <a:lnTo>
                  <a:pt x="41746" y="22314"/>
                </a:lnTo>
                <a:lnTo>
                  <a:pt x="19562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5"/>
          <p:cNvSpPr/>
          <p:nvPr/>
        </p:nvSpPr>
        <p:spPr>
          <a:xfrm>
            <a:off x="6010654" y="4966379"/>
            <a:ext cx="30480" cy="46355"/>
          </a:xfrm>
          <a:custGeom>
            <a:avLst/>
            <a:gdLst/>
            <a:ahLst/>
            <a:cxnLst/>
            <a:rect l="l" t="t" r="r" b="b"/>
            <a:pathLst>
              <a:path w="30479" h="46354">
                <a:moveTo>
                  <a:pt x="27691" y="45937"/>
                </a:moveTo>
                <a:lnTo>
                  <a:pt x="0" y="9206"/>
                </a:lnTo>
                <a:lnTo>
                  <a:pt x="30088" y="0"/>
                </a:lnTo>
                <a:lnTo>
                  <a:pt x="27691" y="45937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06"/>
          <p:cNvSpPr/>
          <p:nvPr/>
        </p:nvSpPr>
        <p:spPr>
          <a:xfrm>
            <a:off x="6010654" y="4966379"/>
            <a:ext cx="30480" cy="46355"/>
          </a:xfrm>
          <a:custGeom>
            <a:avLst/>
            <a:gdLst/>
            <a:ahLst/>
            <a:cxnLst/>
            <a:rect l="l" t="t" r="r" b="b"/>
            <a:pathLst>
              <a:path w="30479" h="46354">
                <a:moveTo>
                  <a:pt x="0" y="9206"/>
                </a:moveTo>
                <a:lnTo>
                  <a:pt x="27691" y="45937"/>
                </a:lnTo>
                <a:lnTo>
                  <a:pt x="30088" y="0"/>
                </a:lnTo>
                <a:lnTo>
                  <a:pt x="0" y="9206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07"/>
          <p:cNvSpPr txBox="1"/>
          <p:nvPr/>
        </p:nvSpPr>
        <p:spPr>
          <a:xfrm>
            <a:off x="1647450" y="5020107"/>
            <a:ext cx="182308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Corresponding pairs of  downsampling and  upsampling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layers</a:t>
            </a:r>
            <a:endParaRPr sz="1400">
              <a:latin typeface="Arial"/>
              <a:cs typeface="Arial"/>
            </a:endParaRPr>
          </a:p>
        </p:txBody>
      </p:sp>
      <p:cxnSp>
        <p:nvCxnSpPr>
          <p:cNvPr id="113" name="Straight Arrow Connector 112"/>
          <p:cNvCxnSpPr/>
          <p:nvPr/>
        </p:nvCxnSpPr>
        <p:spPr>
          <a:xfrm>
            <a:off x="2051720" y="3356992"/>
            <a:ext cx="504056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/>
          <p:nvPr/>
        </p:nvCxnSpPr>
        <p:spPr>
          <a:xfrm>
            <a:off x="3563888" y="3356992"/>
            <a:ext cx="504056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>
            <a:off x="4860032" y="3356992"/>
            <a:ext cx="504056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>
            <a:off x="6516216" y="3356992"/>
            <a:ext cx="504056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object 23"/>
          <p:cNvSpPr txBox="1"/>
          <p:nvPr/>
        </p:nvSpPr>
        <p:spPr>
          <a:xfrm>
            <a:off x="4211960" y="2996952"/>
            <a:ext cx="648072" cy="459741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25"/>
              </a:spcBef>
              <a:tabLst>
                <a:tab pos="483234" algn="l"/>
                <a:tab pos="1524635" algn="l"/>
              </a:tabLst>
            </a:pPr>
            <a:r>
              <a:rPr lang="en-US" b="1" spc="-5" dirty="0" smtClean="0">
                <a:latin typeface="Arial"/>
                <a:cs typeface="Arial"/>
              </a:rPr>
              <a:t>.  .  .  </a:t>
            </a:r>
            <a:endParaRPr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5223455" y="3224131"/>
          <a:ext cx="1531619" cy="15695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</a:tblGrid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4"/>
          <p:cNvSpPr txBox="1"/>
          <p:nvPr/>
        </p:nvSpPr>
        <p:spPr>
          <a:xfrm>
            <a:off x="2176108" y="4918432"/>
            <a:ext cx="9029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5472497" y="4918432"/>
            <a:ext cx="104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Output: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2402967" y="2259374"/>
            <a:ext cx="4864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Recall: </a:t>
            </a:r>
            <a:r>
              <a:rPr sz="1800" spc="-5" dirty="0">
                <a:latin typeface="Arial"/>
                <a:cs typeface="Arial"/>
              </a:rPr>
              <a:t>Normal </a:t>
            </a:r>
            <a:r>
              <a:rPr sz="1800" dirty="0">
                <a:latin typeface="Arial"/>
                <a:cs typeface="Arial"/>
              </a:rPr>
              <a:t>3 x 3 convolution, stride 1 </a:t>
            </a:r>
            <a:r>
              <a:rPr sz="1800" spc="-5" dirty="0">
                <a:latin typeface="Arial"/>
                <a:cs typeface="Arial"/>
              </a:rPr>
              <a:t>pad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>
            <a:spLocks noGrp="1"/>
          </p:cNvSpPr>
          <p:nvPr>
            <p:ph type="title"/>
          </p:nvPr>
        </p:nvSpPr>
        <p:spPr>
          <a:xfrm>
            <a:off x="829513" y="744632"/>
            <a:ext cx="74148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Learnable Upsampling: </a:t>
            </a:r>
            <a:r>
              <a:rPr sz="2800" spc="-15" dirty="0">
                <a:solidFill>
                  <a:srgbClr val="000000"/>
                </a:solidFill>
              </a:rPr>
              <a:t>Transpose</a:t>
            </a:r>
            <a:r>
              <a:rPr sz="2800" spc="-114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</a:t>
            </a:r>
            <a:endParaRPr sz="2800" dirty="0"/>
          </a:p>
        </p:txBody>
      </p:sp>
      <p:graphicFrame>
        <p:nvGraphicFramePr>
          <p:cNvPr id="15" name="object 3"/>
          <p:cNvGraphicFramePr>
            <a:graphicFrameLocks noGrp="1"/>
          </p:cNvGraphicFramePr>
          <p:nvPr/>
        </p:nvGraphicFramePr>
        <p:xfrm>
          <a:off x="1835696" y="3241906"/>
          <a:ext cx="1531619" cy="15695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</a:tblGrid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5223455" y="3224131"/>
          <a:ext cx="1531619" cy="15695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</a:tblGrid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4"/>
          <p:cNvSpPr txBox="1"/>
          <p:nvPr/>
        </p:nvSpPr>
        <p:spPr>
          <a:xfrm>
            <a:off x="2176108" y="4918432"/>
            <a:ext cx="9029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5472497" y="4918432"/>
            <a:ext cx="104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Output: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3609092" y="3454668"/>
            <a:ext cx="1282065" cy="0"/>
          </a:xfrm>
          <a:custGeom>
            <a:avLst/>
            <a:gdLst/>
            <a:ahLst/>
            <a:cxnLst/>
            <a:rect l="l" t="t" r="r" b="b"/>
            <a:pathLst>
              <a:path w="1282064">
                <a:moveTo>
                  <a:pt x="0" y="0"/>
                </a:moveTo>
                <a:lnTo>
                  <a:pt x="12814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4876255" y="3393183"/>
            <a:ext cx="158251" cy="1229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3734118" y="3624556"/>
            <a:ext cx="108077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Dot product  between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filter  and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input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2402967" y="2259374"/>
            <a:ext cx="4864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Recall: </a:t>
            </a:r>
            <a:r>
              <a:rPr sz="1800" spc="-5" dirty="0">
                <a:latin typeface="Arial"/>
                <a:cs typeface="Arial"/>
              </a:rPr>
              <a:t>Normal </a:t>
            </a:r>
            <a:r>
              <a:rPr sz="1800" dirty="0">
                <a:latin typeface="Arial"/>
                <a:cs typeface="Arial"/>
              </a:rPr>
              <a:t>3 x 3 convolution, stride 1 </a:t>
            </a:r>
            <a:r>
              <a:rPr sz="1800" spc="-5" dirty="0">
                <a:latin typeface="Arial"/>
                <a:cs typeface="Arial"/>
              </a:rPr>
              <a:t>pad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>
            <a:spLocks noGrp="1"/>
          </p:cNvSpPr>
          <p:nvPr>
            <p:ph type="title"/>
          </p:nvPr>
        </p:nvSpPr>
        <p:spPr>
          <a:xfrm>
            <a:off x="829513" y="744632"/>
            <a:ext cx="74148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Learnable Upsampling: </a:t>
            </a:r>
            <a:r>
              <a:rPr sz="2800" spc="-15" dirty="0">
                <a:solidFill>
                  <a:srgbClr val="000000"/>
                </a:solidFill>
              </a:rPr>
              <a:t>Transpose</a:t>
            </a:r>
            <a:r>
              <a:rPr sz="2800" spc="-114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</a:t>
            </a:r>
            <a:endParaRPr sz="2800" dirty="0"/>
          </a:p>
        </p:txBody>
      </p:sp>
      <p:graphicFrame>
        <p:nvGraphicFramePr>
          <p:cNvPr id="15" name="object 4"/>
          <p:cNvGraphicFramePr>
            <a:graphicFrameLocks noGrp="1"/>
          </p:cNvGraphicFramePr>
          <p:nvPr/>
        </p:nvGraphicFramePr>
        <p:xfrm>
          <a:off x="1475656" y="2874402"/>
          <a:ext cx="1919601" cy="1922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6715"/>
                <a:gridCol w="382904"/>
                <a:gridCol w="384809"/>
                <a:gridCol w="381634"/>
                <a:gridCol w="383539"/>
              </a:tblGrid>
              <a:tr h="353153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9239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595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4252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5223455" y="3224131"/>
          <a:ext cx="1531619" cy="15695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</a:tblGrid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CE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object 3"/>
          <p:cNvGraphicFramePr>
            <a:graphicFrameLocks noGrp="1"/>
          </p:cNvGraphicFramePr>
          <p:nvPr/>
        </p:nvGraphicFramePr>
        <p:xfrm>
          <a:off x="1457167" y="2874464"/>
          <a:ext cx="1919604" cy="1922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000"/>
                <a:gridCol w="388620"/>
                <a:gridCol w="384810"/>
                <a:gridCol w="381634"/>
                <a:gridCol w="383540"/>
              </a:tblGrid>
              <a:tr h="353153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38100">
                      <a:solidFill>
                        <a:srgbClr val="0000FF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FF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38100">
                      <a:solidFill>
                        <a:srgbClr val="0000FF"/>
                      </a:solidFill>
                      <a:prstDash val="solid"/>
                    </a:lnR>
                    <a:lnT w="38100">
                      <a:solidFill>
                        <a:srgbClr val="0000FF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FF"/>
                      </a:solidFill>
                      <a:prstDash val="solid"/>
                    </a:lnL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38100">
                      <a:solidFill>
                        <a:srgbClr val="0000FF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3810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595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38100">
                      <a:solidFill>
                        <a:srgbClr val="0000FF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3810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4252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0000FF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4"/>
          <p:cNvSpPr txBox="1"/>
          <p:nvPr/>
        </p:nvSpPr>
        <p:spPr>
          <a:xfrm>
            <a:off x="2176108" y="4918432"/>
            <a:ext cx="9029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5472497" y="4918432"/>
            <a:ext cx="104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Output: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3609092" y="3454668"/>
            <a:ext cx="1282065" cy="0"/>
          </a:xfrm>
          <a:custGeom>
            <a:avLst/>
            <a:gdLst/>
            <a:ahLst/>
            <a:cxnLst/>
            <a:rect l="l" t="t" r="r" b="b"/>
            <a:pathLst>
              <a:path w="1282064">
                <a:moveTo>
                  <a:pt x="0" y="0"/>
                </a:moveTo>
                <a:lnTo>
                  <a:pt x="12814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4876255" y="3393183"/>
            <a:ext cx="158251" cy="1229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3734118" y="3624556"/>
            <a:ext cx="108077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Dot product  between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filter  and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input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2402967" y="2259374"/>
            <a:ext cx="4864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Recall: </a:t>
            </a:r>
            <a:r>
              <a:rPr sz="1800" spc="-5" dirty="0">
                <a:latin typeface="Arial"/>
                <a:cs typeface="Arial"/>
              </a:rPr>
              <a:t>Normal </a:t>
            </a:r>
            <a:r>
              <a:rPr sz="1800" dirty="0">
                <a:latin typeface="Arial"/>
                <a:cs typeface="Arial"/>
              </a:rPr>
              <a:t>3 x 3 convolution, stride 1 </a:t>
            </a:r>
            <a:r>
              <a:rPr sz="1800" spc="-5" dirty="0">
                <a:latin typeface="Arial"/>
                <a:cs typeface="Arial"/>
              </a:rPr>
              <a:t>pad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0"/>
          <p:cNvSpPr txBox="1">
            <a:spLocks noGrp="1"/>
          </p:cNvSpPr>
          <p:nvPr>
            <p:ph type="title"/>
          </p:nvPr>
        </p:nvSpPr>
        <p:spPr>
          <a:xfrm>
            <a:off x="829513" y="744632"/>
            <a:ext cx="74148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Learnable Upsampling: </a:t>
            </a:r>
            <a:r>
              <a:rPr sz="2800" spc="-15" dirty="0">
                <a:solidFill>
                  <a:srgbClr val="000000"/>
                </a:solidFill>
              </a:rPr>
              <a:t>Transpose</a:t>
            </a:r>
            <a:r>
              <a:rPr sz="2800" spc="-114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4" name="object 10"/>
          <p:cNvSpPr txBox="1">
            <a:spLocks noGrp="1"/>
          </p:cNvSpPr>
          <p:nvPr>
            <p:ph type="title"/>
          </p:nvPr>
        </p:nvSpPr>
        <p:spPr>
          <a:xfrm>
            <a:off x="829513" y="744632"/>
            <a:ext cx="74148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Learnable Upsampling: </a:t>
            </a:r>
            <a:r>
              <a:rPr sz="2800" spc="-15" dirty="0">
                <a:solidFill>
                  <a:srgbClr val="000000"/>
                </a:solidFill>
              </a:rPr>
              <a:t>Transpose</a:t>
            </a:r>
            <a:r>
              <a:rPr sz="2800" spc="-114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</a:t>
            </a:r>
            <a:endParaRPr sz="2800" dirty="0"/>
          </a:p>
        </p:txBody>
      </p:sp>
      <p:graphicFrame>
        <p:nvGraphicFramePr>
          <p:cNvPr id="18" name="object 2"/>
          <p:cNvGraphicFramePr>
            <a:graphicFrameLocks noGrp="1"/>
          </p:cNvGraphicFramePr>
          <p:nvPr/>
        </p:nvGraphicFramePr>
        <p:xfrm>
          <a:off x="1752636" y="3169898"/>
          <a:ext cx="1531619" cy="15695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</a:tblGrid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object 3"/>
          <p:cNvGraphicFramePr>
            <a:graphicFrameLocks noGrp="1"/>
          </p:cNvGraphicFramePr>
          <p:nvPr/>
        </p:nvGraphicFramePr>
        <p:xfrm>
          <a:off x="5500986" y="3512773"/>
          <a:ext cx="765810" cy="784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</a:tblGrid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4"/>
          <p:cNvSpPr txBox="1"/>
          <p:nvPr/>
        </p:nvSpPr>
        <p:spPr>
          <a:xfrm>
            <a:off x="2070789" y="4846424"/>
            <a:ext cx="9029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5"/>
          <p:cNvSpPr txBox="1"/>
          <p:nvPr/>
        </p:nvSpPr>
        <p:spPr>
          <a:xfrm>
            <a:off x="5367178" y="4846424"/>
            <a:ext cx="104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Output: </a:t>
            </a:r>
            <a:r>
              <a:rPr sz="1400" dirty="0">
                <a:latin typeface="Arial"/>
                <a:cs typeface="Arial"/>
              </a:rPr>
              <a:t>2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6"/>
          <p:cNvSpPr txBox="1"/>
          <p:nvPr/>
        </p:nvSpPr>
        <p:spPr>
          <a:xfrm>
            <a:off x="2297648" y="2187366"/>
            <a:ext cx="4866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Recall: </a:t>
            </a:r>
            <a:r>
              <a:rPr sz="1800" spc="-5" dirty="0">
                <a:latin typeface="Arial"/>
                <a:cs typeface="Arial"/>
              </a:rPr>
              <a:t>Normal </a:t>
            </a:r>
            <a:r>
              <a:rPr sz="1800" dirty="0">
                <a:latin typeface="Arial"/>
                <a:cs typeface="Arial"/>
              </a:rPr>
              <a:t>3 x 3 convolution,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stride 2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pad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4" name="object 10"/>
          <p:cNvSpPr txBox="1">
            <a:spLocks noGrp="1"/>
          </p:cNvSpPr>
          <p:nvPr>
            <p:ph type="title"/>
          </p:nvPr>
        </p:nvSpPr>
        <p:spPr>
          <a:xfrm>
            <a:off x="829513" y="744632"/>
            <a:ext cx="74148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Learnable Upsampling: </a:t>
            </a:r>
            <a:r>
              <a:rPr sz="2800" spc="-15" dirty="0">
                <a:solidFill>
                  <a:srgbClr val="000000"/>
                </a:solidFill>
              </a:rPr>
              <a:t>Transpose</a:t>
            </a:r>
            <a:r>
              <a:rPr sz="2800" spc="-114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</a:t>
            </a:r>
            <a:endParaRPr sz="2800" dirty="0"/>
          </a:p>
        </p:txBody>
      </p:sp>
      <p:sp>
        <p:nvSpPr>
          <p:cNvPr id="20" name="object 4"/>
          <p:cNvSpPr txBox="1"/>
          <p:nvPr/>
        </p:nvSpPr>
        <p:spPr>
          <a:xfrm>
            <a:off x="2070789" y="4846424"/>
            <a:ext cx="9029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5"/>
          <p:cNvSpPr txBox="1"/>
          <p:nvPr/>
        </p:nvSpPr>
        <p:spPr>
          <a:xfrm>
            <a:off x="5367178" y="4846424"/>
            <a:ext cx="104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Output: </a:t>
            </a:r>
            <a:r>
              <a:rPr sz="1400" dirty="0">
                <a:latin typeface="Arial"/>
                <a:cs typeface="Arial"/>
              </a:rPr>
              <a:t>2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6"/>
          <p:cNvSpPr txBox="1"/>
          <p:nvPr/>
        </p:nvSpPr>
        <p:spPr>
          <a:xfrm>
            <a:off x="2297648" y="2187366"/>
            <a:ext cx="4866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Recall: </a:t>
            </a:r>
            <a:r>
              <a:rPr sz="1800" spc="-5" dirty="0">
                <a:latin typeface="Arial"/>
                <a:cs typeface="Arial"/>
              </a:rPr>
              <a:t>Normal </a:t>
            </a:r>
            <a:r>
              <a:rPr sz="1800" dirty="0">
                <a:latin typeface="Arial"/>
                <a:cs typeface="Arial"/>
              </a:rPr>
              <a:t>3 x 3 convolution,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stride 2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pad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10" name="object 2"/>
          <p:cNvGraphicFramePr>
            <a:graphicFrameLocks noGrp="1"/>
          </p:cNvGraphicFramePr>
          <p:nvPr/>
        </p:nvGraphicFramePr>
        <p:xfrm>
          <a:off x="5508104" y="3512711"/>
          <a:ext cx="765810" cy="784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</a:tblGrid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object 3"/>
          <p:cNvGraphicFramePr>
            <a:graphicFrameLocks noGrp="1"/>
          </p:cNvGraphicFramePr>
          <p:nvPr/>
        </p:nvGraphicFramePr>
        <p:xfrm>
          <a:off x="1331640" y="2802394"/>
          <a:ext cx="1919601" cy="1922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6715"/>
                <a:gridCol w="382904"/>
                <a:gridCol w="384809"/>
                <a:gridCol w="381634"/>
                <a:gridCol w="383539"/>
              </a:tblGrid>
              <a:tr h="353153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9239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595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4252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6"/>
          <p:cNvSpPr/>
          <p:nvPr/>
        </p:nvSpPr>
        <p:spPr>
          <a:xfrm>
            <a:off x="3681185" y="3382598"/>
            <a:ext cx="1282065" cy="0"/>
          </a:xfrm>
          <a:custGeom>
            <a:avLst/>
            <a:gdLst/>
            <a:ahLst/>
            <a:cxnLst/>
            <a:rect l="l" t="t" r="r" b="b"/>
            <a:pathLst>
              <a:path w="1282064">
                <a:moveTo>
                  <a:pt x="0" y="0"/>
                </a:moveTo>
                <a:lnTo>
                  <a:pt x="12814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4948348" y="3321113"/>
            <a:ext cx="158251" cy="1229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/>
          <p:cNvSpPr txBox="1"/>
          <p:nvPr/>
        </p:nvSpPr>
        <p:spPr>
          <a:xfrm>
            <a:off x="3806211" y="3552486"/>
            <a:ext cx="108077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Dot product  between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filter  and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input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4" name="object 10"/>
          <p:cNvSpPr txBox="1">
            <a:spLocks noGrp="1"/>
          </p:cNvSpPr>
          <p:nvPr>
            <p:ph type="title"/>
          </p:nvPr>
        </p:nvSpPr>
        <p:spPr>
          <a:xfrm>
            <a:off x="829513" y="744632"/>
            <a:ext cx="74148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Learnable Upsampling: </a:t>
            </a:r>
            <a:r>
              <a:rPr sz="2800" spc="-15" dirty="0">
                <a:solidFill>
                  <a:srgbClr val="000000"/>
                </a:solidFill>
              </a:rPr>
              <a:t>Transpose</a:t>
            </a:r>
            <a:r>
              <a:rPr sz="2800" spc="-114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</a:t>
            </a:r>
            <a:endParaRPr sz="2800" dirty="0"/>
          </a:p>
        </p:txBody>
      </p:sp>
      <p:sp>
        <p:nvSpPr>
          <p:cNvPr id="20" name="object 4"/>
          <p:cNvSpPr txBox="1"/>
          <p:nvPr/>
        </p:nvSpPr>
        <p:spPr>
          <a:xfrm>
            <a:off x="2070789" y="4846424"/>
            <a:ext cx="9029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5"/>
          <p:cNvSpPr txBox="1"/>
          <p:nvPr/>
        </p:nvSpPr>
        <p:spPr>
          <a:xfrm>
            <a:off x="5367178" y="4846424"/>
            <a:ext cx="104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Output: </a:t>
            </a:r>
            <a:r>
              <a:rPr sz="1400" dirty="0">
                <a:latin typeface="Arial"/>
                <a:cs typeface="Arial"/>
              </a:rPr>
              <a:t>2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6"/>
          <p:cNvSpPr txBox="1"/>
          <p:nvPr/>
        </p:nvSpPr>
        <p:spPr>
          <a:xfrm>
            <a:off x="2297648" y="2187366"/>
            <a:ext cx="4866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Recall: </a:t>
            </a:r>
            <a:r>
              <a:rPr sz="1800" spc="-5" dirty="0">
                <a:latin typeface="Arial"/>
                <a:cs typeface="Arial"/>
              </a:rPr>
              <a:t>Normal </a:t>
            </a:r>
            <a:r>
              <a:rPr sz="1800" dirty="0">
                <a:latin typeface="Arial"/>
                <a:cs typeface="Arial"/>
              </a:rPr>
              <a:t>3 x 3 convolution,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stride 2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pad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11" name="object 3"/>
          <p:cNvGraphicFramePr>
            <a:graphicFrameLocks noGrp="1"/>
          </p:cNvGraphicFramePr>
          <p:nvPr/>
        </p:nvGraphicFramePr>
        <p:xfrm>
          <a:off x="1331640" y="2802394"/>
          <a:ext cx="1919601" cy="1922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6715"/>
                <a:gridCol w="382904"/>
                <a:gridCol w="384809"/>
                <a:gridCol w="381634"/>
                <a:gridCol w="383539"/>
              </a:tblGrid>
              <a:tr h="353153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9239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595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4252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6"/>
          <p:cNvSpPr/>
          <p:nvPr/>
        </p:nvSpPr>
        <p:spPr>
          <a:xfrm>
            <a:off x="3681185" y="3382598"/>
            <a:ext cx="1282065" cy="0"/>
          </a:xfrm>
          <a:custGeom>
            <a:avLst/>
            <a:gdLst/>
            <a:ahLst/>
            <a:cxnLst/>
            <a:rect l="l" t="t" r="r" b="b"/>
            <a:pathLst>
              <a:path w="1282064">
                <a:moveTo>
                  <a:pt x="0" y="0"/>
                </a:moveTo>
                <a:lnTo>
                  <a:pt x="12814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4948348" y="3321113"/>
            <a:ext cx="158251" cy="1229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/>
          <p:cNvSpPr txBox="1"/>
          <p:nvPr/>
        </p:nvSpPr>
        <p:spPr>
          <a:xfrm>
            <a:off x="3806211" y="3552486"/>
            <a:ext cx="108077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Dot product  between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filter  and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input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16" name="object 2"/>
          <p:cNvGraphicFramePr>
            <a:graphicFrameLocks noGrp="1"/>
          </p:cNvGraphicFramePr>
          <p:nvPr/>
        </p:nvGraphicFramePr>
        <p:xfrm>
          <a:off x="5480778" y="3501008"/>
          <a:ext cx="765810" cy="784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</a:tblGrid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CEE1F3"/>
                    </a:solidFill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object 3"/>
          <p:cNvGraphicFramePr>
            <a:graphicFrameLocks noGrp="1"/>
          </p:cNvGraphicFramePr>
          <p:nvPr/>
        </p:nvGraphicFramePr>
        <p:xfrm>
          <a:off x="1331640" y="2802456"/>
          <a:ext cx="1917698" cy="1922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6715"/>
                <a:gridCol w="375920"/>
                <a:gridCol w="392429"/>
                <a:gridCol w="381634"/>
                <a:gridCol w="381000"/>
              </a:tblGrid>
              <a:tr h="35315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38100">
                      <a:solidFill>
                        <a:srgbClr val="0000FF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FF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38100">
                      <a:solidFill>
                        <a:srgbClr val="0000FF"/>
                      </a:solidFill>
                      <a:prstDash val="solid"/>
                    </a:lnR>
                    <a:lnT w="38100">
                      <a:solidFill>
                        <a:srgbClr val="0000FF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9239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FF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595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FF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0000FF"/>
                      </a:solidFill>
                      <a:prstDash val="solid"/>
                    </a:lnB>
                  </a:tcPr>
                </a:tc>
              </a:tr>
              <a:tr h="4252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0000FF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0000FF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4" name="object 7"/>
          <p:cNvSpPr txBox="1"/>
          <p:nvPr/>
        </p:nvSpPr>
        <p:spPr>
          <a:xfrm>
            <a:off x="6903816" y="3311449"/>
            <a:ext cx="1831339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just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Filter </a:t>
            </a:r>
            <a:r>
              <a:rPr sz="1400" dirty="0">
                <a:latin typeface="Arial"/>
                <a:cs typeface="Arial"/>
              </a:rPr>
              <a:t>moves 2 </a:t>
            </a:r>
            <a:r>
              <a:rPr sz="1400" spc="-5" dirty="0">
                <a:latin typeface="Arial"/>
                <a:cs typeface="Arial"/>
              </a:rPr>
              <a:t>pixels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  the input for every one  pixel in the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output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8"/>
          <p:cNvSpPr txBox="1"/>
          <p:nvPr/>
        </p:nvSpPr>
        <p:spPr>
          <a:xfrm>
            <a:off x="6903816" y="4149649"/>
            <a:ext cx="206819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Stride gives </a:t>
            </a:r>
            <a:r>
              <a:rPr sz="1400" dirty="0">
                <a:latin typeface="Arial"/>
                <a:cs typeface="Arial"/>
              </a:rPr>
              <a:t>ratio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between  </a:t>
            </a:r>
            <a:r>
              <a:rPr sz="1400" dirty="0">
                <a:latin typeface="Arial"/>
                <a:cs typeface="Arial"/>
              </a:rPr>
              <a:t>movement </a:t>
            </a:r>
            <a:r>
              <a:rPr sz="1400" spc="-5" dirty="0">
                <a:latin typeface="Arial"/>
                <a:cs typeface="Arial"/>
              </a:rPr>
              <a:t>in input and  output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2035747" y="3478272"/>
          <a:ext cx="765810" cy="784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</a:tblGrid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907704" y="4558392"/>
            <a:ext cx="9029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 </a:t>
            </a:r>
            <a:r>
              <a:rPr sz="1400" dirty="0">
                <a:latin typeface="Arial"/>
                <a:cs typeface="Arial"/>
              </a:rPr>
              <a:t>2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5267439" y="5062421"/>
            <a:ext cx="104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Output: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5023160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406009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5788860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171710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554559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5018409" y="3408433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5018409" y="3800832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5018409" y="4193233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5018409" y="4585632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5018409" y="4978032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 txBox="1"/>
          <p:nvPr/>
        </p:nvSpPr>
        <p:spPr>
          <a:xfrm>
            <a:off x="2396078" y="1700808"/>
            <a:ext cx="4408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3 x 3 </a:t>
            </a:r>
            <a:r>
              <a:rPr sz="1800" b="1" dirty="0">
                <a:latin typeface="Arial"/>
                <a:cs typeface="Arial"/>
              </a:rPr>
              <a:t>transpose </a:t>
            </a:r>
            <a:r>
              <a:rPr sz="1800" dirty="0">
                <a:latin typeface="Arial"/>
                <a:cs typeface="Arial"/>
              </a:rPr>
              <a:t>convolution, stride 2 </a:t>
            </a:r>
            <a:r>
              <a:rPr sz="1800" spc="-5" dirty="0">
                <a:latin typeface="Arial"/>
                <a:cs typeface="Arial"/>
              </a:rPr>
              <a:t>pad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</a:t>
            </a:r>
          </a:p>
        </p:txBody>
      </p:sp>
      <p:sp>
        <p:nvSpPr>
          <p:cNvPr id="31" name="object 27"/>
          <p:cNvSpPr txBox="1">
            <a:spLocks noGrp="1"/>
          </p:cNvSpPr>
          <p:nvPr>
            <p:ph type="title"/>
          </p:nvPr>
        </p:nvSpPr>
        <p:spPr>
          <a:xfrm>
            <a:off x="685497" y="744632"/>
            <a:ext cx="74148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Learnable Upsampling: </a:t>
            </a:r>
            <a:r>
              <a:rPr sz="2800" spc="-15" dirty="0">
                <a:solidFill>
                  <a:srgbClr val="000000"/>
                </a:solidFill>
              </a:rPr>
              <a:t>Transpose</a:t>
            </a:r>
            <a:r>
              <a:rPr sz="2800" spc="-114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2035747" y="3478272"/>
          <a:ext cx="765810" cy="784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</a:tblGrid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907704" y="4558392"/>
            <a:ext cx="9029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 </a:t>
            </a:r>
            <a:r>
              <a:rPr sz="1400" dirty="0">
                <a:latin typeface="Arial"/>
                <a:cs typeface="Arial"/>
              </a:rPr>
              <a:t>2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5267439" y="5062421"/>
            <a:ext cx="104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Output: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5023160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406009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5788860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171710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554559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5018409" y="3408433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5018409" y="3800832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5018409" y="4193233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5018409" y="4585632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5018409" y="4978032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634534" y="3037503"/>
            <a:ext cx="1153795" cy="1087120"/>
          </a:xfrm>
          <a:custGeom>
            <a:avLst/>
            <a:gdLst/>
            <a:ahLst/>
            <a:cxnLst/>
            <a:rect l="l" t="t" r="r" b="b"/>
            <a:pathLst>
              <a:path w="1153795" h="1087120">
                <a:moveTo>
                  <a:pt x="0" y="0"/>
                </a:moveTo>
                <a:lnTo>
                  <a:pt x="1153799" y="0"/>
                </a:lnTo>
                <a:lnTo>
                  <a:pt x="1153799" y="1086599"/>
                </a:lnTo>
                <a:lnTo>
                  <a:pt x="0" y="10865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023034" y="3598657"/>
            <a:ext cx="1282065" cy="0"/>
          </a:xfrm>
          <a:custGeom>
            <a:avLst/>
            <a:gdLst/>
            <a:ahLst/>
            <a:cxnLst/>
            <a:rect l="l" t="t" r="r" b="b"/>
            <a:pathLst>
              <a:path w="1282064">
                <a:moveTo>
                  <a:pt x="0" y="0"/>
                </a:moveTo>
                <a:lnTo>
                  <a:pt x="12814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290197" y="3537172"/>
            <a:ext cx="158251" cy="1229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 txBox="1"/>
          <p:nvPr/>
        </p:nvSpPr>
        <p:spPr>
          <a:xfrm>
            <a:off x="3148060" y="3768545"/>
            <a:ext cx="883919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gives  weight for  filter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2396078" y="1700808"/>
            <a:ext cx="4408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3 x 3 </a:t>
            </a:r>
            <a:r>
              <a:rPr sz="1800" b="1" dirty="0">
                <a:latin typeface="Arial"/>
                <a:cs typeface="Arial"/>
              </a:rPr>
              <a:t>transpose </a:t>
            </a:r>
            <a:r>
              <a:rPr sz="1800" dirty="0">
                <a:latin typeface="Arial"/>
                <a:cs typeface="Arial"/>
              </a:rPr>
              <a:t>convolution, stride 2 </a:t>
            </a:r>
            <a:r>
              <a:rPr sz="1800" spc="-5" dirty="0">
                <a:latin typeface="Arial"/>
                <a:cs typeface="Arial"/>
              </a:rPr>
              <a:t>pad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</a:t>
            </a:r>
          </a:p>
        </p:txBody>
      </p:sp>
      <p:sp>
        <p:nvSpPr>
          <p:cNvPr id="31" name="object 27"/>
          <p:cNvSpPr txBox="1">
            <a:spLocks noGrp="1"/>
          </p:cNvSpPr>
          <p:nvPr>
            <p:ph type="title"/>
          </p:nvPr>
        </p:nvSpPr>
        <p:spPr>
          <a:xfrm>
            <a:off x="685497" y="744632"/>
            <a:ext cx="74148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Learnable Upsampling: </a:t>
            </a:r>
            <a:r>
              <a:rPr sz="2800" spc="-15" dirty="0">
                <a:solidFill>
                  <a:srgbClr val="000000"/>
                </a:solidFill>
              </a:rPr>
              <a:t>Transpose</a:t>
            </a:r>
            <a:r>
              <a:rPr sz="2800" spc="-114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2035747" y="3478272"/>
          <a:ext cx="765810" cy="784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</a:tblGrid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C9DAF7"/>
                    </a:solidFill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907704" y="4558392"/>
            <a:ext cx="9029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 </a:t>
            </a:r>
            <a:r>
              <a:rPr sz="1400" dirty="0">
                <a:latin typeface="Arial"/>
                <a:cs typeface="Arial"/>
              </a:rPr>
              <a:t>2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5267439" y="5062421"/>
            <a:ext cx="104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Output: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5023160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406009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5788860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171710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554559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5018409" y="3408433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5018409" y="3800832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5018409" y="4193233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5018409" y="4585632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5018409" y="4978032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634534" y="3037503"/>
            <a:ext cx="1153795" cy="1087120"/>
          </a:xfrm>
          <a:custGeom>
            <a:avLst/>
            <a:gdLst/>
            <a:ahLst/>
            <a:cxnLst/>
            <a:rect l="l" t="t" r="r" b="b"/>
            <a:pathLst>
              <a:path w="1153795" h="1087120">
                <a:moveTo>
                  <a:pt x="0" y="0"/>
                </a:moveTo>
                <a:lnTo>
                  <a:pt x="1153799" y="0"/>
                </a:lnTo>
                <a:lnTo>
                  <a:pt x="1153799" y="1086599"/>
                </a:lnTo>
                <a:lnTo>
                  <a:pt x="0" y="10865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5400759" y="3037503"/>
            <a:ext cx="1153795" cy="1087120"/>
          </a:xfrm>
          <a:custGeom>
            <a:avLst/>
            <a:gdLst/>
            <a:ahLst/>
            <a:cxnLst/>
            <a:rect l="l" t="t" r="r" b="b"/>
            <a:pathLst>
              <a:path w="1153795" h="1087120">
                <a:moveTo>
                  <a:pt x="0" y="0"/>
                </a:moveTo>
                <a:lnTo>
                  <a:pt x="1153799" y="0"/>
                </a:lnTo>
                <a:lnTo>
                  <a:pt x="1153799" y="1086599"/>
                </a:lnTo>
                <a:lnTo>
                  <a:pt x="0" y="10865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023034" y="3598657"/>
            <a:ext cx="1282065" cy="0"/>
          </a:xfrm>
          <a:custGeom>
            <a:avLst/>
            <a:gdLst/>
            <a:ahLst/>
            <a:cxnLst/>
            <a:rect l="l" t="t" r="r" b="b"/>
            <a:pathLst>
              <a:path w="1282064">
                <a:moveTo>
                  <a:pt x="0" y="0"/>
                </a:moveTo>
                <a:lnTo>
                  <a:pt x="12814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290197" y="3537172"/>
            <a:ext cx="158251" cy="1229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 txBox="1"/>
          <p:nvPr/>
        </p:nvSpPr>
        <p:spPr>
          <a:xfrm>
            <a:off x="3148060" y="3768545"/>
            <a:ext cx="883919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gives  weight for  filter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2396078" y="1700808"/>
            <a:ext cx="4408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3 x 3 </a:t>
            </a:r>
            <a:r>
              <a:rPr sz="1800" b="1" dirty="0">
                <a:latin typeface="Arial"/>
                <a:cs typeface="Arial"/>
              </a:rPr>
              <a:t>transpose </a:t>
            </a:r>
            <a:r>
              <a:rPr sz="1800" dirty="0">
                <a:latin typeface="Arial"/>
                <a:cs typeface="Arial"/>
              </a:rPr>
              <a:t>convolution, stride 2 </a:t>
            </a:r>
            <a:r>
              <a:rPr sz="1800" spc="-5" dirty="0">
                <a:latin typeface="Arial"/>
                <a:cs typeface="Arial"/>
              </a:rPr>
              <a:t>pad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</a:t>
            </a:r>
          </a:p>
        </p:txBody>
      </p:sp>
      <p:sp>
        <p:nvSpPr>
          <p:cNvPr id="28" name="object 24"/>
          <p:cNvSpPr txBox="1"/>
          <p:nvPr/>
        </p:nvSpPr>
        <p:spPr>
          <a:xfrm>
            <a:off x="6824285" y="3527446"/>
            <a:ext cx="190182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Filter </a:t>
            </a:r>
            <a:r>
              <a:rPr sz="1400" dirty="0">
                <a:latin typeface="Arial"/>
                <a:cs typeface="Arial"/>
              </a:rPr>
              <a:t>moves 2 </a:t>
            </a:r>
            <a:r>
              <a:rPr sz="1400" spc="-5" dirty="0">
                <a:latin typeface="Arial"/>
                <a:cs typeface="Arial"/>
              </a:rPr>
              <a:t>pixels in  the 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output</a:t>
            </a:r>
            <a:r>
              <a:rPr sz="1400" spc="-5" dirty="0">
                <a:latin typeface="Arial"/>
                <a:cs typeface="Arial"/>
              </a:rPr>
              <a:t> for every one  pixel in the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input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5"/>
          <p:cNvSpPr txBox="1"/>
          <p:nvPr/>
        </p:nvSpPr>
        <p:spPr>
          <a:xfrm>
            <a:off x="6824285" y="4365646"/>
            <a:ext cx="206819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Stride gives </a:t>
            </a:r>
            <a:r>
              <a:rPr sz="1400" dirty="0">
                <a:latin typeface="Arial"/>
                <a:cs typeface="Arial"/>
              </a:rPr>
              <a:t>ratio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between  </a:t>
            </a:r>
            <a:r>
              <a:rPr sz="1400" dirty="0">
                <a:latin typeface="Arial"/>
                <a:cs typeface="Arial"/>
              </a:rPr>
              <a:t>movement </a:t>
            </a:r>
            <a:r>
              <a:rPr sz="1400" spc="-5" dirty="0">
                <a:latin typeface="Arial"/>
                <a:cs typeface="Arial"/>
              </a:rPr>
              <a:t>in output and  input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27"/>
          <p:cNvSpPr txBox="1">
            <a:spLocks noGrp="1"/>
          </p:cNvSpPr>
          <p:nvPr>
            <p:ph type="title"/>
          </p:nvPr>
        </p:nvSpPr>
        <p:spPr>
          <a:xfrm>
            <a:off x="685497" y="744632"/>
            <a:ext cx="74148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Learnable Upsampling: </a:t>
            </a:r>
            <a:r>
              <a:rPr sz="2800" spc="-15" dirty="0">
                <a:solidFill>
                  <a:srgbClr val="000000"/>
                </a:solidFill>
              </a:rPr>
              <a:t>Transpose</a:t>
            </a:r>
            <a:r>
              <a:rPr sz="2800" spc="-114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2035747" y="3478272"/>
          <a:ext cx="765810" cy="784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</a:tblGrid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C9DAF7"/>
                    </a:solidFill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907704" y="4558392"/>
            <a:ext cx="9029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 </a:t>
            </a:r>
            <a:r>
              <a:rPr sz="1400" dirty="0">
                <a:latin typeface="Arial"/>
                <a:cs typeface="Arial"/>
              </a:rPr>
              <a:t>2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5267439" y="5062421"/>
            <a:ext cx="104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Output: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5023160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406009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5788860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171710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554559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5018409" y="3408433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5018409" y="3800832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5018409" y="4193233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5018409" y="4585632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5018409" y="4978032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634534" y="3037503"/>
            <a:ext cx="1153795" cy="1087120"/>
          </a:xfrm>
          <a:custGeom>
            <a:avLst/>
            <a:gdLst/>
            <a:ahLst/>
            <a:cxnLst/>
            <a:rect l="l" t="t" r="r" b="b"/>
            <a:pathLst>
              <a:path w="1153795" h="1087120">
                <a:moveTo>
                  <a:pt x="0" y="0"/>
                </a:moveTo>
                <a:lnTo>
                  <a:pt x="1153799" y="0"/>
                </a:lnTo>
                <a:lnTo>
                  <a:pt x="1153799" y="1086599"/>
                </a:lnTo>
                <a:lnTo>
                  <a:pt x="0" y="10865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5400759" y="3037503"/>
            <a:ext cx="1153795" cy="1087120"/>
          </a:xfrm>
          <a:custGeom>
            <a:avLst/>
            <a:gdLst/>
            <a:ahLst/>
            <a:cxnLst/>
            <a:rect l="l" t="t" r="r" b="b"/>
            <a:pathLst>
              <a:path w="1153795" h="1087120">
                <a:moveTo>
                  <a:pt x="0" y="0"/>
                </a:moveTo>
                <a:lnTo>
                  <a:pt x="1153799" y="0"/>
                </a:lnTo>
                <a:lnTo>
                  <a:pt x="1153799" y="1086599"/>
                </a:lnTo>
                <a:lnTo>
                  <a:pt x="0" y="10865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023034" y="3598657"/>
            <a:ext cx="1282065" cy="0"/>
          </a:xfrm>
          <a:custGeom>
            <a:avLst/>
            <a:gdLst/>
            <a:ahLst/>
            <a:cxnLst/>
            <a:rect l="l" t="t" r="r" b="b"/>
            <a:pathLst>
              <a:path w="1282064">
                <a:moveTo>
                  <a:pt x="0" y="0"/>
                </a:moveTo>
                <a:lnTo>
                  <a:pt x="12814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290197" y="3537172"/>
            <a:ext cx="158251" cy="1229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 txBox="1"/>
          <p:nvPr/>
        </p:nvSpPr>
        <p:spPr>
          <a:xfrm>
            <a:off x="3148060" y="3768545"/>
            <a:ext cx="883919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gives  weight for  filter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0"/>
          <p:cNvSpPr/>
          <p:nvPr/>
        </p:nvSpPr>
        <p:spPr>
          <a:xfrm>
            <a:off x="5785606" y="2637733"/>
            <a:ext cx="1383665" cy="789305"/>
          </a:xfrm>
          <a:custGeom>
            <a:avLst/>
            <a:gdLst/>
            <a:ahLst/>
            <a:cxnLst/>
            <a:rect l="l" t="t" r="r" b="b"/>
            <a:pathLst>
              <a:path w="1383665" h="789305">
                <a:moveTo>
                  <a:pt x="1383453" y="0"/>
                </a:moveTo>
                <a:lnTo>
                  <a:pt x="0" y="788687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658663" y="3371129"/>
            <a:ext cx="164605" cy="1338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7242085" y="2331345"/>
            <a:ext cx="124079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Sum where  output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overlaps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2396078" y="1700808"/>
            <a:ext cx="4408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3 x 3 </a:t>
            </a:r>
            <a:r>
              <a:rPr sz="1800" b="1" dirty="0">
                <a:latin typeface="Arial"/>
                <a:cs typeface="Arial"/>
              </a:rPr>
              <a:t>transpose </a:t>
            </a:r>
            <a:r>
              <a:rPr sz="1800" dirty="0">
                <a:latin typeface="Arial"/>
                <a:cs typeface="Arial"/>
              </a:rPr>
              <a:t>convolution, stride 2 </a:t>
            </a:r>
            <a:r>
              <a:rPr sz="1800" spc="-5" dirty="0">
                <a:latin typeface="Arial"/>
                <a:cs typeface="Arial"/>
              </a:rPr>
              <a:t>pad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</a:t>
            </a:r>
          </a:p>
        </p:txBody>
      </p:sp>
      <p:sp>
        <p:nvSpPr>
          <p:cNvPr id="28" name="object 24"/>
          <p:cNvSpPr txBox="1"/>
          <p:nvPr/>
        </p:nvSpPr>
        <p:spPr>
          <a:xfrm>
            <a:off x="6824285" y="3527446"/>
            <a:ext cx="190182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Filter </a:t>
            </a:r>
            <a:r>
              <a:rPr sz="1400" dirty="0">
                <a:latin typeface="Arial"/>
                <a:cs typeface="Arial"/>
              </a:rPr>
              <a:t>moves 2 </a:t>
            </a:r>
            <a:r>
              <a:rPr sz="1400" spc="-5" dirty="0">
                <a:latin typeface="Arial"/>
                <a:cs typeface="Arial"/>
              </a:rPr>
              <a:t>pixels in  the 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output</a:t>
            </a:r>
            <a:r>
              <a:rPr sz="1400" spc="-5" dirty="0">
                <a:latin typeface="Arial"/>
                <a:cs typeface="Arial"/>
              </a:rPr>
              <a:t> for every one  pixel in the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input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5"/>
          <p:cNvSpPr txBox="1"/>
          <p:nvPr/>
        </p:nvSpPr>
        <p:spPr>
          <a:xfrm>
            <a:off x="6824285" y="4365646"/>
            <a:ext cx="206819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Stride gives </a:t>
            </a:r>
            <a:r>
              <a:rPr sz="1400" dirty="0">
                <a:latin typeface="Arial"/>
                <a:cs typeface="Arial"/>
              </a:rPr>
              <a:t>ratio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between  </a:t>
            </a:r>
            <a:r>
              <a:rPr sz="1400" dirty="0">
                <a:latin typeface="Arial"/>
                <a:cs typeface="Arial"/>
              </a:rPr>
              <a:t>movement </a:t>
            </a:r>
            <a:r>
              <a:rPr sz="1400" spc="-5" dirty="0">
                <a:latin typeface="Arial"/>
                <a:cs typeface="Arial"/>
              </a:rPr>
              <a:t>in output and  input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27"/>
          <p:cNvSpPr txBox="1">
            <a:spLocks noGrp="1"/>
          </p:cNvSpPr>
          <p:nvPr>
            <p:ph type="title"/>
          </p:nvPr>
        </p:nvSpPr>
        <p:spPr>
          <a:xfrm>
            <a:off x="685497" y="744632"/>
            <a:ext cx="74148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Learnable Upsampling: </a:t>
            </a:r>
            <a:r>
              <a:rPr sz="2800" spc="-15" dirty="0">
                <a:solidFill>
                  <a:srgbClr val="000000"/>
                </a:solidFill>
              </a:rPr>
              <a:t>Transpose</a:t>
            </a:r>
            <a:r>
              <a:rPr sz="2800" spc="-114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Grp="1"/>
          </p:cNvGraphicFramePr>
          <p:nvPr/>
        </p:nvGraphicFramePr>
        <p:xfrm>
          <a:off x="2035747" y="3478272"/>
          <a:ext cx="765810" cy="784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</a:tblGrid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C9DAF7"/>
                    </a:solidFill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1907704" y="4558392"/>
            <a:ext cx="9029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 </a:t>
            </a:r>
            <a:r>
              <a:rPr sz="1400" dirty="0">
                <a:latin typeface="Arial"/>
                <a:cs typeface="Arial"/>
              </a:rPr>
              <a:t>2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5267439" y="5062421"/>
            <a:ext cx="104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Output: </a:t>
            </a:r>
            <a:r>
              <a:rPr sz="1400" dirty="0">
                <a:latin typeface="Arial"/>
                <a:cs typeface="Arial"/>
              </a:rPr>
              <a:t>4 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5023160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406009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5788860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171710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554559" y="3403682"/>
            <a:ext cx="0" cy="1579245"/>
          </a:xfrm>
          <a:custGeom>
            <a:avLst/>
            <a:gdLst/>
            <a:ahLst/>
            <a:cxnLst/>
            <a:rect l="l" t="t" r="r" b="b"/>
            <a:pathLst>
              <a:path h="1579245">
                <a:moveTo>
                  <a:pt x="0" y="0"/>
                </a:moveTo>
                <a:lnTo>
                  <a:pt x="0" y="1579099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5018409" y="3408433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5018409" y="3800832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5018409" y="4193233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5018409" y="4585632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5018409" y="4978032"/>
            <a:ext cx="1541145" cy="0"/>
          </a:xfrm>
          <a:custGeom>
            <a:avLst/>
            <a:gdLst/>
            <a:ahLst/>
            <a:cxnLst/>
            <a:rect l="l" t="t" r="r" b="b"/>
            <a:pathLst>
              <a:path w="1541145">
                <a:moveTo>
                  <a:pt x="0" y="0"/>
                </a:moveTo>
                <a:lnTo>
                  <a:pt x="1540899" y="0"/>
                </a:lnTo>
              </a:path>
            </a:pathLst>
          </a:custGeom>
          <a:ln w="9524">
            <a:solidFill>
              <a:srgbClr val="9E9E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634534" y="3037503"/>
            <a:ext cx="1153795" cy="1087120"/>
          </a:xfrm>
          <a:custGeom>
            <a:avLst/>
            <a:gdLst/>
            <a:ahLst/>
            <a:cxnLst/>
            <a:rect l="l" t="t" r="r" b="b"/>
            <a:pathLst>
              <a:path w="1153795" h="1087120">
                <a:moveTo>
                  <a:pt x="0" y="0"/>
                </a:moveTo>
                <a:lnTo>
                  <a:pt x="1153799" y="0"/>
                </a:lnTo>
                <a:lnTo>
                  <a:pt x="1153799" y="1086599"/>
                </a:lnTo>
                <a:lnTo>
                  <a:pt x="0" y="10865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5400759" y="3037503"/>
            <a:ext cx="1153795" cy="1087120"/>
          </a:xfrm>
          <a:custGeom>
            <a:avLst/>
            <a:gdLst/>
            <a:ahLst/>
            <a:cxnLst/>
            <a:rect l="l" t="t" r="r" b="b"/>
            <a:pathLst>
              <a:path w="1153795" h="1087120">
                <a:moveTo>
                  <a:pt x="0" y="0"/>
                </a:moveTo>
                <a:lnTo>
                  <a:pt x="1153799" y="0"/>
                </a:lnTo>
                <a:lnTo>
                  <a:pt x="1153799" y="1086599"/>
                </a:lnTo>
                <a:lnTo>
                  <a:pt x="0" y="10865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023034" y="3598657"/>
            <a:ext cx="1282065" cy="0"/>
          </a:xfrm>
          <a:custGeom>
            <a:avLst/>
            <a:gdLst/>
            <a:ahLst/>
            <a:cxnLst/>
            <a:rect l="l" t="t" r="r" b="b"/>
            <a:pathLst>
              <a:path w="1282064">
                <a:moveTo>
                  <a:pt x="0" y="0"/>
                </a:moveTo>
                <a:lnTo>
                  <a:pt x="12814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290197" y="3537172"/>
            <a:ext cx="158251" cy="1229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 txBox="1"/>
          <p:nvPr/>
        </p:nvSpPr>
        <p:spPr>
          <a:xfrm>
            <a:off x="3148060" y="3768545"/>
            <a:ext cx="883919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gives  weight for  filter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0"/>
          <p:cNvSpPr/>
          <p:nvPr/>
        </p:nvSpPr>
        <p:spPr>
          <a:xfrm>
            <a:off x="5785606" y="2637733"/>
            <a:ext cx="1383665" cy="789305"/>
          </a:xfrm>
          <a:custGeom>
            <a:avLst/>
            <a:gdLst/>
            <a:ahLst/>
            <a:cxnLst/>
            <a:rect l="l" t="t" r="r" b="b"/>
            <a:pathLst>
              <a:path w="1383665" h="789305">
                <a:moveTo>
                  <a:pt x="1383453" y="0"/>
                </a:moveTo>
                <a:lnTo>
                  <a:pt x="0" y="788687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658663" y="3371129"/>
            <a:ext cx="164605" cy="1338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7242085" y="2331345"/>
            <a:ext cx="124079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Sum where  output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overlaps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2396078" y="1700808"/>
            <a:ext cx="4408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3 x 3 </a:t>
            </a:r>
            <a:r>
              <a:rPr sz="1800" b="1" dirty="0">
                <a:latin typeface="Arial"/>
                <a:cs typeface="Arial"/>
              </a:rPr>
              <a:t>transpose </a:t>
            </a:r>
            <a:r>
              <a:rPr sz="1800" dirty="0">
                <a:latin typeface="Arial"/>
                <a:cs typeface="Arial"/>
              </a:rPr>
              <a:t>convolution, stride 2 </a:t>
            </a:r>
            <a:r>
              <a:rPr sz="1800" spc="-5" dirty="0">
                <a:latin typeface="Arial"/>
                <a:cs typeface="Arial"/>
              </a:rPr>
              <a:t>pad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</a:t>
            </a:r>
          </a:p>
        </p:txBody>
      </p:sp>
      <p:sp>
        <p:nvSpPr>
          <p:cNvPr id="28" name="object 24"/>
          <p:cNvSpPr txBox="1"/>
          <p:nvPr/>
        </p:nvSpPr>
        <p:spPr>
          <a:xfrm>
            <a:off x="6824285" y="3527446"/>
            <a:ext cx="190182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Filter </a:t>
            </a:r>
            <a:r>
              <a:rPr sz="1400" dirty="0">
                <a:latin typeface="Arial"/>
                <a:cs typeface="Arial"/>
              </a:rPr>
              <a:t>moves 2 </a:t>
            </a:r>
            <a:r>
              <a:rPr sz="1400" spc="-5" dirty="0">
                <a:latin typeface="Arial"/>
                <a:cs typeface="Arial"/>
              </a:rPr>
              <a:t>pixels in  the 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output</a:t>
            </a:r>
            <a:r>
              <a:rPr sz="1400" spc="-5" dirty="0">
                <a:latin typeface="Arial"/>
                <a:cs typeface="Arial"/>
              </a:rPr>
              <a:t> for every one  pixel in the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input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5"/>
          <p:cNvSpPr txBox="1"/>
          <p:nvPr/>
        </p:nvSpPr>
        <p:spPr>
          <a:xfrm>
            <a:off x="6824285" y="4365646"/>
            <a:ext cx="206819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Stride gives </a:t>
            </a:r>
            <a:r>
              <a:rPr sz="1400" dirty="0">
                <a:latin typeface="Arial"/>
                <a:cs typeface="Arial"/>
              </a:rPr>
              <a:t>ratio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between  </a:t>
            </a:r>
            <a:r>
              <a:rPr sz="1400" dirty="0">
                <a:latin typeface="Arial"/>
                <a:cs typeface="Arial"/>
              </a:rPr>
              <a:t>movement </a:t>
            </a:r>
            <a:r>
              <a:rPr sz="1400" spc="-5" dirty="0">
                <a:latin typeface="Arial"/>
                <a:cs typeface="Arial"/>
              </a:rPr>
              <a:t>in output and  input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26"/>
          <p:cNvSpPr txBox="1"/>
          <p:nvPr/>
        </p:nvSpPr>
        <p:spPr>
          <a:xfrm>
            <a:off x="292210" y="2511496"/>
            <a:ext cx="1675764" cy="1496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Other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names: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sz="1400" dirty="0">
                <a:latin typeface="Arial"/>
                <a:cs typeface="Arial"/>
              </a:rPr>
              <a:t>-Deconvolution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(bad)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sz="1400" dirty="0">
                <a:latin typeface="Arial"/>
                <a:cs typeface="Arial"/>
              </a:rPr>
              <a:t>-Upconvolution</a:t>
            </a:r>
            <a:endParaRPr sz="1400">
              <a:latin typeface="Arial"/>
              <a:cs typeface="Arial"/>
            </a:endParaRPr>
          </a:p>
          <a:p>
            <a:pPr marL="12700" marR="104139">
              <a:lnSpc>
                <a:spcPts val="1650"/>
              </a:lnSpc>
              <a:spcBef>
                <a:spcPts val="65"/>
              </a:spcBef>
            </a:pPr>
            <a:r>
              <a:rPr sz="1400" dirty="0">
                <a:latin typeface="Arial"/>
                <a:cs typeface="Arial"/>
              </a:rPr>
              <a:t>-Fractionally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strided  convolution</a:t>
            </a:r>
            <a:endParaRPr sz="1400">
              <a:latin typeface="Arial"/>
              <a:cs typeface="Arial"/>
            </a:endParaRPr>
          </a:p>
          <a:p>
            <a:pPr marL="12700" marR="232410">
              <a:lnSpc>
                <a:spcPts val="1650"/>
              </a:lnSpc>
            </a:pPr>
            <a:r>
              <a:rPr sz="1400" dirty="0">
                <a:latin typeface="Arial"/>
                <a:cs typeface="Arial"/>
              </a:rPr>
              <a:t>-Backward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strided  convolution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27"/>
          <p:cNvSpPr txBox="1">
            <a:spLocks noGrp="1"/>
          </p:cNvSpPr>
          <p:nvPr>
            <p:ph type="title"/>
          </p:nvPr>
        </p:nvSpPr>
        <p:spPr>
          <a:xfrm>
            <a:off x="685497" y="744632"/>
            <a:ext cx="74148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Learnable Upsampling: </a:t>
            </a:r>
            <a:r>
              <a:rPr sz="2800" spc="-15" dirty="0">
                <a:solidFill>
                  <a:srgbClr val="000000"/>
                </a:solidFill>
              </a:rPr>
              <a:t>Transpose</a:t>
            </a:r>
            <a:r>
              <a:rPr sz="2800" spc="-114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8" name="object 27"/>
          <p:cNvSpPr txBox="1">
            <a:spLocks/>
          </p:cNvSpPr>
          <p:nvPr/>
        </p:nvSpPr>
        <p:spPr>
          <a:xfrm>
            <a:off x="685497" y="744632"/>
            <a:ext cx="7414895" cy="45212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8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Learnable Upsampling: </a:t>
            </a:r>
            <a:r>
              <a:rPr kumimoji="0" lang="sk-SK" sz="2800" b="0" i="0" u="none" strike="noStrike" kern="1200" cap="none" spc="-1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Transpose</a:t>
            </a:r>
            <a:r>
              <a:rPr kumimoji="0" lang="sk-SK" sz="2800" b="0" i="0" u="none" strike="noStrike" kern="1200" cap="none" spc="-114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k-SK" sz="28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Convolution</a:t>
            </a:r>
            <a:endParaRPr kumimoji="0" lang="sk-SK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16832"/>
            <a:ext cx="6200775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2276872"/>
            <a:ext cx="210343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66695" y="764704"/>
            <a:ext cx="78657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Convolution as </a:t>
            </a:r>
            <a:r>
              <a:rPr sz="2800" dirty="0">
                <a:solidFill>
                  <a:srgbClr val="000000"/>
                </a:solidFill>
              </a:rPr>
              <a:t>Matrix Multiplication (1D</a:t>
            </a:r>
            <a:r>
              <a:rPr sz="2800" spc="-10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Example)</a:t>
            </a:r>
            <a:endParaRPr sz="2800" dirty="0"/>
          </a:p>
        </p:txBody>
      </p:sp>
      <p:sp>
        <p:nvSpPr>
          <p:cNvPr id="8" name="object 4"/>
          <p:cNvSpPr txBox="1"/>
          <p:nvPr/>
        </p:nvSpPr>
        <p:spPr>
          <a:xfrm>
            <a:off x="1049150" y="2053729"/>
            <a:ext cx="24326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15" dirty="0">
                <a:latin typeface="Arial"/>
                <a:cs typeface="Arial"/>
              </a:rPr>
              <a:t>We </a:t>
            </a:r>
            <a:r>
              <a:rPr sz="1400" dirty="0">
                <a:latin typeface="Arial"/>
                <a:cs typeface="Arial"/>
              </a:rPr>
              <a:t>can </a:t>
            </a:r>
            <a:r>
              <a:rPr sz="1400" spc="-5" dirty="0">
                <a:latin typeface="Arial"/>
                <a:cs typeface="Arial"/>
              </a:rPr>
              <a:t>express </a:t>
            </a:r>
            <a:r>
              <a:rPr sz="1400" dirty="0">
                <a:latin typeface="Arial"/>
                <a:cs typeface="Arial"/>
              </a:rPr>
              <a:t>convolution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  terms of </a:t>
            </a:r>
            <a:r>
              <a:rPr sz="1400" dirty="0">
                <a:latin typeface="Arial"/>
                <a:cs typeface="Arial"/>
              </a:rPr>
              <a:t>a matrix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multiplication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1472337" y="2668539"/>
            <a:ext cx="1527930" cy="263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1202675" y="4970580"/>
            <a:ext cx="221488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Example: 1D </a:t>
            </a:r>
            <a:r>
              <a:rPr sz="1400" spc="-25" dirty="0">
                <a:latin typeface="Arial"/>
                <a:cs typeface="Arial"/>
              </a:rPr>
              <a:t>conv, </a:t>
            </a:r>
            <a:r>
              <a:rPr sz="1400" dirty="0">
                <a:latin typeface="Arial"/>
                <a:cs typeface="Arial"/>
              </a:rPr>
              <a:t>kernel  size=3, stride=1,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padding=1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48674" y="3171467"/>
            <a:ext cx="4186076" cy="1583915"/>
            <a:chOff x="248674" y="3171467"/>
            <a:chExt cx="4186076" cy="1583915"/>
          </a:xfrm>
        </p:grpSpPr>
        <p:sp>
          <p:nvSpPr>
            <p:cNvPr id="7" name="object 3"/>
            <p:cNvSpPr/>
            <p:nvPr/>
          </p:nvSpPr>
          <p:spPr>
            <a:xfrm>
              <a:off x="248674" y="3171467"/>
              <a:ext cx="4186076" cy="15839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08000" y="3456000"/>
              <a:ext cx="152113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23543" y="3717056"/>
              <a:ext cx="152113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83583" y="3960000"/>
              <a:ext cx="152113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16000" y="4221112"/>
              <a:ext cx="144016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66695" y="764704"/>
            <a:ext cx="78657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Convolution as </a:t>
            </a:r>
            <a:r>
              <a:rPr sz="2800" dirty="0">
                <a:solidFill>
                  <a:srgbClr val="000000"/>
                </a:solidFill>
              </a:rPr>
              <a:t>Matrix Multiplication (1D</a:t>
            </a:r>
            <a:r>
              <a:rPr sz="2800" spc="-10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Example)</a:t>
            </a:r>
            <a:endParaRPr sz="2800" dirty="0"/>
          </a:p>
        </p:txBody>
      </p:sp>
      <p:sp>
        <p:nvSpPr>
          <p:cNvPr id="8" name="object 4"/>
          <p:cNvSpPr txBox="1"/>
          <p:nvPr/>
        </p:nvSpPr>
        <p:spPr>
          <a:xfrm>
            <a:off x="1049150" y="2053729"/>
            <a:ext cx="24326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15" dirty="0">
                <a:latin typeface="Arial"/>
                <a:cs typeface="Arial"/>
              </a:rPr>
              <a:t>We </a:t>
            </a:r>
            <a:r>
              <a:rPr sz="1400" dirty="0">
                <a:latin typeface="Arial"/>
                <a:cs typeface="Arial"/>
              </a:rPr>
              <a:t>can </a:t>
            </a:r>
            <a:r>
              <a:rPr sz="1400" spc="-5" dirty="0">
                <a:latin typeface="Arial"/>
                <a:cs typeface="Arial"/>
              </a:rPr>
              <a:t>express </a:t>
            </a:r>
            <a:r>
              <a:rPr sz="1400" dirty="0">
                <a:latin typeface="Arial"/>
                <a:cs typeface="Arial"/>
              </a:rPr>
              <a:t>convolution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  terms of </a:t>
            </a:r>
            <a:r>
              <a:rPr sz="1400" dirty="0">
                <a:latin typeface="Arial"/>
                <a:cs typeface="Arial"/>
              </a:rPr>
              <a:t>a matrix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multiplication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1472337" y="2668539"/>
            <a:ext cx="1527930" cy="263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1202675" y="4970580"/>
            <a:ext cx="221488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Example: 1D </a:t>
            </a:r>
            <a:r>
              <a:rPr sz="1400" spc="-25" dirty="0">
                <a:latin typeface="Arial"/>
                <a:cs typeface="Arial"/>
              </a:rPr>
              <a:t>conv, </a:t>
            </a:r>
            <a:r>
              <a:rPr sz="1400" dirty="0">
                <a:latin typeface="Arial"/>
                <a:cs typeface="Arial"/>
              </a:rPr>
              <a:t>kernel  size=3, stride=1,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padding=1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5038424" y="2053729"/>
            <a:ext cx="311404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Convolution transpose </a:t>
            </a:r>
            <a:r>
              <a:rPr sz="1400" dirty="0">
                <a:latin typeface="Arial"/>
                <a:cs typeface="Arial"/>
              </a:rPr>
              <a:t>multiplies </a:t>
            </a:r>
            <a:r>
              <a:rPr sz="1400" spc="-5" dirty="0">
                <a:latin typeface="Arial"/>
                <a:cs typeface="Arial"/>
              </a:rPr>
              <a:t>by the  transpose of the </a:t>
            </a:r>
            <a:r>
              <a:rPr sz="1400" dirty="0">
                <a:latin typeface="Arial"/>
                <a:cs typeface="Arial"/>
              </a:rPr>
              <a:t>same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matrix: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6063445" y="2651500"/>
            <a:ext cx="1693907" cy="2903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5383825" y="4931380"/>
            <a:ext cx="317881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When </a:t>
            </a:r>
            <a:r>
              <a:rPr sz="1400" dirty="0">
                <a:latin typeface="Arial"/>
                <a:cs typeface="Arial"/>
              </a:rPr>
              <a:t>stride=1, convolution </a:t>
            </a:r>
            <a:r>
              <a:rPr sz="1400" spc="-5" dirty="0">
                <a:latin typeface="Arial"/>
                <a:cs typeface="Arial"/>
              </a:rPr>
              <a:t>transpose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is  just </a:t>
            </a:r>
            <a:r>
              <a:rPr sz="1400" dirty="0">
                <a:latin typeface="Arial"/>
                <a:cs typeface="Arial"/>
              </a:rPr>
              <a:t>a regular convolution (with </a:t>
            </a:r>
            <a:r>
              <a:rPr sz="1400" spc="-10" dirty="0">
                <a:latin typeface="Arial"/>
                <a:cs typeface="Arial"/>
              </a:rPr>
              <a:t>different  </a:t>
            </a:r>
            <a:r>
              <a:rPr sz="1400" spc="-5" dirty="0">
                <a:latin typeface="Arial"/>
                <a:cs typeface="Arial"/>
              </a:rPr>
              <a:t>padding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rules)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0"/>
          <p:cNvSpPr/>
          <p:nvPr/>
        </p:nvSpPr>
        <p:spPr>
          <a:xfrm>
            <a:off x="4980450" y="3093867"/>
            <a:ext cx="3819651" cy="1767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Group 14"/>
          <p:cNvGrpSpPr/>
          <p:nvPr/>
        </p:nvGrpSpPr>
        <p:grpSpPr>
          <a:xfrm>
            <a:off x="251520" y="3186000"/>
            <a:ext cx="4186076" cy="1583915"/>
            <a:chOff x="248674" y="3171467"/>
            <a:chExt cx="4186076" cy="1583915"/>
          </a:xfrm>
        </p:grpSpPr>
        <p:sp>
          <p:nvSpPr>
            <p:cNvPr id="16" name="object 3"/>
            <p:cNvSpPr/>
            <p:nvPr/>
          </p:nvSpPr>
          <p:spPr>
            <a:xfrm>
              <a:off x="248674" y="3171467"/>
              <a:ext cx="4186076" cy="15839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08000" y="3456000"/>
              <a:ext cx="152113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323543" y="3717056"/>
              <a:ext cx="152113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83583" y="3960000"/>
              <a:ext cx="152113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16000" y="4221112"/>
              <a:ext cx="144016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66695" y="764704"/>
            <a:ext cx="78657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Convolution as </a:t>
            </a:r>
            <a:r>
              <a:rPr sz="2800" dirty="0">
                <a:solidFill>
                  <a:srgbClr val="000000"/>
                </a:solidFill>
              </a:rPr>
              <a:t>Matrix Multiplication (1D</a:t>
            </a:r>
            <a:r>
              <a:rPr sz="2800" spc="-10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Example)</a:t>
            </a:r>
            <a:endParaRPr sz="2800" dirty="0"/>
          </a:p>
        </p:txBody>
      </p:sp>
      <p:sp>
        <p:nvSpPr>
          <p:cNvPr id="8" name="object 4"/>
          <p:cNvSpPr txBox="1"/>
          <p:nvPr/>
        </p:nvSpPr>
        <p:spPr>
          <a:xfrm>
            <a:off x="1049150" y="2053729"/>
            <a:ext cx="24326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15" dirty="0">
                <a:latin typeface="Arial"/>
                <a:cs typeface="Arial"/>
              </a:rPr>
              <a:t>We </a:t>
            </a:r>
            <a:r>
              <a:rPr sz="1400" dirty="0">
                <a:latin typeface="Arial"/>
                <a:cs typeface="Arial"/>
              </a:rPr>
              <a:t>can </a:t>
            </a:r>
            <a:r>
              <a:rPr sz="1400" spc="-5" dirty="0">
                <a:latin typeface="Arial"/>
                <a:cs typeface="Arial"/>
              </a:rPr>
              <a:t>express </a:t>
            </a:r>
            <a:r>
              <a:rPr sz="1400" dirty="0">
                <a:latin typeface="Arial"/>
                <a:cs typeface="Arial"/>
              </a:rPr>
              <a:t>convolution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  terms of </a:t>
            </a:r>
            <a:r>
              <a:rPr sz="1400" dirty="0">
                <a:latin typeface="Arial"/>
                <a:cs typeface="Arial"/>
              </a:rPr>
              <a:t>a matrix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multiplication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1472337" y="2668539"/>
            <a:ext cx="1527930" cy="263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5"/>
          <p:cNvSpPr txBox="1"/>
          <p:nvPr/>
        </p:nvSpPr>
        <p:spPr>
          <a:xfrm>
            <a:off x="1195037" y="4958485"/>
            <a:ext cx="221361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Example: 1D </a:t>
            </a:r>
            <a:r>
              <a:rPr sz="1400" spc="-25" dirty="0">
                <a:latin typeface="Arial"/>
                <a:cs typeface="Arial"/>
              </a:rPr>
              <a:t>conv, </a:t>
            </a:r>
            <a:r>
              <a:rPr sz="1400" dirty="0">
                <a:latin typeface="Arial"/>
                <a:cs typeface="Arial"/>
              </a:rPr>
              <a:t>kernel  size=3, 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stride=2</a:t>
            </a:r>
            <a:r>
              <a:rPr sz="1400" spc="-5" dirty="0">
                <a:latin typeface="Arial"/>
                <a:cs typeface="Arial"/>
              </a:rPr>
              <a:t>,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padding=1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51520" y="3212976"/>
            <a:ext cx="4109035" cy="1612893"/>
            <a:chOff x="251520" y="3212976"/>
            <a:chExt cx="4109035" cy="1612893"/>
          </a:xfrm>
        </p:grpSpPr>
        <p:sp>
          <p:nvSpPr>
            <p:cNvPr id="16" name="object 10"/>
            <p:cNvSpPr/>
            <p:nvPr/>
          </p:nvSpPr>
          <p:spPr>
            <a:xfrm>
              <a:off x="251520" y="3212976"/>
              <a:ext cx="4109035" cy="161289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10846" y="3780000"/>
              <a:ext cx="152113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83583" y="4005088"/>
              <a:ext cx="152113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66695" y="764704"/>
            <a:ext cx="78657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Convolution as </a:t>
            </a:r>
            <a:r>
              <a:rPr sz="2800" dirty="0">
                <a:solidFill>
                  <a:srgbClr val="000000"/>
                </a:solidFill>
              </a:rPr>
              <a:t>Matrix Multiplication (1D</a:t>
            </a:r>
            <a:r>
              <a:rPr sz="2800" spc="-10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Example)</a:t>
            </a:r>
            <a:endParaRPr sz="2800" dirty="0"/>
          </a:p>
        </p:txBody>
      </p:sp>
      <p:sp>
        <p:nvSpPr>
          <p:cNvPr id="8" name="object 4"/>
          <p:cNvSpPr txBox="1"/>
          <p:nvPr/>
        </p:nvSpPr>
        <p:spPr>
          <a:xfrm>
            <a:off x="1049150" y="2053729"/>
            <a:ext cx="24326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15" dirty="0">
                <a:latin typeface="Arial"/>
                <a:cs typeface="Arial"/>
              </a:rPr>
              <a:t>We </a:t>
            </a:r>
            <a:r>
              <a:rPr sz="1400" dirty="0">
                <a:latin typeface="Arial"/>
                <a:cs typeface="Arial"/>
              </a:rPr>
              <a:t>can </a:t>
            </a:r>
            <a:r>
              <a:rPr sz="1400" spc="-5" dirty="0">
                <a:latin typeface="Arial"/>
                <a:cs typeface="Arial"/>
              </a:rPr>
              <a:t>express </a:t>
            </a:r>
            <a:r>
              <a:rPr sz="1400" dirty="0">
                <a:latin typeface="Arial"/>
                <a:cs typeface="Arial"/>
              </a:rPr>
              <a:t>convolution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  terms of </a:t>
            </a:r>
            <a:r>
              <a:rPr sz="1400" dirty="0">
                <a:latin typeface="Arial"/>
                <a:cs typeface="Arial"/>
              </a:rPr>
              <a:t>a matrix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multiplication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1472337" y="2668539"/>
            <a:ext cx="1527930" cy="263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5038424" y="2053729"/>
            <a:ext cx="311404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Convolution transpose </a:t>
            </a:r>
            <a:r>
              <a:rPr sz="1400" dirty="0">
                <a:latin typeface="Arial"/>
                <a:cs typeface="Arial"/>
              </a:rPr>
              <a:t>multiplies </a:t>
            </a:r>
            <a:r>
              <a:rPr sz="1400" spc="-5" dirty="0">
                <a:latin typeface="Arial"/>
                <a:cs typeface="Arial"/>
              </a:rPr>
              <a:t>by the  transpose of the </a:t>
            </a:r>
            <a:r>
              <a:rPr sz="1400" dirty="0">
                <a:latin typeface="Arial"/>
                <a:cs typeface="Arial"/>
              </a:rPr>
              <a:t>same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matrix: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6063445" y="2651500"/>
            <a:ext cx="1693907" cy="2903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5"/>
          <p:cNvSpPr txBox="1"/>
          <p:nvPr/>
        </p:nvSpPr>
        <p:spPr>
          <a:xfrm>
            <a:off x="1195037" y="4958485"/>
            <a:ext cx="221361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Example: 1D </a:t>
            </a:r>
            <a:r>
              <a:rPr sz="1400" spc="-25" dirty="0">
                <a:latin typeface="Arial"/>
                <a:cs typeface="Arial"/>
              </a:rPr>
              <a:t>conv, </a:t>
            </a:r>
            <a:r>
              <a:rPr sz="1400" dirty="0">
                <a:latin typeface="Arial"/>
                <a:cs typeface="Arial"/>
              </a:rPr>
              <a:t>kernel  size=3, 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stride=2</a:t>
            </a:r>
            <a:r>
              <a:rPr sz="1400" spc="-5" dirty="0">
                <a:latin typeface="Arial"/>
                <a:cs typeface="Arial"/>
              </a:rPr>
              <a:t>,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padding=1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6"/>
          <p:cNvSpPr/>
          <p:nvPr/>
        </p:nvSpPr>
        <p:spPr>
          <a:xfrm>
            <a:off x="5410494" y="3286787"/>
            <a:ext cx="2613072" cy="17991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9"/>
          <p:cNvSpPr txBox="1"/>
          <p:nvPr/>
        </p:nvSpPr>
        <p:spPr>
          <a:xfrm>
            <a:off x="5076056" y="5212939"/>
            <a:ext cx="317881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When </a:t>
            </a:r>
            <a:r>
              <a:rPr sz="1400" dirty="0">
                <a:latin typeface="Arial"/>
                <a:cs typeface="Arial"/>
              </a:rPr>
              <a:t>stride&gt;1, convolution </a:t>
            </a:r>
            <a:r>
              <a:rPr sz="1400" spc="-5" dirty="0">
                <a:latin typeface="Arial"/>
                <a:cs typeface="Arial"/>
              </a:rPr>
              <a:t>transpose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is  no longer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normal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convolution!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51520" y="3212976"/>
            <a:ext cx="4109035" cy="1612893"/>
            <a:chOff x="251520" y="3212976"/>
            <a:chExt cx="4109035" cy="1612893"/>
          </a:xfrm>
        </p:grpSpPr>
        <p:sp>
          <p:nvSpPr>
            <p:cNvPr id="14" name="object 10"/>
            <p:cNvSpPr/>
            <p:nvPr/>
          </p:nvSpPr>
          <p:spPr>
            <a:xfrm>
              <a:off x="251520" y="3212976"/>
              <a:ext cx="4109035" cy="161289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10846" y="3780000"/>
              <a:ext cx="152113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83583" y="4005088"/>
              <a:ext cx="152113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364166" y="348257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2405503" y="3175549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5" y="0"/>
                </a:lnTo>
                <a:lnTo>
                  <a:pt x="307025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322829" y="317554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5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322829" y="3175549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5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2322829" y="317554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2405503" y="348257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2516566" y="348257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F4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557903" y="3175549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5" y="0"/>
                </a:lnTo>
                <a:lnTo>
                  <a:pt x="307025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C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475229" y="317554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5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F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2475229" y="3175549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5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2475229" y="317554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2557903" y="348257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>
            <a:spLocks noGrp="1"/>
          </p:cNvSpPr>
          <p:nvPr>
            <p:ph type="title"/>
          </p:nvPr>
        </p:nvSpPr>
        <p:spPr>
          <a:xfrm>
            <a:off x="544651" y="764704"/>
            <a:ext cx="77717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000000"/>
                </a:solidFill>
              </a:rPr>
              <a:t>Semantic Segmentation </a:t>
            </a:r>
            <a:r>
              <a:rPr sz="2800" spc="-5" dirty="0">
                <a:solidFill>
                  <a:srgbClr val="000000"/>
                </a:solidFill>
              </a:rPr>
              <a:t>Idea: Fully</a:t>
            </a:r>
            <a:r>
              <a:rPr sz="2800" spc="-8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Convolutional</a:t>
            </a:r>
            <a:endParaRPr sz="2800" dirty="0"/>
          </a:p>
        </p:txBody>
      </p:sp>
      <p:sp>
        <p:nvSpPr>
          <p:cNvPr id="19" name="object 15"/>
          <p:cNvSpPr/>
          <p:nvPr/>
        </p:nvSpPr>
        <p:spPr>
          <a:xfrm>
            <a:off x="107504" y="3470039"/>
            <a:ext cx="1794825" cy="1196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 txBox="1"/>
          <p:nvPr/>
        </p:nvSpPr>
        <p:spPr>
          <a:xfrm>
            <a:off x="607183" y="4766962"/>
            <a:ext cx="79565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Input: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64"/>
              </a:lnSpc>
            </a:pPr>
            <a:r>
              <a:rPr sz="1400" dirty="0">
                <a:latin typeface="Arial"/>
                <a:cs typeface="Arial"/>
              </a:rPr>
              <a:t>3 x H 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17"/>
          <p:cNvSpPr/>
          <p:nvPr/>
        </p:nvSpPr>
        <p:spPr>
          <a:xfrm>
            <a:off x="2672778" y="3783821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2920556" y="3547998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19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672778" y="3547998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69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2672778" y="3547998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69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2672778" y="3547998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69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2920556" y="3783821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071982" y="3240111"/>
            <a:ext cx="1936114" cy="1427480"/>
          </a:xfrm>
          <a:custGeom>
            <a:avLst/>
            <a:gdLst/>
            <a:ahLst/>
            <a:cxnLst/>
            <a:rect l="l" t="t" r="r" b="b"/>
            <a:pathLst>
              <a:path w="1936115" h="1427480">
                <a:moveTo>
                  <a:pt x="0" y="0"/>
                </a:moveTo>
                <a:lnTo>
                  <a:pt x="1935846" y="0"/>
                </a:lnTo>
                <a:lnTo>
                  <a:pt x="1935846" y="1427008"/>
                </a:lnTo>
                <a:lnTo>
                  <a:pt x="0" y="1427008"/>
                </a:lnTo>
                <a:lnTo>
                  <a:pt x="0" y="0"/>
                </a:lnTo>
                <a:close/>
              </a:path>
            </a:pathLst>
          </a:custGeom>
          <a:solidFill>
            <a:srgbClr val="3D85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7073889" y="3779343"/>
            <a:ext cx="1931035" cy="891540"/>
          </a:xfrm>
          <a:custGeom>
            <a:avLst/>
            <a:gdLst/>
            <a:ahLst/>
            <a:cxnLst/>
            <a:rect l="l" t="t" r="r" b="b"/>
            <a:pathLst>
              <a:path w="1931034" h="891539">
                <a:moveTo>
                  <a:pt x="0" y="891390"/>
                </a:moveTo>
                <a:lnTo>
                  <a:pt x="0" y="0"/>
                </a:lnTo>
                <a:lnTo>
                  <a:pt x="56003" y="7338"/>
                </a:lnTo>
                <a:lnTo>
                  <a:pt x="36239" y="29346"/>
                </a:lnTo>
                <a:lnTo>
                  <a:pt x="181195" y="69696"/>
                </a:lnTo>
                <a:lnTo>
                  <a:pt x="395180" y="69696"/>
                </a:lnTo>
                <a:lnTo>
                  <a:pt x="1512188" y="194422"/>
                </a:lnTo>
                <a:lnTo>
                  <a:pt x="1927301" y="227433"/>
                </a:lnTo>
                <a:lnTo>
                  <a:pt x="1930592" y="887725"/>
                </a:lnTo>
                <a:lnTo>
                  <a:pt x="0" y="891390"/>
                </a:lnTo>
                <a:close/>
              </a:path>
              <a:path w="1931034" h="891539">
                <a:moveTo>
                  <a:pt x="395180" y="69696"/>
                </a:moveTo>
                <a:lnTo>
                  <a:pt x="181195" y="69696"/>
                </a:lnTo>
                <a:lnTo>
                  <a:pt x="154839" y="7338"/>
                </a:lnTo>
                <a:lnTo>
                  <a:pt x="329452" y="62357"/>
                </a:lnTo>
                <a:lnTo>
                  <a:pt x="395180" y="69696"/>
                </a:lnTo>
                <a:close/>
              </a:path>
            </a:pathLst>
          </a:custGeom>
          <a:solidFill>
            <a:srgbClr val="6AA8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7077179" y="3236437"/>
            <a:ext cx="1927860" cy="785495"/>
          </a:xfrm>
          <a:custGeom>
            <a:avLst/>
            <a:gdLst/>
            <a:ahLst/>
            <a:cxnLst/>
            <a:rect l="l" t="t" r="r" b="b"/>
            <a:pathLst>
              <a:path w="1927859" h="785494">
                <a:moveTo>
                  <a:pt x="1927302" y="785007"/>
                </a:moveTo>
                <a:lnTo>
                  <a:pt x="0" y="740993"/>
                </a:lnTo>
                <a:lnTo>
                  <a:pt x="0" y="73361"/>
                </a:lnTo>
                <a:lnTo>
                  <a:pt x="39539" y="36685"/>
                </a:lnTo>
                <a:lnTo>
                  <a:pt x="32948" y="0"/>
                </a:lnTo>
                <a:lnTo>
                  <a:pt x="1162971" y="0"/>
                </a:lnTo>
                <a:lnTo>
                  <a:pt x="1146496" y="36685"/>
                </a:lnTo>
                <a:lnTo>
                  <a:pt x="1162971" y="99043"/>
                </a:lnTo>
                <a:lnTo>
                  <a:pt x="1202510" y="183418"/>
                </a:lnTo>
                <a:lnTo>
                  <a:pt x="1136614" y="190747"/>
                </a:lnTo>
                <a:lnTo>
                  <a:pt x="1100374" y="249440"/>
                </a:lnTo>
                <a:lnTo>
                  <a:pt x="1080610" y="330141"/>
                </a:lnTo>
                <a:lnTo>
                  <a:pt x="952118" y="348484"/>
                </a:lnTo>
                <a:lnTo>
                  <a:pt x="981774" y="425520"/>
                </a:lnTo>
                <a:lnTo>
                  <a:pt x="1304635" y="542906"/>
                </a:lnTo>
                <a:lnTo>
                  <a:pt x="1398917" y="542906"/>
                </a:lnTo>
                <a:lnTo>
                  <a:pt x="1396889" y="550245"/>
                </a:lnTo>
                <a:lnTo>
                  <a:pt x="1927302" y="550245"/>
                </a:lnTo>
                <a:lnTo>
                  <a:pt x="1927302" y="785007"/>
                </a:lnTo>
                <a:close/>
              </a:path>
              <a:path w="1927859" h="785494">
                <a:moveTo>
                  <a:pt x="1417163" y="476873"/>
                </a:moveTo>
                <a:lnTo>
                  <a:pt x="1360640" y="476873"/>
                </a:lnTo>
                <a:lnTo>
                  <a:pt x="1393588" y="377830"/>
                </a:lnTo>
                <a:lnTo>
                  <a:pt x="1423245" y="454866"/>
                </a:lnTo>
                <a:lnTo>
                  <a:pt x="1417163" y="476873"/>
                </a:lnTo>
                <a:close/>
              </a:path>
              <a:path w="1927859" h="785494">
                <a:moveTo>
                  <a:pt x="1927302" y="550245"/>
                </a:moveTo>
                <a:lnTo>
                  <a:pt x="1396889" y="550245"/>
                </a:lnTo>
                <a:lnTo>
                  <a:pt x="1548436" y="377830"/>
                </a:lnTo>
                <a:lnTo>
                  <a:pt x="1660445" y="440198"/>
                </a:lnTo>
                <a:lnTo>
                  <a:pt x="1695044" y="440198"/>
                </a:lnTo>
                <a:lnTo>
                  <a:pt x="1709867" y="491552"/>
                </a:lnTo>
                <a:lnTo>
                  <a:pt x="1785650" y="491552"/>
                </a:lnTo>
                <a:lnTo>
                  <a:pt x="1805410" y="506220"/>
                </a:lnTo>
                <a:lnTo>
                  <a:pt x="1927302" y="506220"/>
                </a:lnTo>
                <a:lnTo>
                  <a:pt x="1927302" y="550245"/>
                </a:lnTo>
                <a:close/>
              </a:path>
              <a:path w="1927859" h="785494">
                <a:moveTo>
                  <a:pt x="1398917" y="542906"/>
                </a:moveTo>
                <a:lnTo>
                  <a:pt x="1304635" y="542906"/>
                </a:lnTo>
                <a:lnTo>
                  <a:pt x="1301345" y="484213"/>
                </a:lnTo>
                <a:lnTo>
                  <a:pt x="1330992" y="385169"/>
                </a:lnTo>
                <a:lnTo>
                  <a:pt x="1360640" y="476873"/>
                </a:lnTo>
                <a:lnTo>
                  <a:pt x="1417163" y="476873"/>
                </a:lnTo>
                <a:lnTo>
                  <a:pt x="1398917" y="542906"/>
                </a:lnTo>
                <a:close/>
              </a:path>
              <a:path w="1927859" h="785494">
                <a:moveTo>
                  <a:pt x="1695044" y="440198"/>
                </a:moveTo>
                <a:lnTo>
                  <a:pt x="1660445" y="440198"/>
                </a:lnTo>
                <a:lnTo>
                  <a:pt x="1680219" y="388834"/>
                </a:lnTo>
                <a:lnTo>
                  <a:pt x="1695044" y="440198"/>
                </a:lnTo>
                <a:close/>
              </a:path>
              <a:path w="1927859" h="785494">
                <a:moveTo>
                  <a:pt x="1927302" y="506220"/>
                </a:moveTo>
                <a:lnTo>
                  <a:pt x="1805410" y="506220"/>
                </a:lnTo>
                <a:lnTo>
                  <a:pt x="1854823" y="447527"/>
                </a:lnTo>
                <a:lnTo>
                  <a:pt x="1927302" y="447527"/>
                </a:lnTo>
                <a:lnTo>
                  <a:pt x="1927302" y="506220"/>
                </a:lnTo>
                <a:close/>
              </a:path>
              <a:path w="1927859" h="785494">
                <a:moveTo>
                  <a:pt x="1785650" y="491552"/>
                </a:moveTo>
                <a:lnTo>
                  <a:pt x="1709867" y="491552"/>
                </a:lnTo>
                <a:lnTo>
                  <a:pt x="1755989" y="469534"/>
                </a:lnTo>
                <a:lnTo>
                  <a:pt x="1785650" y="491552"/>
                </a:lnTo>
                <a:close/>
              </a:path>
            </a:pathLst>
          </a:custGeom>
          <a:solidFill>
            <a:srgbClr val="C1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7301206" y="3247440"/>
            <a:ext cx="1380490" cy="1427480"/>
          </a:xfrm>
          <a:custGeom>
            <a:avLst/>
            <a:gdLst/>
            <a:ahLst/>
            <a:cxnLst/>
            <a:rect l="l" t="t" r="r" b="b"/>
            <a:pathLst>
              <a:path w="1380490" h="1427480">
                <a:moveTo>
                  <a:pt x="592261" y="179743"/>
                </a:moveTo>
                <a:lnTo>
                  <a:pt x="230616" y="179743"/>
                </a:lnTo>
                <a:lnTo>
                  <a:pt x="260273" y="113721"/>
                </a:lnTo>
                <a:lnTo>
                  <a:pt x="319569" y="22007"/>
                </a:lnTo>
                <a:lnTo>
                  <a:pt x="424995" y="0"/>
                </a:lnTo>
                <a:lnTo>
                  <a:pt x="500773" y="7339"/>
                </a:lnTo>
                <a:lnTo>
                  <a:pt x="543604" y="66032"/>
                </a:lnTo>
                <a:lnTo>
                  <a:pt x="556778" y="113721"/>
                </a:lnTo>
                <a:lnTo>
                  <a:pt x="589726" y="161400"/>
                </a:lnTo>
                <a:lnTo>
                  <a:pt x="592261" y="179743"/>
                </a:lnTo>
                <a:close/>
              </a:path>
              <a:path w="1380490" h="1427480">
                <a:moveTo>
                  <a:pt x="273447" y="1423292"/>
                </a:moveTo>
                <a:lnTo>
                  <a:pt x="164729" y="1415953"/>
                </a:lnTo>
                <a:lnTo>
                  <a:pt x="187795" y="1335253"/>
                </a:lnTo>
                <a:lnTo>
                  <a:pt x="214152" y="1221541"/>
                </a:lnTo>
                <a:lnTo>
                  <a:pt x="210852" y="1122498"/>
                </a:lnTo>
                <a:lnTo>
                  <a:pt x="207560" y="994108"/>
                </a:lnTo>
                <a:lnTo>
                  <a:pt x="177904" y="851040"/>
                </a:lnTo>
                <a:lnTo>
                  <a:pt x="135082" y="803350"/>
                </a:lnTo>
                <a:lnTo>
                  <a:pt x="108726" y="660292"/>
                </a:lnTo>
                <a:lnTo>
                  <a:pt x="115308" y="539241"/>
                </a:lnTo>
                <a:lnTo>
                  <a:pt x="125199" y="476873"/>
                </a:lnTo>
                <a:lnTo>
                  <a:pt x="112016" y="381505"/>
                </a:lnTo>
                <a:lnTo>
                  <a:pt x="141664" y="337480"/>
                </a:lnTo>
                <a:lnTo>
                  <a:pt x="105425" y="330141"/>
                </a:lnTo>
                <a:lnTo>
                  <a:pt x="36248" y="260444"/>
                </a:lnTo>
                <a:lnTo>
                  <a:pt x="0" y="190747"/>
                </a:lnTo>
                <a:lnTo>
                  <a:pt x="42829" y="143068"/>
                </a:lnTo>
                <a:lnTo>
                  <a:pt x="128491" y="139393"/>
                </a:lnTo>
                <a:lnTo>
                  <a:pt x="230616" y="179743"/>
                </a:lnTo>
                <a:lnTo>
                  <a:pt x="592261" y="179743"/>
                </a:lnTo>
                <a:lnTo>
                  <a:pt x="596317" y="209090"/>
                </a:lnTo>
                <a:lnTo>
                  <a:pt x="745663" y="209090"/>
                </a:lnTo>
                <a:lnTo>
                  <a:pt x="767630" y="227433"/>
                </a:lnTo>
                <a:lnTo>
                  <a:pt x="754448" y="271458"/>
                </a:lnTo>
                <a:lnTo>
                  <a:pt x="645730" y="374166"/>
                </a:lnTo>
                <a:lnTo>
                  <a:pt x="569961" y="385169"/>
                </a:lnTo>
                <a:lnTo>
                  <a:pt x="566661" y="447527"/>
                </a:lnTo>
                <a:lnTo>
                  <a:pt x="990331" y="447527"/>
                </a:lnTo>
                <a:lnTo>
                  <a:pt x="1090491" y="506220"/>
                </a:lnTo>
                <a:lnTo>
                  <a:pt x="1231414" y="506220"/>
                </a:lnTo>
                <a:lnTo>
                  <a:pt x="1255223" y="557584"/>
                </a:lnTo>
                <a:lnTo>
                  <a:pt x="1327712" y="557584"/>
                </a:lnTo>
                <a:lnTo>
                  <a:pt x="1380414" y="586920"/>
                </a:lnTo>
                <a:lnTo>
                  <a:pt x="1363940" y="645614"/>
                </a:lnTo>
                <a:lnTo>
                  <a:pt x="1304635" y="660292"/>
                </a:lnTo>
                <a:lnTo>
                  <a:pt x="1288170" y="722650"/>
                </a:lnTo>
                <a:lnTo>
                  <a:pt x="1352070" y="895064"/>
                </a:lnTo>
                <a:lnTo>
                  <a:pt x="635848" y="895064"/>
                </a:lnTo>
                <a:lnTo>
                  <a:pt x="637493" y="902394"/>
                </a:lnTo>
                <a:lnTo>
                  <a:pt x="583134" y="902394"/>
                </a:lnTo>
                <a:lnTo>
                  <a:pt x="582871" y="917072"/>
                </a:lnTo>
                <a:lnTo>
                  <a:pt x="299804" y="917072"/>
                </a:lnTo>
                <a:lnTo>
                  <a:pt x="293212" y="964761"/>
                </a:lnTo>
                <a:lnTo>
                  <a:pt x="306395" y="1063805"/>
                </a:lnTo>
                <a:lnTo>
                  <a:pt x="296512" y="1151844"/>
                </a:lnTo>
                <a:lnTo>
                  <a:pt x="307052" y="1195859"/>
                </a:lnTo>
                <a:lnTo>
                  <a:pt x="270156" y="1195859"/>
                </a:lnTo>
                <a:lnTo>
                  <a:pt x="270156" y="1324249"/>
                </a:lnTo>
                <a:lnTo>
                  <a:pt x="273447" y="1423292"/>
                </a:lnTo>
                <a:close/>
              </a:path>
              <a:path w="1380490" h="1427480">
                <a:moveTo>
                  <a:pt x="745663" y="209090"/>
                </a:moveTo>
                <a:lnTo>
                  <a:pt x="596317" y="209090"/>
                </a:lnTo>
                <a:lnTo>
                  <a:pt x="645730" y="172414"/>
                </a:lnTo>
                <a:lnTo>
                  <a:pt x="714917" y="183418"/>
                </a:lnTo>
                <a:lnTo>
                  <a:pt x="745663" y="209090"/>
                </a:lnTo>
                <a:close/>
              </a:path>
              <a:path w="1380490" h="1427480">
                <a:moveTo>
                  <a:pt x="990331" y="447527"/>
                </a:moveTo>
                <a:lnTo>
                  <a:pt x="566661" y="447527"/>
                </a:lnTo>
                <a:lnTo>
                  <a:pt x="662204" y="410851"/>
                </a:lnTo>
                <a:lnTo>
                  <a:pt x="744565" y="410851"/>
                </a:lnTo>
                <a:lnTo>
                  <a:pt x="840109" y="355823"/>
                </a:lnTo>
                <a:lnTo>
                  <a:pt x="919178" y="385169"/>
                </a:lnTo>
                <a:lnTo>
                  <a:pt x="965300" y="432859"/>
                </a:lnTo>
                <a:lnTo>
                  <a:pt x="990331" y="447527"/>
                </a:lnTo>
                <a:close/>
              </a:path>
              <a:path w="1380490" h="1427480">
                <a:moveTo>
                  <a:pt x="1231414" y="506220"/>
                </a:moveTo>
                <a:lnTo>
                  <a:pt x="1090491" y="506220"/>
                </a:lnTo>
                <a:lnTo>
                  <a:pt x="1202509" y="443862"/>
                </a:lnTo>
                <a:lnTo>
                  <a:pt x="1231414" y="506220"/>
                </a:lnTo>
                <a:close/>
              </a:path>
              <a:path w="1380490" h="1427480">
                <a:moveTo>
                  <a:pt x="1327712" y="557584"/>
                </a:moveTo>
                <a:lnTo>
                  <a:pt x="1255223" y="557584"/>
                </a:lnTo>
                <a:lnTo>
                  <a:pt x="1314527" y="550245"/>
                </a:lnTo>
                <a:lnTo>
                  <a:pt x="1327712" y="557584"/>
                </a:lnTo>
                <a:close/>
              </a:path>
              <a:path w="1380490" h="1427480">
                <a:moveTo>
                  <a:pt x="846700" y="1404950"/>
                </a:moveTo>
                <a:lnTo>
                  <a:pt x="767630" y="1397620"/>
                </a:lnTo>
                <a:lnTo>
                  <a:pt x="764339" y="1342592"/>
                </a:lnTo>
                <a:lnTo>
                  <a:pt x="751156" y="1294903"/>
                </a:lnTo>
                <a:lnTo>
                  <a:pt x="761039" y="1159173"/>
                </a:lnTo>
                <a:lnTo>
                  <a:pt x="744565" y="1140841"/>
                </a:lnTo>
                <a:lnTo>
                  <a:pt x="741274" y="1093151"/>
                </a:lnTo>
                <a:lnTo>
                  <a:pt x="705035" y="898729"/>
                </a:lnTo>
                <a:lnTo>
                  <a:pt x="635848" y="895064"/>
                </a:lnTo>
                <a:lnTo>
                  <a:pt x="1352070" y="895064"/>
                </a:lnTo>
                <a:lnTo>
                  <a:pt x="1365663" y="931740"/>
                </a:lnTo>
                <a:lnTo>
                  <a:pt x="1074017" y="931740"/>
                </a:lnTo>
                <a:lnTo>
                  <a:pt x="1067935" y="953758"/>
                </a:lnTo>
                <a:lnTo>
                  <a:pt x="1024604" y="953758"/>
                </a:lnTo>
                <a:lnTo>
                  <a:pt x="1024526" y="957422"/>
                </a:lnTo>
                <a:lnTo>
                  <a:pt x="800578" y="957422"/>
                </a:lnTo>
                <a:lnTo>
                  <a:pt x="830227" y="1096816"/>
                </a:lnTo>
                <a:lnTo>
                  <a:pt x="800578" y="1188520"/>
                </a:lnTo>
                <a:lnTo>
                  <a:pt x="830227" y="1316910"/>
                </a:lnTo>
                <a:lnTo>
                  <a:pt x="846700" y="1404950"/>
                </a:lnTo>
                <a:close/>
              </a:path>
              <a:path w="1380490" h="1427480">
                <a:moveTo>
                  <a:pt x="606200" y="1173852"/>
                </a:moveTo>
                <a:lnTo>
                  <a:pt x="602900" y="1063805"/>
                </a:lnTo>
                <a:lnTo>
                  <a:pt x="583134" y="902394"/>
                </a:lnTo>
                <a:lnTo>
                  <a:pt x="637493" y="902394"/>
                </a:lnTo>
                <a:lnTo>
                  <a:pt x="645730" y="939079"/>
                </a:lnTo>
                <a:lnTo>
                  <a:pt x="632556" y="1005112"/>
                </a:lnTo>
                <a:lnTo>
                  <a:pt x="652322" y="1162848"/>
                </a:lnTo>
                <a:lnTo>
                  <a:pt x="606200" y="1173852"/>
                </a:lnTo>
                <a:close/>
              </a:path>
              <a:path w="1380490" h="1427480">
                <a:moveTo>
                  <a:pt x="359109" y="1155509"/>
                </a:moveTo>
                <a:lnTo>
                  <a:pt x="329461" y="1148170"/>
                </a:lnTo>
                <a:lnTo>
                  <a:pt x="332752" y="1074808"/>
                </a:lnTo>
                <a:lnTo>
                  <a:pt x="326160" y="983104"/>
                </a:lnTo>
                <a:lnTo>
                  <a:pt x="299804" y="917072"/>
                </a:lnTo>
                <a:lnTo>
                  <a:pt x="582871" y="917072"/>
                </a:lnTo>
                <a:lnTo>
                  <a:pt x="582147" y="957422"/>
                </a:lnTo>
                <a:lnTo>
                  <a:pt x="467826" y="957422"/>
                </a:lnTo>
                <a:lnTo>
                  <a:pt x="418179" y="1041797"/>
                </a:lnTo>
                <a:lnTo>
                  <a:pt x="375582" y="1041797"/>
                </a:lnTo>
                <a:lnTo>
                  <a:pt x="398638" y="1140841"/>
                </a:lnTo>
                <a:lnTo>
                  <a:pt x="359109" y="1155509"/>
                </a:lnTo>
                <a:close/>
              </a:path>
              <a:path w="1380490" h="1427480">
                <a:moveTo>
                  <a:pt x="1284870" y="1034458"/>
                </a:moveTo>
                <a:lnTo>
                  <a:pt x="1222274" y="994108"/>
                </a:lnTo>
                <a:lnTo>
                  <a:pt x="1074017" y="931740"/>
                </a:lnTo>
                <a:lnTo>
                  <a:pt x="1365663" y="931740"/>
                </a:lnTo>
                <a:lnTo>
                  <a:pt x="1373823" y="953758"/>
                </a:lnTo>
                <a:lnTo>
                  <a:pt x="1360648" y="994108"/>
                </a:lnTo>
                <a:lnTo>
                  <a:pt x="1284870" y="1034458"/>
                </a:lnTo>
                <a:close/>
              </a:path>
              <a:path w="1380490" h="1427480">
                <a:moveTo>
                  <a:pt x="1060844" y="979429"/>
                </a:moveTo>
                <a:lnTo>
                  <a:pt x="1024604" y="953758"/>
                </a:lnTo>
                <a:lnTo>
                  <a:pt x="1067935" y="953758"/>
                </a:lnTo>
                <a:lnTo>
                  <a:pt x="1060844" y="979429"/>
                </a:lnTo>
                <a:close/>
              </a:path>
              <a:path w="1380490" h="1427480">
                <a:moveTo>
                  <a:pt x="543604" y="1426957"/>
                </a:moveTo>
                <a:lnTo>
                  <a:pt x="520539" y="1247213"/>
                </a:lnTo>
                <a:lnTo>
                  <a:pt x="484300" y="1111494"/>
                </a:lnTo>
                <a:lnTo>
                  <a:pt x="467826" y="957422"/>
                </a:lnTo>
                <a:lnTo>
                  <a:pt x="582147" y="957422"/>
                </a:lnTo>
                <a:lnTo>
                  <a:pt x="579844" y="1085812"/>
                </a:lnTo>
                <a:lnTo>
                  <a:pt x="593017" y="1166512"/>
                </a:lnTo>
                <a:lnTo>
                  <a:pt x="583134" y="1232545"/>
                </a:lnTo>
                <a:lnTo>
                  <a:pt x="602900" y="1316910"/>
                </a:lnTo>
                <a:lnTo>
                  <a:pt x="635848" y="1419628"/>
                </a:lnTo>
                <a:lnTo>
                  <a:pt x="543604" y="1426957"/>
                </a:lnTo>
                <a:close/>
              </a:path>
              <a:path w="1380490" h="1427480">
                <a:moveTo>
                  <a:pt x="906004" y="1056465"/>
                </a:moveTo>
                <a:lnTo>
                  <a:pt x="856583" y="1041797"/>
                </a:lnTo>
                <a:lnTo>
                  <a:pt x="800578" y="957422"/>
                </a:lnTo>
                <a:lnTo>
                  <a:pt x="1024526" y="957422"/>
                </a:lnTo>
                <a:lnTo>
                  <a:pt x="1023586" y="1001437"/>
                </a:lnTo>
                <a:lnTo>
                  <a:pt x="942244" y="1001437"/>
                </a:lnTo>
                <a:lnTo>
                  <a:pt x="906004" y="1056465"/>
                </a:lnTo>
                <a:close/>
              </a:path>
              <a:path w="1380490" h="1427480">
                <a:moveTo>
                  <a:pt x="1057552" y="1397620"/>
                </a:moveTo>
                <a:lnTo>
                  <a:pt x="1008130" y="1390281"/>
                </a:lnTo>
                <a:lnTo>
                  <a:pt x="985066" y="1338928"/>
                </a:lnTo>
                <a:lnTo>
                  <a:pt x="971891" y="1210537"/>
                </a:lnTo>
                <a:lnTo>
                  <a:pt x="945535" y="1126162"/>
                </a:lnTo>
                <a:lnTo>
                  <a:pt x="942244" y="1001437"/>
                </a:lnTo>
                <a:lnTo>
                  <a:pt x="1023586" y="1001437"/>
                </a:lnTo>
                <a:lnTo>
                  <a:pt x="1021313" y="1107820"/>
                </a:lnTo>
                <a:lnTo>
                  <a:pt x="1018013" y="1210537"/>
                </a:lnTo>
                <a:lnTo>
                  <a:pt x="1070727" y="1349931"/>
                </a:lnTo>
                <a:lnTo>
                  <a:pt x="1057552" y="1397620"/>
                </a:lnTo>
                <a:close/>
              </a:path>
              <a:path w="1380490" h="1427480">
                <a:moveTo>
                  <a:pt x="405229" y="1063805"/>
                </a:moveTo>
                <a:lnTo>
                  <a:pt x="375582" y="1041797"/>
                </a:lnTo>
                <a:lnTo>
                  <a:pt x="418179" y="1041797"/>
                </a:lnTo>
                <a:lnTo>
                  <a:pt x="405229" y="1063805"/>
                </a:lnTo>
                <a:close/>
              </a:path>
              <a:path w="1380490" h="1427480">
                <a:moveTo>
                  <a:pt x="309687" y="1206863"/>
                </a:moveTo>
                <a:lnTo>
                  <a:pt x="270156" y="1195859"/>
                </a:lnTo>
                <a:lnTo>
                  <a:pt x="307052" y="1195859"/>
                </a:lnTo>
                <a:lnTo>
                  <a:pt x="309687" y="1206863"/>
                </a:lnTo>
                <a:close/>
              </a:path>
            </a:pathLst>
          </a:custGeom>
          <a:solidFill>
            <a:srgbClr val="7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 txBox="1"/>
          <p:nvPr/>
        </p:nvSpPr>
        <p:spPr>
          <a:xfrm>
            <a:off x="7615646" y="4867762"/>
            <a:ext cx="95250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34950" marR="5080" indent="-22288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Predictions:  </a:t>
            </a:r>
            <a:r>
              <a:rPr sz="1400" dirty="0">
                <a:latin typeface="Arial"/>
                <a:cs typeface="Arial"/>
              </a:rPr>
              <a:t>H x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28"/>
          <p:cNvSpPr txBox="1"/>
          <p:nvPr/>
        </p:nvSpPr>
        <p:spPr>
          <a:xfrm>
            <a:off x="2124629" y="2160823"/>
            <a:ext cx="439102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Design network as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bunch of </a:t>
            </a:r>
            <a:r>
              <a:rPr sz="1400" dirty="0">
                <a:latin typeface="Arial"/>
                <a:cs typeface="Arial"/>
              </a:rPr>
              <a:t>convolutional </a:t>
            </a:r>
            <a:r>
              <a:rPr sz="1400" spc="-5" dirty="0">
                <a:latin typeface="Arial"/>
                <a:cs typeface="Arial"/>
              </a:rPr>
              <a:t>layers,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with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downsampling </a:t>
            </a:r>
            <a:r>
              <a:rPr sz="1400" spc="-5" dirty="0">
                <a:latin typeface="Arial"/>
                <a:cs typeface="Arial"/>
              </a:rPr>
              <a:t>and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upsampling </a:t>
            </a:r>
            <a:r>
              <a:rPr sz="1400" spc="-5" dirty="0">
                <a:latin typeface="Arial"/>
                <a:cs typeface="Arial"/>
              </a:rPr>
              <a:t>inside the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network!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3" name="object 29"/>
          <p:cNvSpPr/>
          <p:nvPr/>
        </p:nvSpPr>
        <p:spPr>
          <a:xfrm>
            <a:off x="2977578" y="3783821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3225356" y="3547998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20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2977578" y="3547998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2977578" y="3547998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70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2977578" y="3547998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3225356" y="3783821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3282378" y="3783821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3530156" y="3547998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20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C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3282378" y="3547998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F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3282378" y="3547998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70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3282378" y="3547998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3530156" y="3783821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3573816" y="3904669"/>
            <a:ext cx="490855" cy="367030"/>
          </a:xfrm>
          <a:custGeom>
            <a:avLst/>
            <a:gdLst/>
            <a:ahLst/>
            <a:cxnLst/>
            <a:rect l="l" t="t" r="r" b="b"/>
            <a:pathLst>
              <a:path w="490854" h="367030">
                <a:moveTo>
                  <a:pt x="0" y="0"/>
                </a:moveTo>
                <a:lnTo>
                  <a:pt x="490754" y="0"/>
                </a:lnTo>
                <a:lnTo>
                  <a:pt x="490754" y="366854"/>
                </a:lnTo>
                <a:lnTo>
                  <a:pt x="0" y="366854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4064571" y="3745023"/>
            <a:ext cx="160020" cy="527050"/>
          </a:xfrm>
          <a:custGeom>
            <a:avLst/>
            <a:gdLst/>
            <a:ahLst/>
            <a:cxnLst/>
            <a:rect l="l" t="t" r="r" b="b"/>
            <a:pathLst>
              <a:path w="160020" h="527050">
                <a:moveTo>
                  <a:pt x="0" y="526499"/>
                </a:moveTo>
                <a:lnTo>
                  <a:pt x="0" y="159645"/>
                </a:lnTo>
                <a:lnTo>
                  <a:pt x="159645" y="0"/>
                </a:lnTo>
                <a:lnTo>
                  <a:pt x="159645" y="366854"/>
                </a:lnTo>
                <a:lnTo>
                  <a:pt x="0" y="526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3573816" y="3745023"/>
            <a:ext cx="650875" cy="160020"/>
          </a:xfrm>
          <a:custGeom>
            <a:avLst/>
            <a:gdLst/>
            <a:ahLst/>
            <a:cxnLst/>
            <a:rect l="l" t="t" r="r" b="b"/>
            <a:pathLst>
              <a:path w="650875" h="160019">
                <a:moveTo>
                  <a:pt x="490754" y="159645"/>
                </a:moveTo>
                <a:lnTo>
                  <a:pt x="0" y="159645"/>
                </a:lnTo>
                <a:lnTo>
                  <a:pt x="159645" y="0"/>
                </a:lnTo>
                <a:lnTo>
                  <a:pt x="650399" y="0"/>
                </a:lnTo>
                <a:lnTo>
                  <a:pt x="490754" y="15964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3573816" y="3745023"/>
            <a:ext cx="650875" cy="527050"/>
          </a:xfrm>
          <a:custGeom>
            <a:avLst/>
            <a:gdLst/>
            <a:ahLst/>
            <a:cxnLst/>
            <a:rect l="l" t="t" r="r" b="b"/>
            <a:pathLst>
              <a:path w="650875" h="527050">
                <a:moveTo>
                  <a:pt x="0" y="159645"/>
                </a:moveTo>
                <a:lnTo>
                  <a:pt x="159645" y="0"/>
                </a:lnTo>
                <a:lnTo>
                  <a:pt x="650399" y="0"/>
                </a:lnTo>
                <a:lnTo>
                  <a:pt x="650399" y="366854"/>
                </a:lnTo>
                <a:lnTo>
                  <a:pt x="490754" y="526499"/>
                </a:lnTo>
                <a:lnTo>
                  <a:pt x="0" y="526499"/>
                </a:lnTo>
                <a:lnTo>
                  <a:pt x="0" y="15964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/>
          <p:nvPr/>
        </p:nvSpPr>
        <p:spPr>
          <a:xfrm>
            <a:off x="3573816" y="3745023"/>
            <a:ext cx="650875" cy="160020"/>
          </a:xfrm>
          <a:custGeom>
            <a:avLst/>
            <a:gdLst/>
            <a:ahLst/>
            <a:cxnLst/>
            <a:rect l="l" t="t" r="r" b="b"/>
            <a:pathLst>
              <a:path w="650875" h="160019">
                <a:moveTo>
                  <a:pt x="0" y="159645"/>
                </a:moveTo>
                <a:lnTo>
                  <a:pt x="490754" y="159645"/>
                </a:lnTo>
                <a:lnTo>
                  <a:pt x="6503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6"/>
          <p:cNvSpPr/>
          <p:nvPr/>
        </p:nvSpPr>
        <p:spPr>
          <a:xfrm>
            <a:off x="4064571" y="3904669"/>
            <a:ext cx="0" cy="367030"/>
          </a:xfrm>
          <a:custGeom>
            <a:avLst/>
            <a:gdLst/>
            <a:ahLst/>
            <a:cxnLst/>
            <a:rect l="l" t="t" r="r" b="b"/>
            <a:pathLst>
              <a:path h="367030">
                <a:moveTo>
                  <a:pt x="0" y="0"/>
                </a:moveTo>
                <a:lnTo>
                  <a:pt x="0" y="36685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4111141" y="3904669"/>
            <a:ext cx="490855" cy="367030"/>
          </a:xfrm>
          <a:custGeom>
            <a:avLst/>
            <a:gdLst/>
            <a:ahLst/>
            <a:cxnLst/>
            <a:rect l="l" t="t" r="r" b="b"/>
            <a:pathLst>
              <a:path w="490854" h="367030">
                <a:moveTo>
                  <a:pt x="0" y="0"/>
                </a:moveTo>
                <a:lnTo>
                  <a:pt x="490754" y="0"/>
                </a:lnTo>
                <a:lnTo>
                  <a:pt x="490754" y="366854"/>
                </a:lnTo>
                <a:lnTo>
                  <a:pt x="0" y="366854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/>
          <p:nvPr/>
        </p:nvSpPr>
        <p:spPr>
          <a:xfrm>
            <a:off x="4601896" y="3745023"/>
            <a:ext cx="160020" cy="527050"/>
          </a:xfrm>
          <a:custGeom>
            <a:avLst/>
            <a:gdLst/>
            <a:ahLst/>
            <a:cxnLst/>
            <a:rect l="l" t="t" r="r" b="b"/>
            <a:pathLst>
              <a:path w="160020" h="527050">
                <a:moveTo>
                  <a:pt x="0" y="526499"/>
                </a:moveTo>
                <a:lnTo>
                  <a:pt x="0" y="159645"/>
                </a:lnTo>
                <a:lnTo>
                  <a:pt x="159645" y="0"/>
                </a:lnTo>
                <a:lnTo>
                  <a:pt x="159645" y="366854"/>
                </a:lnTo>
                <a:lnTo>
                  <a:pt x="0" y="526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/>
          <p:cNvSpPr/>
          <p:nvPr/>
        </p:nvSpPr>
        <p:spPr>
          <a:xfrm>
            <a:off x="4111141" y="3745023"/>
            <a:ext cx="650875" cy="160020"/>
          </a:xfrm>
          <a:custGeom>
            <a:avLst/>
            <a:gdLst/>
            <a:ahLst/>
            <a:cxnLst/>
            <a:rect l="l" t="t" r="r" b="b"/>
            <a:pathLst>
              <a:path w="650875" h="160019">
                <a:moveTo>
                  <a:pt x="490754" y="159645"/>
                </a:moveTo>
                <a:lnTo>
                  <a:pt x="0" y="159645"/>
                </a:lnTo>
                <a:lnTo>
                  <a:pt x="159645" y="0"/>
                </a:lnTo>
                <a:lnTo>
                  <a:pt x="650399" y="0"/>
                </a:lnTo>
                <a:lnTo>
                  <a:pt x="490754" y="15964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0"/>
          <p:cNvSpPr/>
          <p:nvPr/>
        </p:nvSpPr>
        <p:spPr>
          <a:xfrm>
            <a:off x="4111141" y="3745023"/>
            <a:ext cx="650875" cy="527050"/>
          </a:xfrm>
          <a:custGeom>
            <a:avLst/>
            <a:gdLst/>
            <a:ahLst/>
            <a:cxnLst/>
            <a:rect l="l" t="t" r="r" b="b"/>
            <a:pathLst>
              <a:path w="650875" h="527050">
                <a:moveTo>
                  <a:pt x="0" y="159645"/>
                </a:moveTo>
                <a:lnTo>
                  <a:pt x="159645" y="0"/>
                </a:lnTo>
                <a:lnTo>
                  <a:pt x="650399" y="0"/>
                </a:lnTo>
                <a:lnTo>
                  <a:pt x="650399" y="366854"/>
                </a:lnTo>
                <a:lnTo>
                  <a:pt x="490754" y="526499"/>
                </a:lnTo>
                <a:lnTo>
                  <a:pt x="0" y="526499"/>
                </a:lnTo>
                <a:lnTo>
                  <a:pt x="0" y="15964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1"/>
          <p:cNvSpPr/>
          <p:nvPr/>
        </p:nvSpPr>
        <p:spPr>
          <a:xfrm>
            <a:off x="4111141" y="3745023"/>
            <a:ext cx="650875" cy="160020"/>
          </a:xfrm>
          <a:custGeom>
            <a:avLst/>
            <a:gdLst/>
            <a:ahLst/>
            <a:cxnLst/>
            <a:rect l="l" t="t" r="r" b="b"/>
            <a:pathLst>
              <a:path w="650875" h="160019">
                <a:moveTo>
                  <a:pt x="0" y="159645"/>
                </a:moveTo>
                <a:lnTo>
                  <a:pt x="490754" y="159645"/>
                </a:lnTo>
                <a:lnTo>
                  <a:pt x="6503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>
            <a:off x="4601896" y="3904669"/>
            <a:ext cx="0" cy="367030"/>
          </a:xfrm>
          <a:custGeom>
            <a:avLst/>
            <a:gdLst/>
            <a:ahLst/>
            <a:cxnLst/>
            <a:rect l="l" t="t" r="r" b="b"/>
            <a:pathLst>
              <a:path h="367030">
                <a:moveTo>
                  <a:pt x="0" y="0"/>
                </a:moveTo>
                <a:lnTo>
                  <a:pt x="0" y="36685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/>
          <p:nvPr/>
        </p:nvSpPr>
        <p:spPr>
          <a:xfrm>
            <a:off x="4730178" y="3783821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4"/>
          <p:cNvSpPr/>
          <p:nvPr/>
        </p:nvSpPr>
        <p:spPr>
          <a:xfrm>
            <a:off x="4977956" y="3547998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20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4730178" y="3547998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4730178" y="3547998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70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/>
          <p:nvPr/>
        </p:nvSpPr>
        <p:spPr>
          <a:xfrm>
            <a:off x="4730178" y="3547998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8"/>
          <p:cNvSpPr/>
          <p:nvPr/>
        </p:nvSpPr>
        <p:spPr>
          <a:xfrm>
            <a:off x="4977956" y="3783821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9"/>
          <p:cNvSpPr/>
          <p:nvPr/>
        </p:nvSpPr>
        <p:spPr>
          <a:xfrm>
            <a:off x="5034978" y="3783821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0"/>
          <p:cNvSpPr/>
          <p:nvPr/>
        </p:nvSpPr>
        <p:spPr>
          <a:xfrm>
            <a:off x="5282756" y="3547998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20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1"/>
          <p:cNvSpPr/>
          <p:nvPr/>
        </p:nvSpPr>
        <p:spPr>
          <a:xfrm>
            <a:off x="5034978" y="3547998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2"/>
          <p:cNvSpPr/>
          <p:nvPr/>
        </p:nvSpPr>
        <p:spPr>
          <a:xfrm>
            <a:off x="5034978" y="3547998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70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3"/>
          <p:cNvSpPr/>
          <p:nvPr/>
        </p:nvSpPr>
        <p:spPr>
          <a:xfrm>
            <a:off x="5034978" y="3547998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4"/>
          <p:cNvSpPr/>
          <p:nvPr/>
        </p:nvSpPr>
        <p:spPr>
          <a:xfrm>
            <a:off x="5282756" y="3783821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5"/>
          <p:cNvSpPr/>
          <p:nvPr/>
        </p:nvSpPr>
        <p:spPr>
          <a:xfrm>
            <a:off x="5339778" y="3783821"/>
            <a:ext cx="248285" cy="621665"/>
          </a:xfrm>
          <a:custGeom>
            <a:avLst/>
            <a:gdLst/>
            <a:ahLst/>
            <a:cxnLst/>
            <a:rect l="l" t="t" r="r" b="b"/>
            <a:pathLst>
              <a:path w="248285" h="621664">
                <a:moveTo>
                  <a:pt x="0" y="0"/>
                </a:moveTo>
                <a:lnTo>
                  <a:pt x="247777" y="0"/>
                </a:lnTo>
                <a:lnTo>
                  <a:pt x="247777" y="621577"/>
                </a:lnTo>
                <a:lnTo>
                  <a:pt x="0" y="621577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6"/>
          <p:cNvSpPr/>
          <p:nvPr/>
        </p:nvSpPr>
        <p:spPr>
          <a:xfrm>
            <a:off x="5587556" y="3547998"/>
            <a:ext cx="236220" cy="857885"/>
          </a:xfrm>
          <a:custGeom>
            <a:avLst/>
            <a:gdLst/>
            <a:ahLst/>
            <a:cxnLst/>
            <a:rect l="l" t="t" r="r" b="b"/>
            <a:pathLst>
              <a:path w="236220" h="857885">
                <a:moveTo>
                  <a:pt x="0" y="857399"/>
                </a:moveTo>
                <a:lnTo>
                  <a:pt x="0" y="235822"/>
                </a:lnTo>
                <a:lnTo>
                  <a:pt x="235822" y="0"/>
                </a:lnTo>
                <a:lnTo>
                  <a:pt x="235822" y="621577"/>
                </a:lnTo>
                <a:lnTo>
                  <a:pt x="0" y="8573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7"/>
          <p:cNvSpPr/>
          <p:nvPr/>
        </p:nvSpPr>
        <p:spPr>
          <a:xfrm>
            <a:off x="5339778" y="3547998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247777" y="235822"/>
                </a:moveTo>
                <a:lnTo>
                  <a:pt x="0" y="235822"/>
                </a:lnTo>
                <a:lnTo>
                  <a:pt x="235822" y="0"/>
                </a:lnTo>
                <a:lnTo>
                  <a:pt x="483599" y="0"/>
                </a:lnTo>
                <a:lnTo>
                  <a:pt x="247777" y="235822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8"/>
          <p:cNvSpPr/>
          <p:nvPr/>
        </p:nvSpPr>
        <p:spPr>
          <a:xfrm>
            <a:off x="5339778" y="3547998"/>
            <a:ext cx="483870" cy="857885"/>
          </a:xfrm>
          <a:custGeom>
            <a:avLst/>
            <a:gdLst/>
            <a:ahLst/>
            <a:cxnLst/>
            <a:rect l="l" t="t" r="r" b="b"/>
            <a:pathLst>
              <a:path w="483870" h="857885">
                <a:moveTo>
                  <a:pt x="0" y="235822"/>
                </a:moveTo>
                <a:lnTo>
                  <a:pt x="235822" y="0"/>
                </a:lnTo>
                <a:lnTo>
                  <a:pt x="483599" y="0"/>
                </a:lnTo>
                <a:lnTo>
                  <a:pt x="483599" y="621577"/>
                </a:lnTo>
                <a:lnTo>
                  <a:pt x="247777" y="857399"/>
                </a:lnTo>
                <a:lnTo>
                  <a:pt x="0" y="857399"/>
                </a:lnTo>
                <a:lnTo>
                  <a:pt x="0" y="235822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9"/>
          <p:cNvSpPr/>
          <p:nvPr/>
        </p:nvSpPr>
        <p:spPr>
          <a:xfrm>
            <a:off x="5339778" y="3547998"/>
            <a:ext cx="483870" cy="236220"/>
          </a:xfrm>
          <a:custGeom>
            <a:avLst/>
            <a:gdLst/>
            <a:ahLst/>
            <a:cxnLst/>
            <a:rect l="l" t="t" r="r" b="b"/>
            <a:pathLst>
              <a:path w="483870" h="236219">
                <a:moveTo>
                  <a:pt x="0" y="235822"/>
                </a:moveTo>
                <a:lnTo>
                  <a:pt x="247777" y="235822"/>
                </a:lnTo>
                <a:lnTo>
                  <a:pt x="48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0"/>
          <p:cNvSpPr/>
          <p:nvPr/>
        </p:nvSpPr>
        <p:spPr>
          <a:xfrm>
            <a:off x="5587556" y="3783821"/>
            <a:ext cx="0" cy="621665"/>
          </a:xfrm>
          <a:custGeom>
            <a:avLst/>
            <a:gdLst/>
            <a:ahLst/>
            <a:cxnLst/>
            <a:rect l="l" t="t" r="r" b="b"/>
            <a:pathLst>
              <a:path h="621664">
                <a:moveTo>
                  <a:pt x="0" y="0"/>
                </a:moveTo>
                <a:lnTo>
                  <a:pt x="0" y="621577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1"/>
          <p:cNvSpPr/>
          <p:nvPr/>
        </p:nvSpPr>
        <p:spPr>
          <a:xfrm>
            <a:off x="5793166" y="348257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C9DA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2"/>
          <p:cNvSpPr/>
          <p:nvPr/>
        </p:nvSpPr>
        <p:spPr>
          <a:xfrm>
            <a:off x="5834503" y="3175549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4" y="0"/>
                </a:lnTo>
                <a:lnTo>
                  <a:pt x="307024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A0AE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3"/>
          <p:cNvSpPr/>
          <p:nvPr/>
        </p:nvSpPr>
        <p:spPr>
          <a:xfrm>
            <a:off x="5751829" y="317554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4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D3E1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4"/>
          <p:cNvSpPr/>
          <p:nvPr/>
        </p:nvSpPr>
        <p:spPr>
          <a:xfrm>
            <a:off x="5751829" y="3175549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4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5"/>
          <p:cNvSpPr/>
          <p:nvPr/>
        </p:nvSpPr>
        <p:spPr>
          <a:xfrm>
            <a:off x="5751829" y="317554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6"/>
          <p:cNvSpPr/>
          <p:nvPr/>
        </p:nvSpPr>
        <p:spPr>
          <a:xfrm>
            <a:off x="5834503" y="348257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7"/>
          <p:cNvSpPr/>
          <p:nvPr/>
        </p:nvSpPr>
        <p:spPr>
          <a:xfrm>
            <a:off x="5945566" y="348257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826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8"/>
          <p:cNvSpPr/>
          <p:nvPr/>
        </p:nvSpPr>
        <p:spPr>
          <a:xfrm>
            <a:off x="5986903" y="3175549"/>
            <a:ext cx="307340" cy="1525905"/>
          </a:xfrm>
          <a:custGeom>
            <a:avLst/>
            <a:gdLst/>
            <a:ahLst/>
            <a:cxnLst/>
            <a:rect l="l" t="t" r="r" b="b"/>
            <a:pathLst>
              <a:path w="307339" h="1525905">
                <a:moveTo>
                  <a:pt x="0" y="1525499"/>
                </a:moveTo>
                <a:lnTo>
                  <a:pt x="0" y="307025"/>
                </a:lnTo>
                <a:lnTo>
                  <a:pt x="307024" y="0"/>
                </a:lnTo>
                <a:lnTo>
                  <a:pt x="307024" y="1218474"/>
                </a:lnTo>
                <a:lnTo>
                  <a:pt x="0" y="1525499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9"/>
          <p:cNvSpPr/>
          <p:nvPr/>
        </p:nvSpPr>
        <p:spPr>
          <a:xfrm>
            <a:off x="5904229" y="317554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82674" y="307025"/>
                </a:moveTo>
                <a:lnTo>
                  <a:pt x="0" y="307025"/>
                </a:lnTo>
                <a:lnTo>
                  <a:pt x="307024" y="0"/>
                </a:lnTo>
                <a:lnTo>
                  <a:pt x="389699" y="0"/>
                </a:lnTo>
                <a:lnTo>
                  <a:pt x="82674" y="307025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0"/>
          <p:cNvSpPr/>
          <p:nvPr/>
        </p:nvSpPr>
        <p:spPr>
          <a:xfrm>
            <a:off x="5904229" y="3175549"/>
            <a:ext cx="389890" cy="1525905"/>
          </a:xfrm>
          <a:custGeom>
            <a:avLst/>
            <a:gdLst/>
            <a:ahLst/>
            <a:cxnLst/>
            <a:rect l="l" t="t" r="r" b="b"/>
            <a:pathLst>
              <a:path w="389889" h="1525905">
                <a:moveTo>
                  <a:pt x="0" y="307025"/>
                </a:moveTo>
                <a:lnTo>
                  <a:pt x="307024" y="0"/>
                </a:lnTo>
                <a:lnTo>
                  <a:pt x="389699" y="0"/>
                </a:lnTo>
                <a:lnTo>
                  <a:pt x="389699" y="1218474"/>
                </a:lnTo>
                <a:lnTo>
                  <a:pt x="82674" y="1525499"/>
                </a:lnTo>
                <a:lnTo>
                  <a:pt x="0" y="1525499"/>
                </a:lnTo>
                <a:lnTo>
                  <a:pt x="0" y="307025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1"/>
          <p:cNvSpPr/>
          <p:nvPr/>
        </p:nvSpPr>
        <p:spPr>
          <a:xfrm>
            <a:off x="5904229" y="3175549"/>
            <a:ext cx="389890" cy="307340"/>
          </a:xfrm>
          <a:custGeom>
            <a:avLst/>
            <a:gdLst/>
            <a:ahLst/>
            <a:cxnLst/>
            <a:rect l="l" t="t" r="r" b="b"/>
            <a:pathLst>
              <a:path w="389889" h="307339">
                <a:moveTo>
                  <a:pt x="0" y="307025"/>
                </a:moveTo>
                <a:lnTo>
                  <a:pt x="82674" y="307025"/>
                </a:lnTo>
                <a:lnTo>
                  <a:pt x="3896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2"/>
          <p:cNvSpPr/>
          <p:nvPr/>
        </p:nvSpPr>
        <p:spPr>
          <a:xfrm>
            <a:off x="5986903" y="3482574"/>
            <a:ext cx="0" cy="1218565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474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3"/>
          <p:cNvSpPr txBox="1"/>
          <p:nvPr/>
        </p:nvSpPr>
        <p:spPr>
          <a:xfrm>
            <a:off x="1839706" y="4796987"/>
            <a:ext cx="12211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 marR="30480" indent="21209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High-res:  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1350" spc="7" baseline="-33950" dirty="0">
                <a:latin typeface="Arial"/>
                <a:cs typeface="Arial"/>
              </a:rPr>
              <a:t>1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H/2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W/2</a:t>
            </a:r>
            <a:endParaRPr sz="1400">
              <a:latin typeface="Arial"/>
              <a:cs typeface="Arial"/>
            </a:endParaRPr>
          </a:p>
        </p:txBody>
      </p:sp>
      <p:sp>
        <p:nvSpPr>
          <p:cNvPr id="88" name="object 84"/>
          <p:cNvSpPr txBox="1"/>
          <p:nvPr/>
        </p:nvSpPr>
        <p:spPr>
          <a:xfrm>
            <a:off x="5379107" y="4796987"/>
            <a:ext cx="12211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 marR="30480" indent="21209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High-res:  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1350" spc="7" baseline="-33950" dirty="0">
                <a:latin typeface="Arial"/>
                <a:cs typeface="Arial"/>
              </a:rPr>
              <a:t>1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H/2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W/2</a:t>
            </a:r>
            <a:endParaRPr sz="1400">
              <a:latin typeface="Arial"/>
              <a:cs typeface="Arial"/>
            </a:endParaRPr>
          </a:p>
        </p:txBody>
      </p:sp>
      <p:sp>
        <p:nvSpPr>
          <p:cNvPr id="89" name="object 85"/>
          <p:cNvSpPr txBox="1"/>
          <p:nvPr/>
        </p:nvSpPr>
        <p:spPr>
          <a:xfrm>
            <a:off x="2920132" y="3045269"/>
            <a:ext cx="12211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 marR="30480" indent="221615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latin typeface="Arial"/>
                <a:cs typeface="Arial"/>
              </a:rPr>
              <a:t>Med-res:  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1350" spc="7" baseline="-33950" dirty="0">
                <a:latin typeface="Arial"/>
                <a:cs typeface="Arial"/>
              </a:rPr>
              <a:t>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H/4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W/4</a:t>
            </a:r>
            <a:endParaRPr sz="1400">
              <a:latin typeface="Arial"/>
              <a:cs typeface="Arial"/>
            </a:endParaRPr>
          </a:p>
        </p:txBody>
      </p:sp>
      <p:sp>
        <p:nvSpPr>
          <p:cNvPr id="90" name="object 86"/>
          <p:cNvSpPr txBox="1"/>
          <p:nvPr/>
        </p:nvSpPr>
        <p:spPr>
          <a:xfrm>
            <a:off x="4596532" y="3045269"/>
            <a:ext cx="12211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 marR="30480" indent="221615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latin typeface="Arial"/>
                <a:cs typeface="Arial"/>
              </a:rPr>
              <a:t>Med-res:  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1350" spc="7" baseline="-33950" dirty="0">
                <a:latin typeface="Arial"/>
                <a:cs typeface="Arial"/>
              </a:rPr>
              <a:t>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H/4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W/4</a:t>
            </a:r>
            <a:endParaRPr sz="1400">
              <a:latin typeface="Arial"/>
              <a:cs typeface="Arial"/>
            </a:endParaRPr>
          </a:p>
        </p:txBody>
      </p:sp>
      <p:sp>
        <p:nvSpPr>
          <p:cNvPr id="91" name="object 87"/>
          <p:cNvSpPr txBox="1"/>
          <p:nvPr/>
        </p:nvSpPr>
        <p:spPr>
          <a:xfrm>
            <a:off x="3556532" y="4311812"/>
            <a:ext cx="124650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50800" marR="43180" indent="23177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Low-res:  </a:t>
            </a:r>
            <a:r>
              <a:rPr sz="1400" spc="5" dirty="0">
                <a:latin typeface="Arial"/>
                <a:cs typeface="Arial"/>
              </a:rPr>
              <a:t>D</a:t>
            </a:r>
            <a:r>
              <a:rPr sz="1350" spc="7" baseline="-33950" dirty="0">
                <a:latin typeface="Arial"/>
                <a:cs typeface="Arial"/>
              </a:rPr>
              <a:t>3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H/4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W/4</a:t>
            </a:r>
            <a:endParaRPr sz="1400">
              <a:latin typeface="Arial"/>
              <a:cs typeface="Arial"/>
            </a:endParaRPr>
          </a:p>
        </p:txBody>
      </p:sp>
      <p:sp>
        <p:nvSpPr>
          <p:cNvPr id="92" name="object 89"/>
          <p:cNvSpPr txBox="1"/>
          <p:nvPr/>
        </p:nvSpPr>
        <p:spPr>
          <a:xfrm>
            <a:off x="299679" y="2195723"/>
            <a:ext cx="133858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Downsampling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: 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Pooling,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strided  convolution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3" name="object 90"/>
          <p:cNvSpPr txBox="1"/>
          <p:nvPr/>
        </p:nvSpPr>
        <p:spPr>
          <a:xfrm>
            <a:off x="6890929" y="2060848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Upsampling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</p:txBody>
      </p:sp>
      <p:sp>
        <p:nvSpPr>
          <p:cNvPr id="94" name="object 91"/>
          <p:cNvSpPr txBox="1"/>
          <p:nvPr/>
        </p:nvSpPr>
        <p:spPr>
          <a:xfrm>
            <a:off x="6890929" y="2270398"/>
            <a:ext cx="175260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Unpooling or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strided 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transpose</a:t>
            </a:r>
            <a:r>
              <a:rPr sz="14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convolution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42025" y="764704"/>
            <a:ext cx="26498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Object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Detection</a:t>
            </a:r>
            <a:endParaRPr sz="2800"/>
          </a:p>
        </p:txBody>
      </p:sp>
      <p:sp>
        <p:nvSpPr>
          <p:cNvPr id="7" name="object 3"/>
          <p:cNvSpPr/>
          <p:nvPr/>
        </p:nvSpPr>
        <p:spPr>
          <a:xfrm>
            <a:off x="19715" y="2800000"/>
            <a:ext cx="2093699" cy="1812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5035384" y="2088178"/>
            <a:ext cx="11823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288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Object  Detection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4589316" y="2842137"/>
            <a:ext cx="2093699" cy="1798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868966" y="2842137"/>
            <a:ext cx="2106875" cy="18122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7278621" y="3600805"/>
            <a:ext cx="706120" cy="1053465"/>
          </a:xfrm>
          <a:custGeom>
            <a:avLst/>
            <a:gdLst/>
            <a:ahLst/>
            <a:cxnLst/>
            <a:rect l="l" t="t" r="r" b="b"/>
            <a:pathLst>
              <a:path w="706120" h="1053464">
                <a:moveTo>
                  <a:pt x="478725" y="37759"/>
                </a:moveTo>
                <a:lnTo>
                  <a:pt x="294435" y="37759"/>
                </a:lnTo>
                <a:lnTo>
                  <a:pt x="323695" y="12580"/>
                </a:lnTo>
                <a:lnTo>
                  <a:pt x="424281" y="0"/>
                </a:lnTo>
                <a:lnTo>
                  <a:pt x="478725" y="37759"/>
                </a:lnTo>
                <a:close/>
              </a:path>
              <a:path w="706120" h="1053464">
                <a:moveTo>
                  <a:pt x="591616" y="54542"/>
                </a:moveTo>
                <a:lnTo>
                  <a:pt x="502924" y="54542"/>
                </a:lnTo>
                <a:lnTo>
                  <a:pt x="544980" y="18879"/>
                </a:lnTo>
                <a:lnTo>
                  <a:pt x="591616" y="54542"/>
                </a:lnTo>
                <a:close/>
              </a:path>
              <a:path w="706120" h="1053464">
                <a:moveTo>
                  <a:pt x="669950" y="507684"/>
                </a:moveTo>
                <a:lnTo>
                  <a:pt x="181055" y="507684"/>
                </a:lnTo>
                <a:lnTo>
                  <a:pt x="230430" y="390203"/>
                </a:lnTo>
                <a:lnTo>
                  <a:pt x="153622" y="306288"/>
                </a:lnTo>
                <a:lnTo>
                  <a:pt x="201169" y="138458"/>
                </a:lnTo>
                <a:lnTo>
                  <a:pt x="175564" y="94399"/>
                </a:lnTo>
                <a:lnTo>
                  <a:pt x="201169" y="23073"/>
                </a:lnTo>
                <a:lnTo>
                  <a:pt x="294435" y="37759"/>
                </a:lnTo>
                <a:lnTo>
                  <a:pt x="478725" y="37759"/>
                </a:lnTo>
                <a:lnTo>
                  <a:pt x="502924" y="54542"/>
                </a:lnTo>
                <a:lnTo>
                  <a:pt x="591616" y="54542"/>
                </a:lnTo>
                <a:lnTo>
                  <a:pt x="605337" y="65035"/>
                </a:lnTo>
                <a:lnTo>
                  <a:pt x="596190" y="148950"/>
                </a:lnTo>
                <a:lnTo>
                  <a:pt x="612648" y="209783"/>
                </a:lnTo>
                <a:lnTo>
                  <a:pt x="662023" y="260132"/>
                </a:lnTo>
                <a:lnTo>
                  <a:pt x="638253" y="335660"/>
                </a:lnTo>
                <a:lnTo>
                  <a:pt x="660195" y="356637"/>
                </a:lnTo>
                <a:lnTo>
                  <a:pt x="669950" y="507684"/>
                </a:lnTo>
                <a:close/>
              </a:path>
              <a:path w="706120" h="1053464">
                <a:moveTo>
                  <a:pt x="107903" y="629359"/>
                </a:moveTo>
                <a:lnTo>
                  <a:pt x="0" y="572720"/>
                </a:lnTo>
                <a:lnTo>
                  <a:pt x="7318" y="396493"/>
                </a:lnTo>
                <a:lnTo>
                  <a:pt x="62176" y="383913"/>
                </a:lnTo>
                <a:lnTo>
                  <a:pt x="181055" y="507684"/>
                </a:lnTo>
                <a:lnTo>
                  <a:pt x="669950" y="507684"/>
                </a:lnTo>
                <a:lnTo>
                  <a:pt x="671170" y="526564"/>
                </a:lnTo>
                <a:lnTo>
                  <a:pt x="705914" y="593697"/>
                </a:lnTo>
                <a:lnTo>
                  <a:pt x="689219" y="614673"/>
                </a:lnTo>
                <a:lnTo>
                  <a:pt x="208481" y="614673"/>
                </a:lnTo>
                <a:lnTo>
                  <a:pt x="107903" y="629359"/>
                </a:lnTo>
                <a:close/>
              </a:path>
              <a:path w="706120" h="1053464">
                <a:moveTo>
                  <a:pt x="166424" y="1053129"/>
                </a:moveTo>
                <a:lnTo>
                  <a:pt x="202997" y="952431"/>
                </a:lnTo>
                <a:lnTo>
                  <a:pt x="173736" y="774116"/>
                </a:lnTo>
                <a:lnTo>
                  <a:pt x="208481" y="614673"/>
                </a:lnTo>
                <a:lnTo>
                  <a:pt x="689219" y="614673"/>
                </a:lnTo>
                <a:lnTo>
                  <a:pt x="629106" y="690201"/>
                </a:lnTo>
                <a:lnTo>
                  <a:pt x="660195" y="797190"/>
                </a:lnTo>
                <a:lnTo>
                  <a:pt x="655173" y="809779"/>
                </a:lnTo>
                <a:lnTo>
                  <a:pt x="466344" y="809779"/>
                </a:lnTo>
                <a:lnTo>
                  <a:pt x="358448" y="816070"/>
                </a:lnTo>
                <a:lnTo>
                  <a:pt x="301754" y="870621"/>
                </a:lnTo>
                <a:lnTo>
                  <a:pt x="340154" y="1051033"/>
                </a:lnTo>
                <a:lnTo>
                  <a:pt x="166424" y="1053129"/>
                </a:lnTo>
                <a:close/>
              </a:path>
              <a:path w="706120" h="1053464">
                <a:moveTo>
                  <a:pt x="561445" y="1044742"/>
                </a:moveTo>
                <a:lnTo>
                  <a:pt x="402339" y="1040549"/>
                </a:lnTo>
                <a:lnTo>
                  <a:pt x="495605" y="872718"/>
                </a:lnTo>
                <a:lnTo>
                  <a:pt x="466344" y="809779"/>
                </a:lnTo>
                <a:lnTo>
                  <a:pt x="655173" y="809779"/>
                </a:lnTo>
                <a:lnTo>
                  <a:pt x="561445" y="104474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278621" y="3600805"/>
            <a:ext cx="706120" cy="1053465"/>
          </a:xfrm>
          <a:custGeom>
            <a:avLst/>
            <a:gdLst/>
            <a:ahLst/>
            <a:cxnLst/>
            <a:rect l="l" t="t" r="r" b="b"/>
            <a:pathLst>
              <a:path w="706120" h="1053464">
                <a:moveTo>
                  <a:pt x="201169" y="138458"/>
                </a:moveTo>
                <a:lnTo>
                  <a:pt x="153622" y="306288"/>
                </a:lnTo>
                <a:lnTo>
                  <a:pt x="230430" y="390203"/>
                </a:lnTo>
                <a:lnTo>
                  <a:pt x="181055" y="507684"/>
                </a:lnTo>
                <a:lnTo>
                  <a:pt x="62176" y="383913"/>
                </a:lnTo>
                <a:lnTo>
                  <a:pt x="7318" y="396493"/>
                </a:lnTo>
                <a:lnTo>
                  <a:pt x="0" y="572720"/>
                </a:lnTo>
                <a:lnTo>
                  <a:pt x="107903" y="629359"/>
                </a:lnTo>
                <a:lnTo>
                  <a:pt x="208481" y="614673"/>
                </a:lnTo>
                <a:lnTo>
                  <a:pt x="173736" y="774116"/>
                </a:lnTo>
                <a:lnTo>
                  <a:pt x="202997" y="952431"/>
                </a:lnTo>
                <a:lnTo>
                  <a:pt x="166424" y="1053129"/>
                </a:lnTo>
                <a:lnTo>
                  <a:pt x="340154" y="1051033"/>
                </a:lnTo>
                <a:lnTo>
                  <a:pt x="301754" y="870621"/>
                </a:lnTo>
                <a:lnTo>
                  <a:pt x="358448" y="816070"/>
                </a:lnTo>
                <a:lnTo>
                  <a:pt x="466344" y="809779"/>
                </a:lnTo>
                <a:lnTo>
                  <a:pt x="495605" y="872718"/>
                </a:lnTo>
                <a:lnTo>
                  <a:pt x="402339" y="1040549"/>
                </a:lnTo>
                <a:lnTo>
                  <a:pt x="561445" y="1044742"/>
                </a:lnTo>
                <a:lnTo>
                  <a:pt x="660195" y="797190"/>
                </a:lnTo>
                <a:lnTo>
                  <a:pt x="629106" y="690201"/>
                </a:lnTo>
                <a:lnTo>
                  <a:pt x="705914" y="593697"/>
                </a:lnTo>
                <a:lnTo>
                  <a:pt x="671170" y="526564"/>
                </a:lnTo>
                <a:lnTo>
                  <a:pt x="660195" y="356637"/>
                </a:lnTo>
                <a:lnTo>
                  <a:pt x="638253" y="335660"/>
                </a:lnTo>
                <a:lnTo>
                  <a:pt x="662023" y="260132"/>
                </a:lnTo>
                <a:lnTo>
                  <a:pt x="612648" y="209783"/>
                </a:lnTo>
                <a:lnTo>
                  <a:pt x="596190" y="148950"/>
                </a:lnTo>
                <a:lnTo>
                  <a:pt x="605337" y="65035"/>
                </a:lnTo>
                <a:lnTo>
                  <a:pt x="544980" y="18879"/>
                </a:lnTo>
                <a:lnTo>
                  <a:pt x="502924" y="54542"/>
                </a:lnTo>
                <a:lnTo>
                  <a:pt x="424281" y="0"/>
                </a:lnTo>
                <a:lnTo>
                  <a:pt x="323695" y="12580"/>
                </a:lnTo>
                <a:lnTo>
                  <a:pt x="294435" y="37759"/>
                </a:lnTo>
                <a:lnTo>
                  <a:pt x="201169" y="23073"/>
                </a:lnTo>
                <a:lnTo>
                  <a:pt x="175564" y="94399"/>
                </a:lnTo>
                <a:lnTo>
                  <a:pt x="201169" y="138458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7927110" y="3730090"/>
            <a:ext cx="372745" cy="819785"/>
          </a:xfrm>
          <a:custGeom>
            <a:avLst/>
            <a:gdLst/>
            <a:ahLst/>
            <a:cxnLst/>
            <a:rect l="l" t="t" r="r" b="b"/>
            <a:pathLst>
              <a:path w="372745" h="819785">
                <a:moveTo>
                  <a:pt x="0" y="757076"/>
                </a:moveTo>
                <a:lnTo>
                  <a:pt x="38199" y="636321"/>
                </a:lnTo>
                <a:lnTo>
                  <a:pt x="30556" y="582906"/>
                </a:lnTo>
                <a:lnTo>
                  <a:pt x="57295" y="506271"/>
                </a:lnTo>
                <a:lnTo>
                  <a:pt x="89760" y="455178"/>
                </a:lnTo>
                <a:lnTo>
                  <a:pt x="51568" y="406406"/>
                </a:lnTo>
                <a:lnTo>
                  <a:pt x="105037" y="53414"/>
                </a:lnTo>
                <a:lnTo>
                  <a:pt x="179519" y="0"/>
                </a:lnTo>
                <a:lnTo>
                  <a:pt x="286466" y="25551"/>
                </a:lnTo>
                <a:lnTo>
                  <a:pt x="317022" y="99865"/>
                </a:lnTo>
                <a:lnTo>
                  <a:pt x="372408" y="141664"/>
                </a:lnTo>
                <a:lnTo>
                  <a:pt x="366674" y="257778"/>
                </a:lnTo>
                <a:lnTo>
                  <a:pt x="366674" y="411048"/>
                </a:lnTo>
                <a:lnTo>
                  <a:pt x="313205" y="520198"/>
                </a:lnTo>
                <a:lnTo>
                  <a:pt x="313205" y="610769"/>
                </a:lnTo>
                <a:lnTo>
                  <a:pt x="118406" y="610769"/>
                </a:lnTo>
                <a:lnTo>
                  <a:pt x="95494" y="627027"/>
                </a:lnTo>
                <a:lnTo>
                  <a:pt x="103129" y="740819"/>
                </a:lnTo>
                <a:lnTo>
                  <a:pt x="0" y="757076"/>
                </a:lnTo>
                <a:close/>
              </a:path>
              <a:path w="372745" h="819785">
                <a:moveTo>
                  <a:pt x="208167" y="819775"/>
                </a:moveTo>
                <a:lnTo>
                  <a:pt x="150872" y="782618"/>
                </a:lnTo>
                <a:lnTo>
                  <a:pt x="217718" y="629348"/>
                </a:lnTo>
                <a:lnTo>
                  <a:pt x="118406" y="610769"/>
                </a:lnTo>
                <a:lnTo>
                  <a:pt x="313205" y="610769"/>
                </a:lnTo>
                <a:lnTo>
                  <a:pt x="313205" y="643284"/>
                </a:lnTo>
                <a:lnTo>
                  <a:pt x="271187" y="712956"/>
                </a:lnTo>
                <a:lnTo>
                  <a:pt x="297927" y="796554"/>
                </a:lnTo>
                <a:lnTo>
                  <a:pt x="208167" y="819775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7927110" y="3730090"/>
            <a:ext cx="372745" cy="819785"/>
          </a:xfrm>
          <a:custGeom>
            <a:avLst/>
            <a:gdLst/>
            <a:ahLst/>
            <a:cxnLst/>
            <a:rect l="l" t="t" r="r" b="b"/>
            <a:pathLst>
              <a:path w="372745" h="819785">
                <a:moveTo>
                  <a:pt x="51568" y="406406"/>
                </a:moveTo>
                <a:lnTo>
                  <a:pt x="105037" y="53414"/>
                </a:lnTo>
                <a:lnTo>
                  <a:pt x="179519" y="0"/>
                </a:lnTo>
                <a:lnTo>
                  <a:pt x="286466" y="25551"/>
                </a:lnTo>
                <a:lnTo>
                  <a:pt x="317022" y="99865"/>
                </a:lnTo>
                <a:lnTo>
                  <a:pt x="372408" y="141664"/>
                </a:lnTo>
                <a:lnTo>
                  <a:pt x="366674" y="257778"/>
                </a:lnTo>
                <a:lnTo>
                  <a:pt x="366674" y="411048"/>
                </a:lnTo>
                <a:lnTo>
                  <a:pt x="313205" y="520198"/>
                </a:lnTo>
                <a:lnTo>
                  <a:pt x="313205" y="643284"/>
                </a:lnTo>
                <a:lnTo>
                  <a:pt x="271187" y="712956"/>
                </a:lnTo>
                <a:lnTo>
                  <a:pt x="297927" y="796554"/>
                </a:lnTo>
                <a:lnTo>
                  <a:pt x="208167" y="819775"/>
                </a:lnTo>
                <a:lnTo>
                  <a:pt x="150872" y="782618"/>
                </a:lnTo>
                <a:lnTo>
                  <a:pt x="217718" y="629348"/>
                </a:lnTo>
                <a:lnTo>
                  <a:pt x="118406" y="610769"/>
                </a:lnTo>
                <a:lnTo>
                  <a:pt x="95494" y="627027"/>
                </a:lnTo>
                <a:lnTo>
                  <a:pt x="103129" y="740819"/>
                </a:lnTo>
                <a:lnTo>
                  <a:pt x="0" y="757076"/>
                </a:lnTo>
                <a:lnTo>
                  <a:pt x="38199" y="636321"/>
                </a:lnTo>
                <a:lnTo>
                  <a:pt x="30556" y="582906"/>
                </a:lnTo>
                <a:lnTo>
                  <a:pt x="57295" y="506271"/>
                </a:lnTo>
                <a:lnTo>
                  <a:pt x="89760" y="455178"/>
                </a:lnTo>
                <a:lnTo>
                  <a:pt x="51568" y="406406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8265214" y="3611653"/>
            <a:ext cx="317500" cy="715645"/>
          </a:xfrm>
          <a:custGeom>
            <a:avLst/>
            <a:gdLst/>
            <a:ahLst/>
            <a:cxnLst/>
            <a:rect l="l" t="t" r="r" b="b"/>
            <a:pathLst>
              <a:path w="317500" h="715644">
                <a:moveTo>
                  <a:pt x="87850" y="715267"/>
                </a:moveTo>
                <a:lnTo>
                  <a:pt x="49651" y="696689"/>
                </a:lnTo>
                <a:lnTo>
                  <a:pt x="76390" y="654890"/>
                </a:lnTo>
                <a:lnTo>
                  <a:pt x="0" y="650247"/>
                </a:lnTo>
                <a:lnTo>
                  <a:pt x="36281" y="568970"/>
                </a:lnTo>
                <a:lnTo>
                  <a:pt x="64929" y="545740"/>
                </a:lnTo>
                <a:lnTo>
                  <a:pt x="32464" y="204363"/>
                </a:lnTo>
                <a:lnTo>
                  <a:pt x="87850" y="58056"/>
                </a:lnTo>
                <a:lnTo>
                  <a:pt x="87850" y="0"/>
                </a:lnTo>
                <a:lnTo>
                  <a:pt x="137503" y="27862"/>
                </a:lnTo>
                <a:lnTo>
                  <a:pt x="217710" y="39478"/>
                </a:lnTo>
                <a:lnTo>
                  <a:pt x="260554" y="39478"/>
                </a:lnTo>
                <a:lnTo>
                  <a:pt x="261635" y="78956"/>
                </a:lnTo>
                <a:lnTo>
                  <a:pt x="317022" y="278677"/>
                </a:lnTo>
                <a:lnTo>
                  <a:pt x="292192" y="438921"/>
                </a:lnTo>
                <a:lnTo>
                  <a:pt x="254001" y="585218"/>
                </a:lnTo>
                <a:lnTo>
                  <a:pt x="267370" y="685083"/>
                </a:lnTo>
                <a:lnTo>
                  <a:pt x="200843" y="710625"/>
                </a:lnTo>
                <a:lnTo>
                  <a:pt x="168058" y="710625"/>
                </a:lnTo>
                <a:lnTo>
                  <a:pt x="87850" y="715267"/>
                </a:lnTo>
                <a:close/>
              </a:path>
              <a:path w="317500" h="715644">
                <a:moveTo>
                  <a:pt x="260554" y="39478"/>
                </a:moveTo>
                <a:lnTo>
                  <a:pt x="217710" y="39478"/>
                </a:lnTo>
                <a:lnTo>
                  <a:pt x="259727" y="9284"/>
                </a:lnTo>
                <a:lnTo>
                  <a:pt x="260554" y="39478"/>
                </a:lnTo>
                <a:close/>
              </a:path>
              <a:path w="317500" h="715644">
                <a:moveTo>
                  <a:pt x="194797" y="712946"/>
                </a:moveTo>
                <a:lnTo>
                  <a:pt x="168058" y="710625"/>
                </a:lnTo>
                <a:lnTo>
                  <a:pt x="200843" y="710625"/>
                </a:lnTo>
                <a:lnTo>
                  <a:pt x="194797" y="71294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8265214" y="3611653"/>
            <a:ext cx="317500" cy="715645"/>
          </a:xfrm>
          <a:custGeom>
            <a:avLst/>
            <a:gdLst/>
            <a:ahLst/>
            <a:cxnLst/>
            <a:rect l="l" t="t" r="r" b="b"/>
            <a:pathLst>
              <a:path w="317500" h="715644">
                <a:moveTo>
                  <a:pt x="32464" y="204363"/>
                </a:moveTo>
                <a:lnTo>
                  <a:pt x="87850" y="58056"/>
                </a:lnTo>
                <a:lnTo>
                  <a:pt x="87850" y="0"/>
                </a:lnTo>
                <a:lnTo>
                  <a:pt x="137503" y="27862"/>
                </a:lnTo>
                <a:lnTo>
                  <a:pt x="217710" y="39478"/>
                </a:lnTo>
                <a:lnTo>
                  <a:pt x="259727" y="9284"/>
                </a:lnTo>
                <a:lnTo>
                  <a:pt x="261635" y="78956"/>
                </a:lnTo>
                <a:lnTo>
                  <a:pt x="317022" y="278677"/>
                </a:lnTo>
                <a:lnTo>
                  <a:pt x="292192" y="438921"/>
                </a:lnTo>
                <a:lnTo>
                  <a:pt x="254001" y="585218"/>
                </a:lnTo>
                <a:lnTo>
                  <a:pt x="267370" y="685083"/>
                </a:lnTo>
                <a:lnTo>
                  <a:pt x="194797" y="712946"/>
                </a:lnTo>
                <a:lnTo>
                  <a:pt x="168058" y="710625"/>
                </a:lnTo>
                <a:lnTo>
                  <a:pt x="87850" y="715267"/>
                </a:lnTo>
                <a:lnTo>
                  <a:pt x="49651" y="696689"/>
                </a:lnTo>
                <a:lnTo>
                  <a:pt x="76390" y="654890"/>
                </a:lnTo>
                <a:lnTo>
                  <a:pt x="0" y="650247"/>
                </a:lnTo>
                <a:lnTo>
                  <a:pt x="36281" y="568970"/>
                </a:lnTo>
                <a:lnTo>
                  <a:pt x="64929" y="545740"/>
                </a:lnTo>
                <a:lnTo>
                  <a:pt x="32464" y="204363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4747416" y="5069758"/>
            <a:ext cx="4124960" cy="352425"/>
          </a:xfrm>
          <a:custGeom>
            <a:avLst/>
            <a:gdLst/>
            <a:ahLst/>
            <a:cxnLst/>
            <a:rect l="l" t="t" r="r" b="b"/>
            <a:pathLst>
              <a:path w="4124959" h="352425">
                <a:moveTo>
                  <a:pt x="4124399" y="0"/>
                </a:moveTo>
                <a:lnTo>
                  <a:pt x="4118391" y="40343"/>
                </a:lnTo>
                <a:lnTo>
                  <a:pt x="4101276" y="77378"/>
                </a:lnTo>
                <a:lnTo>
                  <a:pt x="4074421" y="110047"/>
                </a:lnTo>
                <a:lnTo>
                  <a:pt x="4039190" y="137295"/>
                </a:lnTo>
                <a:lnTo>
                  <a:pt x="3996950" y="158066"/>
                </a:lnTo>
                <a:lnTo>
                  <a:pt x="3949066" y="171303"/>
                </a:lnTo>
                <a:lnTo>
                  <a:pt x="3896903" y="175949"/>
                </a:lnTo>
                <a:lnTo>
                  <a:pt x="2289695" y="175949"/>
                </a:lnTo>
                <a:lnTo>
                  <a:pt x="2237533" y="180596"/>
                </a:lnTo>
                <a:lnTo>
                  <a:pt x="2189649" y="193833"/>
                </a:lnTo>
                <a:lnTo>
                  <a:pt x="2147409" y="214604"/>
                </a:lnTo>
                <a:lnTo>
                  <a:pt x="2112178" y="241852"/>
                </a:lnTo>
                <a:lnTo>
                  <a:pt x="2085323" y="274521"/>
                </a:lnTo>
                <a:lnTo>
                  <a:pt x="2068208" y="311556"/>
                </a:lnTo>
                <a:lnTo>
                  <a:pt x="2062199" y="351899"/>
                </a:lnTo>
                <a:lnTo>
                  <a:pt x="2056191" y="311556"/>
                </a:lnTo>
                <a:lnTo>
                  <a:pt x="2039076" y="274521"/>
                </a:lnTo>
                <a:lnTo>
                  <a:pt x="2012221" y="241852"/>
                </a:lnTo>
                <a:lnTo>
                  <a:pt x="1976990" y="214604"/>
                </a:lnTo>
                <a:lnTo>
                  <a:pt x="1934750" y="193833"/>
                </a:lnTo>
                <a:lnTo>
                  <a:pt x="1886866" y="180596"/>
                </a:lnTo>
                <a:lnTo>
                  <a:pt x="18347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12065" y="5079353"/>
            <a:ext cx="2096135" cy="352425"/>
          </a:xfrm>
          <a:custGeom>
            <a:avLst/>
            <a:gdLst/>
            <a:ahLst/>
            <a:cxnLst/>
            <a:rect l="l" t="t" r="r" b="b"/>
            <a:pathLst>
              <a:path w="2096135" h="352425">
                <a:moveTo>
                  <a:pt x="2095799" y="0"/>
                </a:moveTo>
                <a:lnTo>
                  <a:pt x="2089791" y="40343"/>
                </a:lnTo>
                <a:lnTo>
                  <a:pt x="2072677" y="77378"/>
                </a:lnTo>
                <a:lnTo>
                  <a:pt x="2045821" y="110047"/>
                </a:lnTo>
                <a:lnTo>
                  <a:pt x="2010591" y="137295"/>
                </a:lnTo>
                <a:lnTo>
                  <a:pt x="1968350" y="158066"/>
                </a:lnTo>
                <a:lnTo>
                  <a:pt x="1920466" y="171303"/>
                </a:lnTo>
                <a:lnTo>
                  <a:pt x="1868303" y="175949"/>
                </a:lnTo>
                <a:lnTo>
                  <a:pt x="1275396" y="175949"/>
                </a:lnTo>
                <a:lnTo>
                  <a:pt x="1223233" y="180596"/>
                </a:lnTo>
                <a:lnTo>
                  <a:pt x="1175349" y="193833"/>
                </a:lnTo>
                <a:lnTo>
                  <a:pt x="1133108" y="214604"/>
                </a:lnTo>
                <a:lnTo>
                  <a:pt x="1097878" y="241852"/>
                </a:lnTo>
                <a:lnTo>
                  <a:pt x="1071022" y="274521"/>
                </a:lnTo>
                <a:lnTo>
                  <a:pt x="1053908" y="311556"/>
                </a:lnTo>
                <a:lnTo>
                  <a:pt x="1047899" y="351899"/>
                </a:lnTo>
                <a:lnTo>
                  <a:pt x="1041891" y="311556"/>
                </a:lnTo>
                <a:lnTo>
                  <a:pt x="1024777" y="274521"/>
                </a:lnTo>
                <a:lnTo>
                  <a:pt x="997921" y="241852"/>
                </a:lnTo>
                <a:lnTo>
                  <a:pt x="962691" y="214604"/>
                </a:lnTo>
                <a:lnTo>
                  <a:pt x="920450" y="193833"/>
                </a:lnTo>
                <a:lnTo>
                  <a:pt x="872566" y="180596"/>
                </a:lnTo>
                <a:lnTo>
                  <a:pt x="8204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 txBox="1"/>
          <p:nvPr/>
        </p:nvSpPr>
        <p:spPr>
          <a:xfrm>
            <a:off x="7033242" y="2046588"/>
            <a:ext cx="1813560" cy="2936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129539" algn="ctr">
              <a:lnSpc>
                <a:spcPts val="2210"/>
              </a:lnSpc>
            </a:pPr>
            <a:r>
              <a:rPr sz="2000" b="1" spc="-5" dirty="0">
                <a:latin typeface="Arial"/>
                <a:cs typeface="Arial"/>
              </a:rPr>
              <a:t>Instance</a:t>
            </a:r>
            <a:endParaRPr sz="2000">
              <a:latin typeface="Arial"/>
              <a:cs typeface="Arial"/>
            </a:endParaRPr>
          </a:p>
          <a:p>
            <a:pPr marR="128905" algn="ctr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Segmentation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150">
              <a:latin typeface="Times New Roman"/>
              <a:cs typeface="Times New Roman"/>
            </a:endParaRPr>
          </a:p>
          <a:p>
            <a:pPr marL="64769">
              <a:lnSpc>
                <a:spcPct val="100000"/>
              </a:lnSpc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 </a:t>
            </a: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4A86E7"/>
                </a:solidFill>
                <a:latin typeface="Arial"/>
                <a:cs typeface="Arial"/>
              </a:rPr>
              <a:t>CAT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16"/>
          <p:cNvSpPr txBox="1"/>
          <p:nvPr/>
        </p:nvSpPr>
        <p:spPr>
          <a:xfrm>
            <a:off x="4792505" y="4692468"/>
            <a:ext cx="259143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 </a:t>
            </a: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 </a:t>
            </a:r>
            <a:r>
              <a:rPr sz="1800" b="1" spc="-50" dirty="0">
                <a:solidFill>
                  <a:srgbClr val="4A86E7"/>
                </a:solidFill>
                <a:latin typeface="Arial"/>
                <a:cs typeface="Arial"/>
              </a:rPr>
              <a:t>CAT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00">
              <a:latin typeface="Times New Roman"/>
              <a:cs typeface="Times New Roman"/>
            </a:endParaRPr>
          </a:p>
          <a:p>
            <a:pPr marL="140335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Multiple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Object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17"/>
          <p:cNvSpPr/>
          <p:nvPr/>
        </p:nvSpPr>
        <p:spPr>
          <a:xfrm>
            <a:off x="2335291" y="5078237"/>
            <a:ext cx="2067560" cy="352425"/>
          </a:xfrm>
          <a:custGeom>
            <a:avLst/>
            <a:gdLst/>
            <a:ahLst/>
            <a:cxnLst/>
            <a:rect l="l" t="t" r="r" b="b"/>
            <a:pathLst>
              <a:path w="2067560" h="352425">
                <a:moveTo>
                  <a:pt x="2066999" y="0"/>
                </a:moveTo>
                <a:lnTo>
                  <a:pt x="2060991" y="40343"/>
                </a:lnTo>
                <a:lnTo>
                  <a:pt x="2043877" y="77378"/>
                </a:lnTo>
                <a:lnTo>
                  <a:pt x="2017021" y="110047"/>
                </a:lnTo>
                <a:lnTo>
                  <a:pt x="1981791" y="137295"/>
                </a:lnTo>
                <a:lnTo>
                  <a:pt x="1939550" y="158066"/>
                </a:lnTo>
                <a:lnTo>
                  <a:pt x="1891666" y="171303"/>
                </a:lnTo>
                <a:lnTo>
                  <a:pt x="1839503" y="175949"/>
                </a:lnTo>
                <a:lnTo>
                  <a:pt x="1260996" y="175949"/>
                </a:lnTo>
                <a:lnTo>
                  <a:pt x="1208833" y="180596"/>
                </a:lnTo>
                <a:lnTo>
                  <a:pt x="1160949" y="193833"/>
                </a:lnTo>
                <a:lnTo>
                  <a:pt x="1118708" y="214604"/>
                </a:lnTo>
                <a:lnTo>
                  <a:pt x="1083478" y="241852"/>
                </a:lnTo>
                <a:lnTo>
                  <a:pt x="1056622" y="274521"/>
                </a:lnTo>
                <a:lnTo>
                  <a:pt x="1039508" y="311556"/>
                </a:lnTo>
                <a:lnTo>
                  <a:pt x="1033499" y="351899"/>
                </a:lnTo>
                <a:lnTo>
                  <a:pt x="1027491" y="311556"/>
                </a:lnTo>
                <a:lnTo>
                  <a:pt x="1010377" y="274521"/>
                </a:lnTo>
                <a:lnTo>
                  <a:pt x="983521" y="241852"/>
                </a:lnTo>
                <a:lnTo>
                  <a:pt x="948291" y="214604"/>
                </a:lnTo>
                <a:lnTo>
                  <a:pt x="906050" y="193833"/>
                </a:lnTo>
                <a:lnTo>
                  <a:pt x="858166" y="180596"/>
                </a:lnTo>
                <a:lnTo>
                  <a:pt x="8060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 txBox="1"/>
          <p:nvPr/>
        </p:nvSpPr>
        <p:spPr>
          <a:xfrm>
            <a:off x="248714" y="2066513"/>
            <a:ext cx="3965575" cy="359473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/>
              <a:cs typeface="Times New Roman"/>
            </a:endParaRPr>
          </a:p>
          <a:p>
            <a:pPr marL="2246630" marR="34290" indent="-2247265">
              <a:lnSpc>
                <a:spcPct val="50000"/>
              </a:lnSpc>
              <a:tabLst>
                <a:tab pos="2521585" algn="l"/>
              </a:tabLst>
            </a:pPr>
            <a:r>
              <a:rPr sz="2000" b="1" spc="-5" dirty="0">
                <a:latin typeface="Arial"/>
                <a:cs typeface="Arial"/>
              </a:rPr>
              <a:t>Classification		</a:t>
            </a:r>
            <a:r>
              <a:rPr sz="3000" b="1" spc="-7" baseline="33333" dirty="0">
                <a:latin typeface="Arial"/>
                <a:cs typeface="Arial"/>
              </a:rPr>
              <a:t>Semantic  </a:t>
            </a:r>
            <a:r>
              <a:rPr sz="2000" b="1" spc="-5" dirty="0">
                <a:latin typeface="Arial"/>
                <a:cs typeface="Arial"/>
              </a:rPr>
              <a:t>Segmentation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2502535" marR="123189" indent="-1904364">
              <a:lnSpc>
                <a:spcPct val="100699"/>
              </a:lnSpc>
              <a:tabLst>
                <a:tab pos="2377440" algn="l"/>
              </a:tabLst>
            </a:pPr>
            <a:r>
              <a:rPr sz="2700" b="1" spc="-75" baseline="-18518" dirty="0">
                <a:latin typeface="Arial"/>
                <a:cs typeface="Arial"/>
              </a:rPr>
              <a:t>CAT	</a:t>
            </a: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GRASS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F1C131"/>
                </a:solidFill>
                <a:latin typeface="Arial"/>
                <a:cs typeface="Arial"/>
              </a:rPr>
              <a:t>CAT</a:t>
            </a:r>
            <a:r>
              <a:rPr sz="1800" spc="-35" dirty="0">
                <a:latin typeface="Arial"/>
                <a:cs typeface="Arial"/>
              </a:rPr>
              <a:t>,  </a:t>
            </a:r>
            <a:r>
              <a:rPr sz="1800" b="1" spc="-5" dirty="0">
                <a:solidFill>
                  <a:srgbClr val="A64D78"/>
                </a:solidFill>
                <a:latin typeface="Arial"/>
                <a:cs typeface="Arial"/>
              </a:rPr>
              <a:t>TREE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A86E7"/>
                </a:solidFill>
                <a:latin typeface="Arial"/>
                <a:cs typeface="Arial"/>
              </a:rPr>
              <a:t>SKY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00">
              <a:latin typeface="Times New Roman"/>
              <a:cs typeface="Times New Roman"/>
            </a:endParaRPr>
          </a:p>
          <a:p>
            <a:pPr marL="155575">
              <a:lnSpc>
                <a:spcPct val="100000"/>
              </a:lnSpc>
              <a:tabLst>
                <a:tab pos="2247265" algn="l"/>
              </a:tabLst>
            </a:pPr>
            <a:r>
              <a:rPr sz="1400" spc="-5" dirty="0">
                <a:latin typeface="Arial"/>
                <a:cs typeface="Arial"/>
              </a:rPr>
              <a:t>No </a:t>
            </a:r>
            <a:r>
              <a:rPr sz="1400" dirty="0">
                <a:latin typeface="Arial"/>
                <a:cs typeface="Arial"/>
              </a:rPr>
              <a:t>spatial</a:t>
            </a:r>
            <a:r>
              <a:rPr sz="1400" spc="-5" dirty="0">
                <a:latin typeface="Arial"/>
                <a:cs typeface="Arial"/>
              </a:rPr>
              <a:t> extent	No objects, just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pixels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19"/>
          <p:cNvSpPr/>
          <p:nvPr/>
        </p:nvSpPr>
        <p:spPr>
          <a:xfrm>
            <a:off x="2252726" y="2796837"/>
            <a:ext cx="2137939" cy="1818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2318941" y="3166250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30">
                <a:moveTo>
                  <a:pt x="1637034" y="153281"/>
                </a:moveTo>
                <a:lnTo>
                  <a:pt x="1183464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7034" y="153281"/>
                </a:lnTo>
                <a:close/>
              </a:path>
              <a:path w="1642745" h="1154430">
                <a:moveTo>
                  <a:pt x="1619246" y="333582"/>
                </a:move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4" y="153281"/>
                </a:lnTo>
                <a:lnTo>
                  <a:pt x="1637034" y="153281"/>
                </a:lnTo>
                <a:lnTo>
                  <a:pt x="1632991" y="252451"/>
                </a:lnTo>
                <a:lnTo>
                  <a:pt x="1619246" y="333582"/>
                </a:lnTo>
                <a:close/>
              </a:path>
              <a:path w="1642745" h="1154430">
                <a:moveTo>
                  <a:pt x="110103" y="288501"/>
                </a:moveTo>
                <a:lnTo>
                  <a:pt x="0" y="261457"/>
                </a:lnTo>
                <a:lnTo>
                  <a:pt x="60425" y="190686"/>
                </a:lnTo>
                <a:lnTo>
                  <a:pt x="366968" y="162263"/>
                </a:lnTo>
                <a:lnTo>
                  <a:pt x="697253" y="261457"/>
                </a:lnTo>
                <a:lnTo>
                  <a:pt x="725811" y="270438"/>
                </a:lnTo>
                <a:lnTo>
                  <a:pt x="247700" y="270438"/>
                </a:lnTo>
                <a:lnTo>
                  <a:pt x="110103" y="288501"/>
                </a:lnTo>
                <a:close/>
              </a:path>
              <a:path w="1642745" h="1154430">
                <a:moveTo>
                  <a:pt x="899079" y="937629"/>
                </a:moveTo>
                <a:lnTo>
                  <a:pt x="871585" y="838460"/>
                </a:lnTo>
                <a:lnTo>
                  <a:pt x="825711" y="640122"/>
                </a:lnTo>
                <a:lnTo>
                  <a:pt x="807330" y="486814"/>
                </a:lnTo>
                <a:lnTo>
                  <a:pt x="642188" y="387670"/>
                </a:lnTo>
                <a:lnTo>
                  <a:pt x="394487" y="306513"/>
                </a:lnTo>
                <a:lnTo>
                  <a:pt x="247700" y="270438"/>
                </a:lnTo>
                <a:lnTo>
                  <a:pt x="725811" y="270438"/>
                </a:lnTo>
                <a:lnTo>
                  <a:pt x="926599" y="333582"/>
                </a:lnTo>
                <a:lnTo>
                  <a:pt x="1619246" y="333582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38248" y="721253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63557" y="919567"/>
                </a:lnTo>
                <a:lnTo>
                  <a:pt x="1027537" y="919567"/>
                </a:lnTo>
                <a:lnTo>
                  <a:pt x="899079" y="937629"/>
                </a:lnTo>
                <a:close/>
              </a:path>
              <a:path w="1642745" h="1154430">
                <a:moveTo>
                  <a:pt x="1550458" y="946636"/>
                </a:moveTo>
                <a:lnTo>
                  <a:pt x="1422000" y="883517"/>
                </a:lnTo>
                <a:lnTo>
                  <a:pt x="1458709" y="721253"/>
                </a:lnTo>
                <a:lnTo>
                  <a:pt x="1638248" y="721253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close/>
              </a:path>
              <a:path w="1642745" h="1154430">
                <a:moveTo>
                  <a:pt x="1211009" y="1154005"/>
                </a:moveTo>
                <a:lnTo>
                  <a:pt x="1082551" y="1063843"/>
                </a:lnTo>
                <a:lnTo>
                  <a:pt x="1027537" y="919567"/>
                </a:lnTo>
                <a:lnTo>
                  <a:pt x="1263557" y="919567"/>
                </a:lnTo>
                <a:lnTo>
                  <a:pt x="1288563" y="987051"/>
                </a:lnTo>
                <a:lnTo>
                  <a:pt x="1284377" y="1090887"/>
                </a:lnTo>
                <a:lnTo>
                  <a:pt x="1211009" y="11540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2318941" y="3166250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30">
                <a:moveTo>
                  <a:pt x="60425" y="190686"/>
                </a:moveTo>
                <a:lnTo>
                  <a:pt x="366968" y="162263"/>
                </a:lnTo>
                <a:lnTo>
                  <a:pt x="697253" y="261457"/>
                </a:ln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4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2991" y="252451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lnTo>
                  <a:pt x="1422000" y="883517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88563" y="987051"/>
                </a:lnTo>
                <a:lnTo>
                  <a:pt x="1284377" y="1090887"/>
                </a:lnTo>
                <a:lnTo>
                  <a:pt x="1211009" y="1154005"/>
                </a:lnTo>
                <a:lnTo>
                  <a:pt x="1082551" y="1063843"/>
                </a:lnTo>
                <a:lnTo>
                  <a:pt x="1027537" y="919567"/>
                </a:lnTo>
                <a:lnTo>
                  <a:pt x="899079" y="937629"/>
                </a:lnTo>
                <a:lnTo>
                  <a:pt x="871585" y="838460"/>
                </a:lnTo>
                <a:lnTo>
                  <a:pt x="825711" y="640122"/>
                </a:lnTo>
                <a:lnTo>
                  <a:pt x="807330" y="486814"/>
                </a:lnTo>
                <a:lnTo>
                  <a:pt x="642188" y="387670"/>
                </a:lnTo>
                <a:lnTo>
                  <a:pt x="394487" y="306513"/>
                </a:lnTo>
                <a:lnTo>
                  <a:pt x="247700" y="270438"/>
                </a:lnTo>
                <a:lnTo>
                  <a:pt x="110103" y="288501"/>
                </a:lnTo>
                <a:lnTo>
                  <a:pt x="0" y="261457"/>
                </a:lnTo>
              </a:path>
            </a:pathLst>
          </a:custGeom>
          <a:ln w="38099">
            <a:solidFill>
              <a:srgbClr val="FFD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2261565" y="3462475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4">
                <a:moveTo>
                  <a:pt x="2124328" y="695042"/>
                </a:move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2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373" y="86347"/>
                </a:lnTo>
                <a:lnTo>
                  <a:pt x="2124328" y="695042"/>
                </a:lnTo>
                <a:close/>
              </a:path>
              <a:path w="2132965" h="1138554">
                <a:moveTo>
                  <a:pt x="2132373" y="86347"/>
                </a:moveTo>
                <a:lnTo>
                  <a:pt x="1873677" y="86347"/>
                </a:lnTo>
                <a:lnTo>
                  <a:pt x="2132770" y="56329"/>
                </a:lnTo>
                <a:lnTo>
                  <a:pt x="2132373" y="86347"/>
                </a:lnTo>
                <a:close/>
              </a:path>
              <a:path w="2132965" h="1138554">
                <a:moveTo>
                  <a:pt x="2118472" y="1138097"/>
                </a:moveTo>
                <a:lnTo>
                  <a:pt x="0" y="1138097"/>
                </a:lnTo>
                <a:lnTo>
                  <a:pt x="0" y="200293"/>
                </a:lnTo>
                <a:lnTo>
                  <a:pt x="710923" y="115403"/>
                </a:lnTo>
                <a:lnTo>
                  <a:pt x="839524" y="240932"/>
                </a:lnTo>
                <a:lnTo>
                  <a:pt x="914552" y="643379"/>
                </a:lnTo>
                <a:lnTo>
                  <a:pt x="1077444" y="643379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2121839" y="883381"/>
                </a:lnTo>
                <a:lnTo>
                  <a:pt x="2118472" y="1138097"/>
                </a:lnTo>
                <a:close/>
              </a:path>
              <a:path w="2132965" h="1138554">
                <a:moveTo>
                  <a:pt x="2121839" y="883381"/>
                </a:move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5" y="632293"/>
                </a:lnTo>
                <a:lnTo>
                  <a:pt x="1343248" y="554753"/>
                </a:lnTo>
                <a:lnTo>
                  <a:pt x="1471850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2124328" y="695042"/>
                </a:lnTo>
                <a:lnTo>
                  <a:pt x="2121839" y="883381"/>
                </a:lnTo>
                <a:close/>
              </a:path>
              <a:path w="2132965" h="1138554">
                <a:moveTo>
                  <a:pt x="1077444" y="643379"/>
                </a:moveTo>
                <a:lnTo>
                  <a:pt x="914552" y="643379"/>
                </a:lnTo>
                <a:lnTo>
                  <a:pt x="1077269" y="642852"/>
                </a:lnTo>
                <a:lnTo>
                  <a:pt x="1077444" y="643379"/>
                </a:lnTo>
                <a:close/>
              </a:path>
            </a:pathLst>
          </a:custGeom>
          <a:solidFill>
            <a:srgbClr val="6AA8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2261566" y="3462475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4">
                <a:moveTo>
                  <a:pt x="0" y="200293"/>
                </a:moveTo>
                <a:lnTo>
                  <a:pt x="710923" y="115403"/>
                </a:lnTo>
                <a:lnTo>
                  <a:pt x="839524" y="240932"/>
                </a:lnTo>
                <a:lnTo>
                  <a:pt x="914552" y="643379"/>
                </a:lnTo>
                <a:lnTo>
                  <a:pt x="1077269" y="642852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5" y="632293"/>
                </a:lnTo>
                <a:lnTo>
                  <a:pt x="1343248" y="554753"/>
                </a:lnTo>
                <a:lnTo>
                  <a:pt x="1471850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2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770" y="56329"/>
                </a:lnTo>
                <a:lnTo>
                  <a:pt x="2118472" y="1138097"/>
                </a:lnTo>
                <a:lnTo>
                  <a:pt x="0" y="1138097"/>
                </a:lnTo>
                <a:lnTo>
                  <a:pt x="0" y="200293"/>
                </a:lnTo>
                <a:close/>
              </a:path>
            </a:pathLst>
          </a:custGeom>
          <a:ln w="38099">
            <a:solidFill>
              <a:srgbClr val="6AA8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2257990" y="2839450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1047401" y="358118"/>
                </a:move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5" y="73819"/>
                </a:lnTo>
                <a:lnTo>
                  <a:pt x="2129169" y="0"/>
                </a:lnTo>
                <a:lnTo>
                  <a:pt x="2124181" y="306456"/>
                </a:lnTo>
                <a:lnTo>
                  <a:pt x="1607592" y="306456"/>
                </a:lnTo>
                <a:lnTo>
                  <a:pt x="1581925" y="332303"/>
                </a:lnTo>
                <a:lnTo>
                  <a:pt x="1068177" y="332303"/>
                </a:lnTo>
                <a:lnTo>
                  <a:pt x="1047401" y="358118"/>
                </a:lnTo>
                <a:close/>
              </a:path>
              <a:path w="2129790" h="794385">
                <a:moveTo>
                  <a:pt x="2118472" y="657194"/>
                </a:move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2124181" y="306456"/>
                </a:lnTo>
                <a:lnTo>
                  <a:pt x="2118472" y="657194"/>
                </a:lnTo>
                <a:close/>
              </a:path>
              <a:path w="2129790" h="794385">
                <a:moveTo>
                  <a:pt x="0" y="793793"/>
                </a:move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47401" y="358118"/>
                </a:lnTo>
                <a:lnTo>
                  <a:pt x="1004102" y="411921"/>
                </a:lnTo>
                <a:lnTo>
                  <a:pt x="1014616" y="47259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27218" y="638728"/>
                </a:lnTo>
                <a:lnTo>
                  <a:pt x="639481" y="723649"/>
                </a:lnTo>
                <a:lnTo>
                  <a:pt x="0" y="793793"/>
                </a:lnTo>
                <a:close/>
              </a:path>
              <a:path w="2129790" h="794385">
                <a:moveTo>
                  <a:pt x="1264650" y="454125"/>
                </a:moveTo>
                <a:lnTo>
                  <a:pt x="1114595" y="343342"/>
                </a:lnTo>
                <a:lnTo>
                  <a:pt x="1068177" y="332303"/>
                </a:lnTo>
                <a:lnTo>
                  <a:pt x="1581925" y="332303"/>
                </a:lnTo>
                <a:lnTo>
                  <a:pt x="1468279" y="446745"/>
                </a:lnTo>
                <a:lnTo>
                  <a:pt x="1264650" y="454125"/>
                </a:lnTo>
                <a:close/>
              </a:path>
              <a:path w="2129790" h="794385">
                <a:moveTo>
                  <a:pt x="985994" y="627642"/>
                </a:moveTo>
                <a:lnTo>
                  <a:pt x="450119" y="472592"/>
                </a:lnTo>
                <a:lnTo>
                  <a:pt x="1014616" y="472592"/>
                </a:lnTo>
                <a:lnTo>
                  <a:pt x="1039568" y="616571"/>
                </a:lnTo>
                <a:lnTo>
                  <a:pt x="985994" y="627642"/>
                </a:lnTo>
                <a:close/>
              </a:path>
              <a:path w="2129790" h="794385">
                <a:moveTo>
                  <a:pt x="327218" y="638728"/>
                </a:moveTo>
                <a:lnTo>
                  <a:pt x="164352" y="638728"/>
                </a:lnTo>
                <a:lnTo>
                  <a:pt x="300079" y="631347"/>
                </a:lnTo>
                <a:lnTo>
                  <a:pt x="327218" y="638728"/>
                </a:lnTo>
                <a:close/>
              </a:path>
            </a:pathLst>
          </a:custGeom>
          <a:solidFill>
            <a:srgbClr val="C1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2257990" y="2839450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639481" y="723649"/>
                </a:moveTo>
                <a:lnTo>
                  <a:pt x="0" y="793793"/>
                </a:ln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5" y="73819"/>
                </a:lnTo>
                <a:lnTo>
                  <a:pt x="2129169" y="0"/>
                </a:lnTo>
                <a:lnTo>
                  <a:pt x="2118472" y="657194"/>
                </a:ln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1468279" y="446745"/>
                </a:lnTo>
                <a:lnTo>
                  <a:pt x="1264650" y="454125"/>
                </a:lnTo>
                <a:lnTo>
                  <a:pt x="1114595" y="343342"/>
                </a:lnTo>
                <a:lnTo>
                  <a:pt x="1068177" y="332303"/>
                </a:lnTo>
                <a:lnTo>
                  <a:pt x="1004102" y="411921"/>
                </a:lnTo>
                <a:lnTo>
                  <a:pt x="1039568" y="616571"/>
                </a:lnTo>
                <a:lnTo>
                  <a:pt x="985994" y="62764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00079" y="631347"/>
                </a:lnTo>
                <a:lnTo>
                  <a:pt x="639481" y="723649"/>
                </a:lnTo>
                <a:close/>
              </a:path>
            </a:pathLst>
          </a:custGeom>
          <a:ln w="38099">
            <a:solidFill>
              <a:srgbClr val="C17A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265133" y="2798829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1" y="103387"/>
                </a:lnTo>
                <a:lnTo>
                  <a:pt x="1679064" y="136614"/>
                </a:lnTo>
                <a:lnTo>
                  <a:pt x="1010490" y="332287"/>
                </a:lnTo>
                <a:lnTo>
                  <a:pt x="678772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  <a:path w="2111375" h="480060">
                <a:moveTo>
                  <a:pt x="871690" y="372910"/>
                </a:moveTo>
                <a:lnTo>
                  <a:pt x="678772" y="332287"/>
                </a:lnTo>
                <a:lnTo>
                  <a:pt x="1010490" y="332287"/>
                </a:lnTo>
                <a:lnTo>
                  <a:pt x="871690" y="372910"/>
                </a:lnTo>
                <a:close/>
              </a:path>
            </a:pathLst>
          </a:custGeom>
          <a:solidFill>
            <a:srgbClr val="4A86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2265133" y="2798829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1" y="103387"/>
                </a:lnTo>
                <a:lnTo>
                  <a:pt x="1679064" y="136614"/>
                </a:lnTo>
                <a:lnTo>
                  <a:pt x="871690" y="372910"/>
                </a:lnTo>
                <a:lnTo>
                  <a:pt x="678772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</a:pathLst>
          </a:custGeom>
          <a:ln w="28574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6808916" y="2093963"/>
            <a:ext cx="2227580" cy="2976245"/>
          </a:xfrm>
          <a:custGeom>
            <a:avLst/>
            <a:gdLst/>
            <a:ahLst/>
            <a:cxnLst/>
            <a:rect l="l" t="t" r="r" b="b"/>
            <a:pathLst>
              <a:path w="2227579" h="2976245">
                <a:moveTo>
                  <a:pt x="0" y="0"/>
                </a:moveTo>
                <a:lnTo>
                  <a:pt x="2227499" y="0"/>
                </a:lnTo>
                <a:lnTo>
                  <a:pt x="2227499" y="2975699"/>
                </a:lnTo>
                <a:lnTo>
                  <a:pt x="0" y="29756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0" y="1844825"/>
            <a:ext cx="4561205" cy="3960440"/>
          </a:xfrm>
          <a:custGeom>
            <a:avLst/>
            <a:gdLst/>
            <a:ahLst/>
            <a:cxnLst/>
            <a:rect l="l" t="t" r="r" b="b"/>
            <a:pathLst>
              <a:path w="4561205" h="3624579">
                <a:moveTo>
                  <a:pt x="0" y="0"/>
                </a:moveTo>
                <a:lnTo>
                  <a:pt x="4561199" y="0"/>
                </a:lnTo>
                <a:lnTo>
                  <a:pt x="4561199" y="3624299"/>
                </a:lnTo>
                <a:lnTo>
                  <a:pt x="0" y="36242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137562" y="1957524"/>
            <a:ext cx="6544027" cy="3703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716875" y="692696"/>
            <a:ext cx="67354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Object Detection: Impact of Deep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Learning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6042925" y="2208063"/>
            <a:ext cx="11410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Class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Scores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042925" y="2417613"/>
            <a:ext cx="1397635" cy="8848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  <a:tabLst>
                <a:tab pos="977900" algn="l"/>
                <a:tab pos="1384300" algn="l"/>
              </a:tabLst>
            </a:pPr>
            <a:r>
              <a:rPr sz="1400" spc="-5" dirty="0">
                <a:latin typeface="Arial"/>
                <a:cs typeface="Arial"/>
              </a:rPr>
              <a:t>Cat: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0.9	</a:t>
            </a:r>
            <a:r>
              <a:rPr sz="1400" u="heavy" spc="-5" dirty="0">
                <a:uFill>
                  <a:solidFill>
                    <a:srgbClr val="666666"/>
                  </a:solidFill>
                </a:uFill>
                <a:latin typeface="Times New Roman"/>
                <a:cs typeface="Times New Roman"/>
              </a:rPr>
              <a:t> 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Dog: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0.05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Car: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0.01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...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136399" y="3215299"/>
            <a:ext cx="1305299" cy="11298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522547" y="3339786"/>
            <a:ext cx="2866276" cy="960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4650025" y="3402826"/>
            <a:ext cx="0" cy="755015"/>
          </a:xfrm>
          <a:custGeom>
            <a:avLst/>
            <a:gdLst/>
            <a:ahLst/>
            <a:cxnLst/>
            <a:rect l="l" t="t" r="r" b="b"/>
            <a:pathLst>
              <a:path h="755014">
                <a:moveTo>
                  <a:pt x="0" y="0"/>
                </a:moveTo>
                <a:lnTo>
                  <a:pt x="0" y="754799"/>
                </a:lnTo>
              </a:path>
            </a:pathLst>
          </a:custGeom>
          <a:ln w="380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4336112" y="4286339"/>
            <a:ext cx="62801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b="1" spc="-20" dirty="0">
                <a:latin typeface="Arial"/>
                <a:cs typeface="Arial"/>
              </a:rPr>
              <a:t>Vector: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4096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4597225" y="2437108"/>
            <a:ext cx="914400" cy="5702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b="1" spc="-5" dirty="0">
                <a:latin typeface="Arial"/>
                <a:cs typeface="Arial"/>
              </a:rPr>
              <a:t>Fully  Connected</a:t>
            </a:r>
            <a:r>
              <a:rPr sz="1200" spc="-5" dirty="0">
                <a:latin typeface="Arial"/>
                <a:cs typeface="Arial"/>
              </a:rPr>
              <a:t>:  4096 to</a:t>
            </a:r>
            <a:r>
              <a:rPr sz="1200" spc="-9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1000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9"/>
          <p:cNvSpPr/>
          <p:nvPr/>
        </p:nvSpPr>
        <p:spPr>
          <a:xfrm>
            <a:off x="4864999" y="2788794"/>
            <a:ext cx="1010919" cy="685800"/>
          </a:xfrm>
          <a:custGeom>
            <a:avLst/>
            <a:gdLst/>
            <a:ahLst/>
            <a:cxnLst/>
            <a:rect l="l" t="t" r="r" b="b"/>
            <a:pathLst>
              <a:path w="1010920" h="685800">
                <a:moveTo>
                  <a:pt x="0" y="685805"/>
                </a:moveTo>
                <a:lnTo>
                  <a:pt x="101032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5848132" y="2730716"/>
            <a:ext cx="108250" cy="936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 txBox="1"/>
          <p:nvPr/>
        </p:nvSpPr>
        <p:spPr>
          <a:xfrm>
            <a:off x="6042925" y="4529964"/>
            <a:ext cx="106235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spc="-5" dirty="0">
                <a:latin typeface="Arial"/>
                <a:cs typeface="Arial"/>
              </a:rPr>
              <a:t>Box  Coordinates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5125525" y="4013750"/>
            <a:ext cx="810260" cy="489584"/>
          </a:xfrm>
          <a:custGeom>
            <a:avLst/>
            <a:gdLst/>
            <a:ahLst/>
            <a:cxnLst/>
            <a:rect l="l" t="t" r="r" b="b"/>
            <a:pathLst>
              <a:path w="810260" h="489585">
                <a:moveTo>
                  <a:pt x="0" y="0"/>
                </a:moveTo>
                <a:lnTo>
                  <a:pt x="809659" y="489007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5909392" y="4466299"/>
            <a:ext cx="109318" cy="906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/>
        </p:nvSpPr>
        <p:spPr>
          <a:xfrm>
            <a:off x="5041544" y="4229925"/>
            <a:ext cx="855344" cy="57023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165"/>
              </a:spcBef>
            </a:pPr>
            <a:r>
              <a:rPr sz="1200" b="1" spc="-5" dirty="0">
                <a:latin typeface="Arial"/>
                <a:cs typeface="Arial"/>
              </a:rPr>
              <a:t>Fully  Connecte</a:t>
            </a:r>
            <a:r>
              <a:rPr sz="1200" b="1" dirty="0">
                <a:latin typeface="Arial"/>
                <a:cs typeface="Arial"/>
              </a:rPr>
              <a:t>d</a:t>
            </a:r>
            <a:r>
              <a:rPr sz="1200" dirty="0">
                <a:latin typeface="Arial"/>
                <a:cs typeface="Arial"/>
              </a:rPr>
              <a:t>:  </a:t>
            </a:r>
            <a:r>
              <a:rPr sz="1200" spc="-5" dirty="0">
                <a:latin typeface="Arial"/>
                <a:cs typeface="Arial"/>
              </a:rPr>
              <a:t>4096 to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object 32"/>
          <p:cNvSpPr txBox="1"/>
          <p:nvPr/>
        </p:nvSpPr>
        <p:spPr>
          <a:xfrm>
            <a:off x="209425" y="4415128"/>
            <a:ext cx="11391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solidFill>
                  <a:srgbClr val="999999"/>
                </a:solidFill>
                <a:latin typeface="Arial"/>
                <a:cs typeface="Arial"/>
                <a:hlinkClick r:id="rId6"/>
              </a:rPr>
              <a:t>This image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</a:rPr>
              <a:t>is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  <a:hlinkClick r:id="rId7"/>
              </a:rPr>
              <a:t>CC0 public</a:t>
            </a:r>
            <a:r>
              <a:rPr sz="600" spc="-55" dirty="0">
                <a:solidFill>
                  <a:srgbClr val="999999"/>
                </a:solidFill>
                <a:latin typeface="Arial"/>
                <a:cs typeface="Arial"/>
                <a:hlinkClick r:id="rId7"/>
              </a:rPr>
              <a:t>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  <a:hlinkClick r:id="rId7"/>
              </a:rPr>
              <a:t>domain</a:t>
            </a:r>
            <a:endParaRPr sz="600">
              <a:latin typeface="Arial"/>
              <a:cs typeface="Arial"/>
            </a:endParaRPr>
          </a:p>
        </p:txBody>
      </p:sp>
      <p:sp>
        <p:nvSpPr>
          <p:cNvPr id="37" name="object 33"/>
          <p:cNvSpPr/>
          <p:nvPr/>
        </p:nvSpPr>
        <p:spPr>
          <a:xfrm>
            <a:off x="222125" y="4512410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65" y="0"/>
                </a:lnTo>
              </a:path>
            </a:pathLst>
          </a:custGeom>
          <a:ln w="952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692161" y="4512410"/>
            <a:ext cx="643890" cy="0"/>
          </a:xfrm>
          <a:custGeom>
            <a:avLst/>
            <a:gdLst/>
            <a:ahLst/>
            <a:cxnLst/>
            <a:rect l="l" t="t" r="r" b="b"/>
            <a:pathLst>
              <a:path w="643890">
                <a:moveTo>
                  <a:pt x="0" y="0"/>
                </a:moveTo>
                <a:lnTo>
                  <a:pt x="643793" y="0"/>
                </a:lnTo>
              </a:path>
            </a:pathLst>
          </a:custGeom>
          <a:ln w="952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7"/>
          <p:cNvSpPr txBox="1"/>
          <p:nvPr/>
        </p:nvSpPr>
        <p:spPr>
          <a:xfrm>
            <a:off x="6042925" y="4965906"/>
            <a:ext cx="82169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dirty="0">
                <a:latin typeface="Arial"/>
                <a:cs typeface="Arial"/>
              </a:rPr>
              <a:t>(x, </a:t>
            </a:r>
            <a:r>
              <a:rPr sz="1400" spc="-55" dirty="0">
                <a:latin typeface="Arial"/>
                <a:cs typeface="Arial"/>
              </a:rPr>
              <a:t>y, </a:t>
            </a:r>
            <a:r>
              <a:rPr sz="1400" spc="-40" dirty="0">
                <a:latin typeface="Arial"/>
                <a:cs typeface="Arial"/>
              </a:rPr>
              <a:t>w,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1" name="object 38"/>
          <p:cNvSpPr txBox="1"/>
          <p:nvPr/>
        </p:nvSpPr>
        <p:spPr>
          <a:xfrm>
            <a:off x="2835675" y="5111636"/>
            <a:ext cx="2239010" cy="557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5" dirty="0">
                <a:latin typeface="Arial"/>
                <a:cs typeface="Arial"/>
              </a:rPr>
              <a:t>Treat </a:t>
            </a:r>
            <a:r>
              <a:rPr sz="1800" spc="-5" dirty="0">
                <a:latin typeface="Arial"/>
                <a:cs typeface="Arial"/>
              </a:rPr>
              <a:t>localization as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latin typeface="Arial"/>
                <a:cs typeface="Arial"/>
              </a:rPr>
              <a:t>regression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problem!</a:t>
            </a:r>
            <a:endParaRPr sz="1800">
              <a:latin typeface="Arial"/>
              <a:cs typeface="Arial"/>
            </a:endParaRPr>
          </a:p>
        </p:txBody>
      </p:sp>
      <p:sp>
        <p:nvSpPr>
          <p:cNvPr id="42" name="object 36"/>
          <p:cNvSpPr txBox="1">
            <a:spLocks noGrp="1"/>
          </p:cNvSpPr>
          <p:nvPr>
            <p:ph type="title"/>
          </p:nvPr>
        </p:nvSpPr>
        <p:spPr>
          <a:xfrm>
            <a:off x="598974" y="620688"/>
            <a:ext cx="6205274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0000"/>
                </a:solidFill>
              </a:rPr>
              <a:t>Object Detection: </a:t>
            </a:r>
            <a:r>
              <a:rPr sz="3200" spc="-10" dirty="0">
                <a:solidFill>
                  <a:srgbClr val="000000"/>
                </a:solidFill>
              </a:rPr>
              <a:t>Single</a:t>
            </a:r>
            <a:r>
              <a:rPr sz="3200" spc="-90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Object</a:t>
            </a:r>
            <a:endParaRPr sz="3200" dirty="0"/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400" dirty="0">
                <a:solidFill>
                  <a:srgbClr val="000000"/>
                </a:solidFill>
              </a:rPr>
              <a:t>(Classification +</a:t>
            </a:r>
            <a:r>
              <a:rPr sz="2400" spc="-2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Localization)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6042925" y="2208063"/>
            <a:ext cx="11410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Class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Scores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042925" y="2417613"/>
            <a:ext cx="1397635" cy="867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  <a:tabLst>
                <a:tab pos="977900" algn="l"/>
                <a:tab pos="1384300" algn="l"/>
              </a:tabLst>
            </a:pPr>
            <a:r>
              <a:rPr sz="1400" spc="-5" dirty="0">
                <a:latin typeface="Arial"/>
                <a:cs typeface="Arial"/>
              </a:rPr>
              <a:t>Cat: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0.9	</a:t>
            </a:r>
            <a:r>
              <a:rPr sz="1400" u="heavy" spc="-5" dirty="0">
                <a:uFill>
                  <a:solidFill>
                    <a:srgbClr val="666666"/>
                  </a:solidFill>
                </a:uFill>
                <a:latin typeface="Times New Roman"/>
                <a:cs typeface="Times New Roman"/>
              </a:rPr>
              <a:t> 	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Dog: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0.05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Car: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0.01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...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136399" y="3215299"/>
            <a:ext cx="1305299" cy="11298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522547" y="3339786"/>
            <a:ext cx="2866276" cy="960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4650025" y="3402826"/>
            <a:ext cx="0" cy="755015"/>
          </a:xfrm>
          <a:custGeom>
            <a:avLst/>
            <a:gdLst/>
            <a:ahLst/>
            <a:cxnLst/>
            <a:rect l="l" t="t" r="r" b="b"/>
            <a:pathLst>
              <a:path h="755014">
                <a:moveTo>
                  <a:pt x="0" y="0"/>
                </a:moveTo>
                <a:lnTo>
                  <a:pt x="0" y="754799"/>
                </a:lnTo>
              </a:path>
            </a:pathLst>
          </a:custGeom>
          <a:ln w="380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4336112" y="4286339"/>
            <a:ext cx="62801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b="1" spc="-20" dirty="0">
                <a:latin typeface="Arial"/>
                <a:cs typeface="Arial"/>
              </a:rPr>
              <a:t>Vector: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4096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4597225" y="2437108"/>
            <a:ext cx="914400" cy="5702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b="1" spc="-5" dirty="0">
                <a:latin typeface="Arial"/>
                <a:cs typeface="Arial"/>
              </a:rPr>
              <a:t>Fully  Connected</a:t>
            </a:r>
            <a:r>
              <a:rPr sz="1200" spc="-5" dirty="0">
                <a:latin typeface="Arial"/>
                <a:cs typeface="Arial"/>
              </a:rPr>
              <a:t>:  4096 to</a:t>
            </a:r>
            <a:r>
              <a:rPr sz="1200" spc="-9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1000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9"/>
          <p:cNvSpPr/>
          <p:nvPr/>
        </p:nvSpPr>
        <p:spPr>
          <a:xfrm>
            <a:off x="4864999" y="2788794"/>
            <a:ext cx="1010919" cy="685800"/>
          </a:xfrm>
          <a:custGeom>
            <a:avLst/>
            <a:gdLst/>
            <a:ahLst/>
            <a:cxnLst/>
            <a:rect l="l" t="t" r="r" b="b"/>
            <a:pathLst>
              <a:path w="1010920" h="685800">
                <a:moveTo>
                  <a:pt x="0" y="685805"/>
                </a:moveTo>
                <a:lnTo>
                  <a:pt x="101032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5848132" y="2730716"/>
            <a:ext cx="108250" cy="936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 txBox="1"/>
          <p:nvPr/>
        </p:nvSpPr>
        <p:spPr>
          <a:xfrm>
            <a:off x="6042925" y="4529964"/>
            <a:ext cx="106235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spc="-5" dirty="0">
                <a:latin typeface="Arial"/>
                <a:cs typeface="Arial"/>
              </a:rPr>
              <a:t>Box  Coordinates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5125525" y="4013750"/>
            <a:ext cx="810260" cy="489584"/>
          </a:xfrm>
          <a:custGeom>
            <a:avLst/>
            <a:gdLst/>
            <a:ahLst/>
            <a:cxnLst/>
            <a:rect l="l" t="t" r="r" b="b"/>
            <a:pathLst>
              <a:path w="810260" h="489585">
                <a:moveTo>
                  <a:pt x="0" y="0"/>
                </a:moveTo>
                <a:lnTo>
                  <a:pt x="809659" y="489007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5909392" y="4466299"/>
            <a:ext cx="109318" cy="906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/>
        </p:nvSpPr>
        <p:spPr>
          <a:xfrm>
            <a:off x="5041544" y="4229925"/>
            <a:ext cx="855344" cy="57023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165"/>
              </a:spcBef>
            </a:pPr>
            <a:r>
              <a:rPr sz="1200" b="1" spc="-5" dirty="0">
                <a:latin typeface="Arial"/>
                <a:cs typeface="Arial"/>
              </a:rPr>
              <a:t>Fully  Connecte</a:t>
            </a:r>
            <a:r>
              <a:rPr sz="1200" b="1" dirty="0">
                <a:latin typeface="Arial"/>
                <a:cs typeface="Arial"/>
              </a:rPr>
              <a:t>d</a:t>
            </a:r>
            <a:r>
              <a:rPr sz="1200" dirty="0">
                <a:latin typeface="Arial"/>
                <a:cs typeface="Arial"/>
              </a:rPr>
              <a:t>:  </a:t>
            </a:r>
            <a:r>
              <a:rPr sz="1200" spc="-5" dirty="0">
                <a:latin typeface="Arial"/>
                <a:cs typeface="Arial"/>
              </a:rPr>
              <a:t>4096 to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5"/>
          <p:cNvSpPr txBox="1"/>
          <p:nvPr/>
        </p:nvSpPr>
        <p:spPr>
          <a:xfrm>
            <a:off x="7572674" y="2408638"/>
            <a:ext cx="7245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spc="-5" dirty="0">
                <a:latin typeface="Arial"/>
                <a:cs typeface="Arial"/>
              </a:rPr>
              <a:t>Softmax  Loss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16"/>
          <p:cNvSpPr txBox="1"/>
          <p:nvPr/>
        </p:nvSpPr>
        <p:spPr>
          <a:xfrm>
            <a:off x="7572674" y="4763464"/>
            <a:ext cx="6959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L2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Loss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18"/>
          <p:cNvSpPr/>
          <p:nvPr/>
        </p:nvSpPr>
        <p:spPr>
          <a:xfrm>
            <a:off x="7375824" y="2589285"/>
            <a:ext cx="105500" cy="81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7177995" y="4843160"/>
            <a:ext cx="334775" cy="819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 txBox="1"/>
          <p:nvPr/>
        </p:nvSpPr>
        <p:spPr>
          <a:xfrm>
            <a:off x="7439775" y="1580939"/>
            <a:ext cx="1170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Correct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label: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1"/>
          <p:cNvSpPr txBox="1"/>
          <p:nvPr/>
        </p:nvSpPr>
        <p:spPr>
          <a:xfrm>
            <a:off x="7439775" y="1790489"/>
            <a:ext cx="3022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Cat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2"/>
          <p:cNvSpPr/>
          <p:nvPr/>
        </p:nvSpPr>
        <p:spPr>
          <a:xfrm>
            <a:off x="7980250" y="1951976"/>
            <a:ext cx="0" cy="304165"/>
          </a:xfrm>
          <a:custGeom>
            <a:avLst/>
            <a:gdLst/>
            <a:ahLst/>
            <a:cxnLst/>
            <a:rect l="l" t="t" r="r" b="b"/>
            <a:pathLst>
              <a:path h="304165">
                <a:moveTo>
                  <a:pt x="0" y="0"/>
                </a:moveTo>
                <a:lnTo>
                  <a:pt x="0" y="303899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939259" y="2246351"/>
            <a:ext cx="81980" cy="105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7867384" y="5089075"/>
            <a:ext cx="81980" cy="2633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 txBox="1"/>
          <p:nvPr/>
        </p:nvSpPr>
        <p:spPr>
          <a:xfrm>
            <a:off x="209425" y="4415128"/>
            <a:ext cx="11391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solidFill>
                  <a:srgbClr val="999999"/>
                </a:solidFill>
                <a:latin typeface="Arial"/>
                <a:cs typeface="Arial"/>
                <a:hlinkClick r:id="rId10"/>
              </a:rPr>
              <a:t>This image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</a:rPr>
              <a:t>is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  <a:hlinkClick r:id="rId11"/>
              </a:rPr>
              <a:t>CC0 public</a:t>
            </a:r>
            <a:r>
              <a:rPr sz="600" spc="-55" dirty="0">
                <a:solidFill>
                  <a:srgbClr val="999999"/>
                </a:solidFill>
                <a:latin typeface="Arial"/>
                <a:cs typeface="Arial"/>
                <a:hlinkClick r:id="rId11"/>
              </a:rPr>
              <a:t>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  <a:hlinkClick r:id="rId11"/>
              </a:rPr>
              <a:t>domain</a:t>
            </a:r>
            <a:endParaRPr sz="600">
              <a:latin typeface="Arial"/>
              <a:cs typeface="Arial"/>
            </a:endParaRPr>
          </a:p>
        </p:txBody>
      </p:sp>
      <p:sp>
        <p:nvSpPr>
          <p:cNvPr id="37" name="object 33"/>
          <p:cNvSpPr/>
          <p:nvPr/>
        </p:nvSpPr>
        <p:spPr>
          <a:xfrm>
            <a:off x="222125" y="4512410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65" y="0"/>
                </a:lnTo>
              </a:path>
            </a:pathLst>
          </a:custGeom>
          <a:ln w="952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692161" y="4512410"/>
            <a:ext cx="643890" cy="0"/>
          </a:xfrm>
          <a:custGeom>
            <a:avLst/>
            <a:gdLst/>
            <a:ahLst/>
            <a:cxnLst/>
            <a:rect l="l" t="t" r="r" b="b"/>
            <a:pathLst>
              <a:path w="643890">
                <a:moveTo>
                  <a:pt x="0" y="0"/>
                </a:moveTo>
                <a:lnTo>
                  <a:pt x="643793" y="0"/>
                </a:lnTo>
              </a:path>
            </a:pathLst>
          </a:custGeom>
          <a:ln w="952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7"/>
          <p:cNvSpPr txBox="1"/>
          <p:nvPr/>
        </p:nvSpPr>
        <p:spPr>
          <a:xfrm>
            <a:off x="6042925" y="4965906"/>
            <a:ext cx="82169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dirty="0">
                <a:latin typeface="Arial"/>
                <a:cs typeface="Arial"/>
              </a:rPr>
              <a:t>(x, </a:t>
            </a:r>
            <a:r>
              <a:rPr sz="1400" spc="-55" dirty="0">
                <a:latin typeface="Arial"/>
                <a:cs typeface="Arial"/>
              </a:rPr>
              <a:t>y, </a:t>
            </a:r>
            <a:r>
              <a:rPr sz="1400" spc="-40" dirty="0">
                <a:latin typeface="Arial"/>
                <a:cs typeface="Arial"/>
              </a:rPr>
              <a:t>w,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1" name="object 38"/>
          <p:cNvSpPr txBox="1"/>
          <p:nvPr/>
        </p:nvSpPr>
        <p:spPr>
          <a:xfrm>
            <a:off x="2835675" y="5111636"/>
            <a:ext cx="2239010" cy="557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5" dirty="0">
                <a:latin typeface="Arial"/>
                <a:cs typeface="Arial"/>
              </a:rPr>
              <a:t>Treat </a:t>
            </a:r>
            <a:r>
              <a:rPr sz="1800" spc="-5" dirty="0">
                <a:latin typeface="Arial"/>
                <a:cs typeface="Arial"/>
              </a:rPr>
              <a:t>localization as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latin typeface="Arial"/>
                <a:cs typeface="Arial"/>
              </a:rPr>
              <a:t>regression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problem!</a:t>
            </a:r>
            <a:endParaRPr sz="1800">
              <a:latin typeface="Arial"/>
              <a:cs typeface="Arial"/>
            </a:endParaRPr>
          </a:p>
        </p:txBody>
      </p:sp>
      <p:sp>
        <p:nvSpPr>
          <p:cNvPr id="42" name="object 36"/>
          <p:cNvSpPr txBox="1">
            <a:spLocks noGrp="1"/>
          </p:cNvSpPr>
          <p:nvPr>
            <p:ph type="title"/>
          </p:nvPr>
        </p:nvSpPr>
        <p:spPr>
          <a:xfrm>
            <a:off x="598974" y="620688"/>
            <a:ext cx="6205274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0000"/>
                </a:solidFill>
              </a:rPr>
              <a:t>Object Detection: </a:t>
            </a:r>
            <a:r>
              <a:rPr sz="3200" spc="-10" dirty="0">
                <a:solidFill>
                  <a:srgbClr val="000000"/>
                </a:solidFill>
              </a:rPr>
              <a:t>Single</a:t>
            </a:r>
            <a:r>
              <a:rPr sz="3200" spc="-90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Object</a:t>
            </a:r>
            <a:endParaRPr sz="3200" dirty="0"/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400" dirty="0">
                <a:solidFill>
                  <a:srgbClr val="000000"/>
                </a:solidFill>
              </a:rPr>
              <a:t>(Classification +</a:t>
            </a:r>
            <a:r>
              <a:rPr sz="2400" spc="-2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Localization)</a:t>
            </a:r>
          </a:p>
        </p:txBody>
      </p:sp>
      <p:sp>
        <p:nvSpPr>
          <p:cNvPr id="43" name="object 30"/>
          <p:cNvSpPr txBox="1"/>
          <p:nvPr/>
        </p:nvSpPr>
        <p:spPr>
          <a:xfrm>
            <a:off x="7439775" y="5508838"/>
            <a:ext cx="1580515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b="1" spc="-5" dirty="0">
                <a:latin typeface="Arial"/>
                <a:cs typeface="Arial"/>
              </a:rPr>
              <a:t>Correct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box</a:t>
            </a:r>
            <a:r>
              <a:rPr sz="1400" spc="-5" dirty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400" dirty="0">
                <a:latin typeface="Arial"/>
                <a:cs typeface="Arial"/>
              </a:rPr>
              <a:t>(x’, y’, </a:t>
            </a:r>
            <a:r>
              <a:rPr sz="1400" spc="-5" dirty="0">
                <a:latin typeface="Arial"/>
                <a:cs typeface="Arial"/>
              </a:rPr>
              <a:t>w’,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</a:t>
            </a:r>
            <a:r>
              <a:rPr sz="1400" spc="-5" dirty="0" smtClean="0">
                <a:latin typeface="Arial"/>
                <a:cs typeface="Arial"/>
              </a:rPr>
              <a:t>’)</a:t>
            </a:r>
            <a:r>
              <a:rPr sz="2000" spc="-5" dirty="0" smtClean="0">
                <a:solidFill>
                  <a:srgbClr val="FFFFFF"/>
                </a:solidFill>
                <a:latin typeface="Arial"/>
                <a:cs typeface="Arial"/>
              </a:rPr>
              <a:t>19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6042925" y="2208063"/>
            <a:ext cx="11410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Class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Scores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042925" y="2417613"/>
            <a:ext cx="1397635" cy="867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  <a:tabLst>
                <a:tab pos="977900" algn="l"/>
                <a:tab pos="1384300" algn="l"/>
              </a:tabLst>
            </a:pPr>
            <a:r>
              <a:rPr sz="1400" spc="-5" dirty="0">
                <a:latin typeface="Arial"/>
                <a:cs typeface="Arial"/>
              </a:rPr>
              <a:t>Cat: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0.9	</a:t>
            </a:r>
            <a:r>
              <a:rPr sz="1400" u="heavy" spc="-5" dirty="0">
                <a:uFill>
                  <a:solidFill>
                    <a:srgbClr val="666666"/>
                  </a:solidFill>
                </a:uFill>
                <a:latin typeface="Times New Roman"/>
                <a:cs typeface="Times New Roman"/>
              </a:rPr>
              <a:t> 	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Dog: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0.05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Car: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0.01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...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136399" y="3215299"/>
            <a:ext cx="1305299" cy="11298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522547" y="3339786"/>
            <a:ext cx="2866276" cy="960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4650025" y="3402826"/>
            <a:ext cx="0" cy="755015"/>
          </a:xfrm>
          <a:custGeom>
            <a:avLst/>
            <a:gdLst/>
            <a:ahLst/>
            <a:cxnLst/>
            <a:rect l="l" t="t" r="r" b="b"/>
            <a:pathLst>
              <a:path h="755014">
                <a:moveTo>
                  <a:pt x="0" y="0"/>
                </a:moveTo>
                <a:lnTo>
                  <a:pt x="0" y="754799"/>
                </a:lnTo>
              </a:path>
            </a:pathLst>
          </a:custGeom>
          <a:ln w="380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4336112" y="4286339"/>
            <a:ext cx="62801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b="1" spc="-20" dirty="0">
                <a:latin typeface="Arial"/>
                <a:cs typeface="Arial"/>
              </a:rPr>
              <a:t>Vector: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4096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4597225" y="2437108"/>
            <a:ext cx="914400" cy="5702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b="1" spc="-5" dirty="0">
                <a:latin typeface="Arial"/>
                <a:cs typeface="Arial"/>
              </a:rPr>
              <a:t>Fully  Connected</a:t>
            </a:r>
            <a:r>
              <a:rPr sz="1200" spc="-5" dirty="0">
                <a:latin typeface="Arial"/>
                <a:cs typeface="Arial"/>
              </a:rPr>
              <a:t>:  4096 to</a:t>
            </a:r>
            <a:r>
              <a:rPr sz="1200" spc="-9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1000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9"/>
          <p:cNvSpPr/>
          <p:nvPr/>
        </p:nvSpPr>
        <p:spPr>
          <a:xfrm>
            <a:off x="4864999" y="2788794"/>
            <a:ext cx="1010919" cy="685800"/>
          </a:xfrm>
          <a:custGeom>
            <a:avLst/>
            <a:gdLst/>
            <a:ahLst/>
            <a:cxnLst/>
            <a:rect l="l" t="t" r="r" b="b"/>
            <a:pathLst>
              <a:path w="1010920" h="685800">
                <a:moveTo>
                  <a:pt x="0" y="685805"/>
                </a:moveTo>
                <a:lnTo>
                  <a:pt x="101032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5848132" y="2730716"/>
            <a:ext cx="108250" cy="936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 txBox="1"/>
          <p:nvPr/>
        </p:nvSpPr>
        <p:spPr>
          <a:xfrm>
            <a:off x="6042925" y="4529964"/>
            <a:ext cx="106235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spc="-5" dirty="0">
                <a:latin typeface="Arial"/>
                <a:cs typeface="Arial"/>
              </a:rPr>
              <a:t>Box  Coordinates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5125525" y="4013750"/>
            <a:ext cx="810260" cy="489584"/>
          </a:xfrm>
          <a:custGeom>
            <a:avLst/>
            <a:gdLst/>
            <a:ahLst/>
            <a:cxnLst/>
            <a:rect l="l" t="t" r="r" b="b"/>
            <a:pathLst>
              <a:path w="810260" h="489585">
                <a:moveTo>
                  <a:pt x="0" y="0"/>
                </a:moveTo>
                <a:lnTo>
                  <a:pt x="809659" y="489007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5909392" y="4466299"/>
            <a:ext cx="109318" cy="906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/>
        </p:nvSpPr>
        <p:spPr>
          <a:xfrm>
            <a:off x="5041544" y="4229925"/>
            <a:ext cx="855344" cy="57023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165"/>
              </a:spcBef>
            </a:pPr>
            <a:r>
              <a:rPr sz="1200" b="1" spc="-5" dirty="0">
                <a:latin typeface="Arial"/>
                <a:cs typeface="Arial"/>
              </a:rPr>
              <a:t>Fully  Connecte</a:t>
            </a:r>
            <a:r>
              <a:rPr sz="1200" b="1" dirty="0">
                <a:latin typeface="Arial"/>
                <a:cs typeface="Arial"/>
              </a:rPr>
              <a:t>d</a:t>
            </a:r>
            <a:r>
              <a:rPr sz="1200" dirty="0">
                <a:latin typeface="Arial"/>
                <a:cs typeface="Arial"/>
              </a:rPr>
              <a:t>:  </a:t>
            </a:r>
            <a:r>
              <a:rPr sz="1200" spc="-5" dirty="0">
                <a:latin typeface="Arial"/>
                <a:cs typeface="Arial"/>
              </a:rPr>
              <a:t>4096 to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5"/>
          <p:cNvSpPr txBox="1"/>
          <p:nvPr/>
        </p:nvSpPr>
        <p:spPr>
          <a:xfrm>
            <a:off x="7572674" y="2408638"/>
            <a:ext cx="7245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spc="-5" dirty="0">
                <a:latin typeface="Arial"/>
                <a:cs typeface="Arial"/>
              </a:rPr>
              <a:t>Softmax  Loss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16"/>
          <p:cNvSpPr txBox="1"/>
          <p:nvPr/>
        </p:nvSpPr>
        <p:spPr>
          <a:xfrm>
            <a:off x="7572674" y="4763464"/>
            <a:ext cx="6959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L2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Loss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17"/>
          <p:cNvSpPr txBox="1"/>
          <p:nvPr/>
        </p:nvSpPr>
        <p:spPr>
          <a:xfrm>
            <a:off x="8443825" y="3640114"/>
            <a:ext cx="4400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Loss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18"/>
          <p:cNvSpPr/>
          <p:nvPr/>
        </p:nvSpPr>
        <p:spPr>
          <a:xfrm>
            <a:off x="7375824" y="2589285"/>
            <a:ext cx="105500" cy="81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7177995" y="4843160"/>
            <a:ext cx="334775" cy="819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 txBox="1"/>
          <p:nvPr/>
        </p:nvSpPr>
        <p:spPr>
          <a:xfrm>
            <a:off x="7439775" y="1580939"/>
            <a:ext cx="1170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Correct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label: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1"/>
          <p:cNvSpPr txBox="1"/>
          <p:nvPr/>
        </p:nvSpPr>
        <p:spPr>
          <a:xfrm>
            <a:off x="7439775" y="1790489"/>
            <a:ext cx="3022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Cat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2"/>
          <p:cNvSpPr/>
          <p:nvPr/>
        </p:nvSpPr>
        <p:spPr>
          <a:xfrm>
            <a:off x="7980250" y="1951976"/>
            <a:ext cx="0" cy="304165"/>
          </a:xfrm>
          <a:custGeom>
            <a:avLst/>
            <a:gdLst/>
            <a:ahLst/>
            <a:cxnLst/>
            <a:rect l="l" t="t" r="r" b="b"/>
            <a:pathLst>
              <a:path h="304165">
                <a:moveTo>
                  <a:pt x="0" y="0"/>
                </a:moveTo>
                <a:lnTo>
                  <a:pt x="0" y="303899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939259" y="2246351"/>
            <a:ext cx="81980" cy="105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7867384" y="5089075"/>
            <a:ext cx="81980" cy="2633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 txBox="1"/>
          <p:nvPr/>
        </p:nvSpPr>
        <p:spPr>
          <a:xfrm>
            <a:off x="7742150" y="3531036"/>
            <a:ext cx="2482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Arial"/>
                <a:cs typeface="Arial"/>
              </a:rPr>
              <a:t>+</a:t>
            </a:r>
            <a:endParaRPr sz="3000">
              <a:latin typeface="Arial"/>
              <a:cs typeface="Arial"/>
            </a:endParaRPr>
          </a:p>
        </p:txBody>
      </p:sp>
      <p:sp>
        <p:nvSpPr>
          <p:cNvPr id="30" name="object 26"/>
          <p:cNvSpPr/>
          <p:nvPr/>
        </p:nvSpPr>
        <p:spPr>
          <a:xfrm>
            <a:off x="7872100" y="2962601"/>
            <a:ext cx="0" cy="511809"/>
          </a:xfrm>
          <a:custGeom>
            <a:avLst/>
            <a:gdLst/>
            <a:ahLst/>
            <a:cxnLst/>
            <a:rect l="l" t="t" r="r" b="b"/>
            <a:pathLst>
              <a:path h="511810">
                <a:moveTo>
                  <a:pt x="0" y="0"/>
                </a:moveTo>
                <a:lnTo>
                  <a:pt x="0" y="511799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7831109" y="3464875"/>
            <a:ext cx="81980" cy="1055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7872100" y="4128150"/>
            <a:ext cx="0" cy="514984"/>
          </a:xfrm>
          <a:custGeom>
            <a:avLst/>
            <a:gdLst/>
            <a:ahLst/>
            <a:cxnLst/>
            <a:rect l="l" t="t" r="r" b="b"/>
            <a:pathLst>
              <a:path h="514985">
                <a:moveTo>
                  <a:pt x="0" y="514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7831109" y="4032175"/>
            <a:ext cx="81980" cy="1055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8054399" y="3780225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3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8314274" y="3739235"/>
            <a:ext cx="105500" cy="81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 txBox="1"/>
          <p:nvPr/>
        </p:nvSpPr>
        <p:spPr>
          <a:xfrm>
            <a:off x="209425" y="4415128"/>
            <a:ext cx="11391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solidFill>
                  <a:srgbClr val="999999"/>
                </a:solidFill>
                <a:latin typeface="Arial"/>
                <a:cs typeface="Arial"/>
                <a:hlinkClick r:id="rId12"/>
              </a:rPr>
              <a:t>This image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</a:rPr>
              <a:t>is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  <a:hlinkClick r:id="rId13"/>
              </a:rPr>
              <a:t>CC0 public</a:t>
            </a:r>
            <a:r>
              <a:rPr sz="600" spc="-55" dirty="0">
                <a:solidFill>
                  <a:srgbClr val="999999"/>
                </a:solidFill>
                <a:latin typeface="Arial"/>
                <a:cs typeface="Arial"/>
                <a:hlinkClick r:id="rId13"/>
              </a:rPr>
              <a:t>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  <a:hlinkClick r:id="rId13"/>
              </a:rPr>
              <a:t>domain</a:t>
            </a:r>
            <a:endParaRPr sz="600">
              <a:latin typeface="Arial"/>
              <a:cs typeface="Arial"/>
            </a:endParaRPr>
          </a:p>
        </p:txBody>
      </p:sp>
      <p:sp>
        <p:nvSpPr>
          <p:cNvPr id="37" name="object 33"/>
          <p:cNvSpPr/>
          <p:nvPr/>
        </p:nvSpPr>
        <p:spPr>
          <a:xfrm>
            <a:off x="222125" y="4512410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65" y="0"/>
                </a:lnTo>
              </a:path>
            </a:pathLst>
          </a:custGeom>
          <a:ln w="952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692161" y="4512410"/>
            <a:ext cx="643890" cy="0"/>
          </a:xfrm>
          <a:custGeom>
            <a:avLst/>
            <a:gdLst/>
            <a:ahLst/>
            <a:cxnLst/>
            <a:rect l="l" t="t" r="r" b="b"/>
            <a:pathLst>
              <a:path w="643890">
                <a:moveTo>
                  <a:pt x="0" y="0"/>
                </a:moveTo>
                <a:lnTo>
                  <a:pt x="643793" y="0"/>
                </a:lnTo>
              </a:path>
            </a:pathLst>
          </a:custGeom>
          <a:ln w="952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 txBox="1"/>
          <p:nvPr/>
        </p:nvSpPr>
        <p:spPr>
          <a:xfrm>
            <a:off x="5372724" y="3519259"/>
            <a:ext cx="1956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Multitask</a:t>
            </a:r>
            <a:r>
              <a:rPr sz="24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Loss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0" name="object 37"/>
          <p:cNvSpPr txBox="1"/>
          <p:nvPr/>
        </p:nvSpPr>
        <p:spPr>
          <a:xfrm>
            <a:off x="6042925" y="4965906"/>
            <a:ext cx="82169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dirty="0">
                <a:latin typeface="Arial"/>
                <a:cs typeface="Arial"/>
              </a:rPr>
              <a:t>(x, </a:t>
            </a:r>
            <a:r>
              <a:rPr sz="1400" spc="-55" dirty="0">
                <a:latin typeface="Arial"/>
                <a:cs typeface="Arial"/>
              </a:rPr>
              <a:t>y, </a:t>
            </a:r>
            <a:r>
              <a:rPr sz="1400" spc="-40" dirty="0">
                <a:latin typeface="Arial"/>
                <a:cs typeface="Arial"/>
              </a:rPr>
              <a:t>w,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1" name="object 38"/>
          <p:cNvSpPr txBox="1"/>
          <p:nvPr/>
        </p:nvSpPr>
        <p:spPr>
          <a:xfrm>
            <a:off x="2835675" y="5111636"/>
            <a:ext cx="2239010" cy="557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5" dirty="0">
                <a:latin typeface="Arial"/>
                <a:cs typeface="Arial"/>
              </a:rPr>
              <a:t>Treat </a:t>
            </a:r>
            <a:r>
              <a:rPr sz="1800" spc="-5" dirty="0">
                <a:latin typeface="Arial"/>
                <a:cs typeface="Arial"/>
              </a:rPr>
              <a:t>localization as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latin typeface="Arial"/>
                <a:cs typeface="Arial"/>
              </a:rPr>
              <a:t>regression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problem!</a:t>
            </a:r>
            <a:endParaRPr sz="1800">
              <a:latin typeface="Arial"/>
              <a:cs typeface="Arial"/>
            </a:endParaRPr>
          </a:p>
        </p:txBody>
      </p:sp>
      <p:sp>
        <p:nvSpPr>
          <p:cNvPr id="42" name="object 36"/>
          <p:cNvSpPr txBox="1">
            <a:spLocks noGrp="1"/>
          </p:cNvSpPr>
          <p:nvPr>
            <p:ph type="title"/>
          </p:nvPr>
        </p:nvSpPr>
        <p:spPr>
          <a:xfrm>
            <a:off x="598974" y="620688"/>
            <a:ext cx="6205274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0000"/>
                </a:solidFill>
              </a:rPr>
              <a:t>Object Detection: </a:t>
            </a:r>
            <a:r>
              <a:rPr sz="3200" spc="-10" dirty="0">
                <a:solidFill>
                  <a:srgbClr val="000000"/>
                </a:solidFill>
              </a:rPr>
              <a:t>Single</a:t>
            </a:r>
            <a:r>
              <a:rPr sz="3200" spc="-90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Object</a:t>
            </a:r>
            <a:endParaRPr sz="3200" dirty="0"/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400" dirty="0">
                <a:solidFill>
                  <a:srgbClr val="000000"/>
                </a:solidFill>
              </a:rPr>
              <a:t>(Classification +</a:t>
            </a:r>
            <a:r>
              <a:rPr sz="2400" spc="-2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Localization)</a:t>
            </a:r>
          </a:p>
        </p:txBody>
      </p:sp>
      <p:sp>
        <p:nvSpPr>
          <p:cNvPr id="43" name="object 30"/>
          <p:cNvSpPr txBox="1"/>
          <p:nvPr/>
        </p:nvSpPr>
        <p:spPr>
          <a:xfrm>
            <a:off x="7439775" y="5508838"/>
            <a:ext cx="1580515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b="1" spc="-5" dirty="0">
                <a:latin typeface="Arial"/>
                <a:cs typeface="Arial"/>
              </a:rPr>
              <a:t>Correct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box</a:t>
            </a:r>
            <a:r>
              <a:rPr sz="1400" spc="-5" dirty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400" dirty="0">
                <a:latin typeface="Arial"/>
                <a:cs typeface="Arial"/>
              </a:rPr>
              <a:t>(x’, y’, </a:t>
            </a:r>
            <a:r>
              <a:rPr sz="1400" spc="-5" dirty="0">
                <a:latin typeface="Arial"/>
                <a:cs typeface="Arial"/>
              </a:rPr>
              <a:t>w’,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</a:t>
            </a:r>
            <a:r>
              <a:rPr sz="1400" spc="-5" dirty="0" smtClean="0">
                <a:latin typeface="Arial"/>
                <a:cs typeface="Arial"/>
              </a:rPr>
              <a:t>’)</a:t>
            </a:r>
            <a:r>
              <a:rPr sz="2000" spc="-5" dirty="0" smtClean="0">
                <a:solidFill>
                  <a:srgbClr val="FFFFFF"/>
                </a:solidFill>
                <a:latin typeface="Arial"/>
                <a:cs typeface="Arial"/>
              </a:rPr>
              <a:t>19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6042925" y="2208063"/>
            <a:ext cx="11410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Class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Scores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042925" y="2417613"/>
            <a:ext cx="1397635" cy="867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  <a:tabLst>
                <a:tab pos="977900" algn="l"/>
                <a:tab pos="1384300" algn="l"/>
              </a:tabLst>
            </a:pPr>
            <a:r>
              <a:rPr sz="1400" spc="-5" dirty="0">
                <a:latin typeface="Arial"/>
                <a:cs typeface="Arial"/>
              </a:rPr>
              <a:t>Cat: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0.9	</a:t>
            </a:r>
            <a:r>
              <a:rPr sz="1400" u="heavy" spc="-5" dirty="0">
                <a:uFill>
                  <a:solidFill>
                    <a:srgbClr val="666666"/>
                  </a:solidFill>
                </a:uFill>
                <a:latin typeface="Times New Roman"/>
                <a:cs typeface="Times New Roman"/>
              </a:rPr>
              <a:t> 	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Dog: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0.05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sz="1400" spc="-5" dirty="0">
                <a:latin typeface="Arial"/>
                <a:cs typeface="Arial"/>
              </a:rPr>
              <a:t>Car: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0.01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...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136399" y="3215299"/>
            <a:ext cx="1305299" cy="11298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522547" y="3339786"/>
            <a:ext cx="2866276" cy="960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4650025" y="3402826"/>
            <a:ext cx="0" cy="755015"/>
          </a:xfrm>
          <a:custGeom>
            <a:avLst/>
            <a:gdLst/>
            <a:ahLst/>
            <a:cxnLst/>
            <a:rect l="l" t="t" r="r" b="b"/>
            <a:pathLst>
              <a:path h="755014">
                <a:moveTo>
                  <a:pt x="0" y="0"/>
                </a:moveTo>
                <a:lnTo>
                  <a:pt x="0" y="754799"/>
                </a:lnTo>
              </a:path>
            </a:pathLst>
          </a:custGeom>
          <a:ln w="380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4336112" y="4286339"/>
            <a:ext cx="62801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b="1" spc="-20" dirty="0">
                <a:latin typeface="Arial"/>
                <a:cs typeface="Arial"/>
              </a:rPr>
              <a:t>Vector: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4096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4597225" y="2437108"/>
            <a:ext cx="914400" cy="5702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b="1" spc="-5" dirty="0">
                <a:latin typeface="Arial"/>
                <a:cs typeface="Arial"/>
              </a:rPr>
              <a:t>Fully  Connected</a:t>
            </a:r>
            <a:r>
              <a:rPr sz="1200" spc="-5" dirty="0">
                <a:latin typeface="Arial"/>
                <a:cs typeface="Arial"/>
              </a:rPr>
              <a:t>:  4096 to</a:t>
            </a:r>
            <a:r>
              <a:rPr sz="1200" spc="-9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1000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9"/>
          <p:cNvSpPr/>
          <p:nvPr/>
        </p:nvSpPr>
        <p:spPr>
          <a:xfrm>
            <a:off x="4864999" y="2788794"/>
            <a:ext cx="1010919" cy="685800"/>
          </a:xfrm>
          <a:custGeom>
            <a:avLst/>
            <a:gdLst/>
            <a:ahLst/>
            <a:cxnLst/>
            <a:rect l="l" t="t" r="r" b="b"/>
            <a:pathLst>
              <a:path w="1010920" h="685800">
                <a:moveTo>
                  <a:pt x="0" y="685805"/>
                </a:moveTo>
                <a:lnTo>
                  <a:pt x="101032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5848132" y="2730716"/>
            <a:ext cx="108250" cy="936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 txBox="1"/>
          <p:nvPr/>
        </p:nvSpPr>
        <p:spPr>
          <a:xfrm>
            <a:off x="6042925" y="4529964"/>
            <a:ext cx="106235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spc="-5" dirty="0">
                <a:latin typeface="Arial"/>
                <a:cs typeface="Arial"/>
              </a:rPr>
              <a:t>Box  Coordinates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5125525" y="4013750"/>
            <a:ext cx="810260" cy="489584"/>
          </a:xfrm>
          <a:custGeom>
            <a:avLst/>
            <a:gdLst/>
            <a:ahLst/>
            <a:cxnLst/>
            <a:rect l="l" t="t" r="r" b="b"/>
            <a:pathLst>
              <a:path w="810260" h="489585">
                <a:moveTo>
                  <a:pt x="0" y="0"/>
                </a:moveTo>
                <a:lnTo>
                  <a:pt x="809659" y="489007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5909392" y="4466299"/>
            <a:ext cx="109318" cy="906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/>
        </p:nvSpPr>
        <p:spPr>
          <a:xfrm>
            <a:off x="5041544" y="4229925"/>
            <a:ext cx="855344" cy="57023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165"/>
              </a:spcBef>
            </a:pPr>
            <a:r>
              <a:rPr sz="1200" b="1" spc="-5" dirty="0">
                <a:latin typeface="Arial"/>
                <a:cs typeface="Arial"/>
              </a:rPr>
              <a:t>Fully  Connecte</a:t>
            </a:r>
            <a:r>
              <a:rPr sz="1200" b="1" dirty="0">
                <a:latin typeface="Arial"/>
                <a:cs typeface="Arial"/>
              </a:rPr>
              <a:t>d</a:t>
            </a:r>
            <a:r>
              <a:rPr sz="1200" dirty="0">
                <a:latin typeface="Arial"/>
                <a:cs typeface="Arial"/>
              </a:rPr>
              <a:t>:  </a:t>
            </a:r>
            <a:r>
              <a:rPr sz="1200" spc="-5" dirty="0">
                <a:latin typeface="Arial"/>
                <a:cs typeface="Arial"/>
              </a:rPr>
              <a:t>4096 to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5"/>
          <p:cNvSpPr txBox="1"/>
          <p:nvPr/>
        </p:nvSpPr>
        <p:spPr>
          <a:xfrm>
            <a:off x="7572674" y="2408638"/>
            <a:ext cx="7245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spc="-5" dirty="0">
                <a:latin typeface="Arial"/>
                <a:cs typeface="Arial"/>
              </a:rPr>
              <a:t>Softmax  Loss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16"/>
          <p:cNvSpPr txBox="1"/>
          <p:nvPr/>
        </p:nvSpPr>
        <p:spPr>
          <a:xfrm>
            <a:off x="7572674" y="4763464"/>
            <a:ext cx="6959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L2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Loss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17"/>
          <p:cNvSpPr txBox="1"/>
          <p:nvPr/>
        </p:nvSpPr>
        <p:spPr>
          <a:xfrm>
            <a:off x="8443825" y="3640114"/>
            <a:ext cx="4400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Loss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18"/>
          <p:cNvSpPr/>
          <p:nvPr/>
        </p:nvSpPr>
        <p:spPr>
          <a:xfrm>
            <a:off x="7375824" y="2589285"/>
            <a:ext cx="105500" cy="81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7177995" y="4843160"/>
            <a:ext cx="334775" cy="819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 txBox="1"/>
          <p:nvPr/>
        </p:nvSpPr>
        <p:spPr>
          <a:xfrm>
            <a:off x="7439775" y="1580939"/>
            <a:ext cx="1170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Correct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label: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1"/>
          <p:cNvSpPr txBox="1"/>
          <p:nvPr/>
        </p:nvSpPr>
        <p:spPr>
          <a:xfrm>
            <a:off x="7439775" y="1790489"/>
            <a:ext cx="3022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Cat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2"/>
          <p:cNvSpPr/>
          <p:nvPr/>
        </p:nvSpPr>
        <p:spPr>
          <a:xfrm>
            <a:off x="7980250" y="1951976"/>
            <a:ext cx="0" cy="304165"/>
          </a:xfrm>
          <a:custGeom>
            <a:avLst/>
            <a:gdLst/>
            <a:ahLst/>
            <a:cxnLst/>
            <a:rect l="l" t="t" r="r" b="b"/>
            <a:pathLst>
              <a:path h="304165">
                <a:moveTo>
                  <a:pt x="0" y="0"/>
                </a:moveTo>
                <a:lnTo>
                  <a:pt x="0" y="303899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7939259" y="2246351"/>
            <a:ext cx="81980" cy="105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7867384" y="5089075"/>
            <a:ext cx="81980" cy="2633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 txBox="1"/>
          <p:nvPr/>
        </p:nvSpPr>
        <p:spPr>
          <a:xfrm>
            <a:off x="7742150" y="3531036"/>
            <a:ext cx="2482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Arial"/>
                <a:cs typeface="Arial"/>
              </a:rPr>
              <a:t>+</a:t>
            </a:r>
            <a:endParaRPr sz="3000">
              <a:latin typeface="Arial"/>
              <a:cs typeface="Arial"/>
            </a:endParaRPr>
          </a:p>
        </p:txBody>
      </p:sp>
      <p:sp>
        <p:nvSpPr>
          <p:cNvPr id="30" name="object 26"/>
          <p:cNvSpPr/>
          <p:nvPr/>
        </p:nvSpPr>
        <p:spPr>
          <a:xfrm>
            <a:off x="7872100" y="2962601"/>
            <a:ext cx="0" cy="511809"/>
          </a:xfrm>
          <a:custGeom>
            <a:avLst/>
            <a:gdLst/>
            <a:ahLst/>
            <a:cxnLst/>
            <a:rect l="l" t="t" r="r" b="b"/>
            <a:pathLst>
              <a:path h="511810">
                <a:moveTo>
                  <a:pt x="0" y="0"/>
                </a:moveTo>
                <a:lnTo>
                  <a:pt x="0" y="511799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7831109" y="3464875"/>
            <a:ext cx="81980" cy="1055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7872100" y="4128150"/>
            <a:ext cx="0" cy="514984"/>
          </a:xfrm>
          <a:custGeom>
            <a:avLst/>
            <a:gdLst/>
            <a:ahLst/>
            <a:cxnLst/>
            <a:rect l="l" t="t" r="r" b="b"/>
            <a:pathLst>
              <a:path h="514985">
                <a:moveTo>
                  <a:pt x="0" y="514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7831109" y="4032175"/>
            <a:ext cx="81980" cy="1055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8054399" y="3780225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3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8314274" y="3739235"/>
            <a:ext cx="105500" cy="81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 txBox="1"/>
          <p:nvPr/>
        </p:nvSpPr>
        <p:spPr>
          <a:xfrm>
            <a:off x="209425" y="4415128"/>
            <a:ext cx="11391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solidFill>
                  <a:srgbClr val="999999"/>
                </a:solidFill>
                <a:latin typeface="Arial"/>
                <a:cs typeface="Arial"/>
                <a:hlinkClick r:id="rId12"/>
              </a:rPr>
              <a:t>This image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</a:rPr>
              <a:t>is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  <a:hlinkClick r:id="rId13"/>
              </a:rPr>
              <a:t>CC0 public</a:t>
            </a:r>
            <a:r>
              <a:rPr sz="600" spc="-55" dirty="0">
                <a:solidFill>
                  <a:srgbClr val="999999"/>
                </a:solidFill>
                <a:latin typeface="Arial"/>
                <a:cs typeface="Arial"/>
                <a:hlinkClick r:id="rId13"/>
              </a:rPr>
              <a:t> </a:t>
            </a:r>
            <a:r>
              <a:rPr sz="600" spc="-5" dirty="0">
                <a:solidFill>
                  <a:srgbClr val="999999"/>
                </a:solidFill>
                <a:latin typeface="Arial"/>
                <a:cs typeface="Arial"/>
                <a:hlinkClick r:id="rId13"/>
              </a:rPr>
              <a:t>domain</a:t>
            </a:r>
            <a:endParaRPr sz="600">
              <a:latin typeface="Arial"/>
              <a:cs typeface="Arial"/>
            </a:endParaRPr>
          </a:p>
        </p:txBody>
      </p:sp>
      <p:sp>
        <p:nvSpPr>
          <p:cNvPr id="37" name="object 33"/>
          <p:cNvSpPr/>
          <p:nvPr/>
        </p:nvSpPr>
        <p:spPr>
          <a:xfrm>
            <a:off x="222125" y="4512410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65" y="0"/>
                </a:lnTo>
              </a:path>
            </a:pathLst>
          </a:custGeom>
          <a:ln w="952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692161" y="4512410"/>
            <a:ext cx="643890" cy="0"/>
          </a:xfrm>
          <a:custGeom>
            <a:avLst/>
            <a:gdLst/>
            <a:ahLst/>
            <a:cxnLst/>
            <a:rect l="l" t="t" r="r" b="b"/>
            <a:pathLst>
              <a:path w="643890">
                <a:moveTo>
                  <a:pt x="0" y="0"/>
                </a:moveTo>
                <a:lnTo>
                  <a:pt x="643793" y="0"/>
                </a:lnTo>
              </a:path>
            </a:pathLst>
          </a:custGeom>
          <a:ln w="952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7"/>
          <p:cNvSpPr txBox="1"/>
          <p:nvPr/>
        </p:nvSpPr>
        <p:spPr>
          <a:xfrm>
            <a:off x="6042925" y="4965906"/>
            <a:ext cx="82169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dirty="0">
                <a:latin typeface="Arial"/>
                <a:cs typeface="Arial"/>
              </a:rPr>
              <a:t>(x, </a:t>
            </a:r>
            <a:r>
              <a:rPr sz="1400" spc="-55" dirty="0">
                <a:latin typeface="Arial"/>
                <a:cs typeface="Arial"/>
              </a:rPr>
              <a:t>y, </a:t>
            </a:r>
            <a:r>
              <a:rPr sz="1400" spc="-40" dirty="0">
                <a:latin typeface="Arial"/>
                <a:cs typeface="Arial"/>
              </a:rPr>
              <a:t>w,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1" name="object 38"/>
          <p:cNvSpPr txBox="1"/>
          <p:nvPr/>
        </p:nvSpPr>
        <p:spPr>
          <a:xfrm>
            <a:off x="2835675" y="5111636"/>
            <a:ext cx="2239010" cy="557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5" dirty="0">
                <a:latin typeface="Arial"/>
                <a:cs typeface="Arial"/>
              </a:rPr>
              <a:t>Treat </a:t>
            </a:r>
            <a:r>
              <a:rPr sz="1800" spc="-5" dirty="0">
                <a:latin typeface="Arial"/>
                <a:cs typeface="Arial"/>
              </a:rPr>
              <a:t>localization as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latin typeface="Arial"/>
                <a:cs typeface="Arial"/>
              </a:rPr>
              <a:t>regression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problem!</a:t>
            </a:r>
            <a:endParaRPr sz="1800">
              <a:latin typeface="Arial"/>
              <a:cs typeface="Arial"/>
            </a:endParaRPr>
          </a:p>
        </p:txBody>
      </p:sp>
      <p:sp>
        <p:nvSpPr>
          <p:cNvPr id="42" name="object 36"/>
          <p:cNvSpPr txBox="1">
            <a:spLocks noGrp="1"/>
          </p:cNvSpPr>
          <p:nvPr>
            <p:ph type="title"/>
          </p:nvPr>
        </p:nvSpPr>
        <p:spPr>
          <a:xfrm>
            <a:off x="598974" y="620688"/>
            <a:ext cx="6205274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0000"/>
                </a:solidFill>
              </a:rPr>
              <a:t>Object Detection: </a:t>
            </a:r>
            <a:r>
              <a:rPr sz="3200" spc="-10" dirty="0">
                <a:solidFill>
                  <a:srgbClr val="000000"/>
                </a:solidFill>
              </a:rPr>
              <a:t>Single</a:t>
            </a:r>
            <a:r>
              <a:rPr sz="3200" spc="-90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Object</a:t>
            </a:r>
            <a:endParaRPr sz="3200" dirty="0"/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400" dirty="0">
                <a:solidFill>
                  <a:srgbClr val="000000"/>
                </a:solidFill>
              </a:rPr>
              <a:t>(Classification +</a:t>
            </a:r>
            <a:r>
              <a:rPr sz="2400" spc="-2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Localization)</a:t>
            </a:r>
          </a:p>
        </p:txBody>
      </p:sp>
      <p:sp>
        <p:nvSpPr>
          <p:cNvPr id="43" name="object 30"/>
          <p:cNvSpPr txBox="1"/>
          <p:nvPr/>
        </p:nvSpPr>
        <p:spPr>
          <a:xfrm>
            <a:off x="7439775" y="5508838"/>
            <a:ext cx="1580515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b="1" spc="-5" dirty="0">
                <a:latin typeface="Arial"/>
                <a:cs typeface="Arial"/>
              </a:rPr>
              <a:t>Correct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box</a:t>
            </a:r>
            <a:r>
              <a:rPr sz="1400" spc="-5" dirty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400" dirty="0">
                <a:latin typeface="Arial"/>
                <a:cs typeface="Arial"/>
              </a:rPr>
              <a:t>(x’, y’, </a:t>
            </a:r>
            <a:r>
              <a:rPr sz="1400" spc="-5" dirty="0">
                <a:latin typeface="Arial"/>
                <a:cs typeface="Arial"/>
              </a:rPr>
              <a:t>w’,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</a:t>
            </a:r>
            <a:r>
              <a:rPr sz="1400" spc="-5" dirty="0" smtClean="0">
                <a:latin typeface="Arial"/>
                <a:cs typeface="Arial"/>
              </a:rPr>
              <a:t>’)</a:t>
            </a:r>
            <a:r>
              <a:rPr sz="2000" spc="-5" dirty="0" smtClean="0">
                <a:solidFill>
                  <a:srgbClr val="FFFFFF"/>
                </a:solidFill>
                <a:latin typeface="Arial"/>
                <a:cs typeface="Arial"/>
              </a:rPr>
              <a:t>19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4" name="object 35"/>
          <p:cNvSpPr/>
          <p:nvPr/>
        </p:nvSpPr>
        <p:spPr>
          <a:xfrm>
            <a:off x="1464274" y="3316838"/>
            <a:ext cx="2971165" cy="1001394"/>
          </a:xfrm>
          <a:custGeom>
            <a:avLst/>
            <a:gdLst/>
            <a:ahLst/>
            <a:cxnLst/>
            <a:rect l="l" t="t" r="r" b="b"/>
            <a:pathLst>
              <a:path w="2971165" h="1001394">
                <a:moveTo>
                  <a:pt x="0" y="0"/>
                </a:moveTo>
                <a:lnTo>
                  <a:pt x="2970899" y="0"/>
                </a:lnTo>
                <a:lnTo>
                  <a:pt x="2970899" y="1001099"/>
                </a:lnTo>
                <a:lnTo>
                  <a:pt x="0" y="1001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36"/>
          <p:cNvSpPr txBox="1"/>
          <p:nvPr/>
        </p:nvSpPr>
        <p:spPr>
          <a:xfrm>
            <a:off x="1757575" y="4420851"/>
            <a:ext cx="237426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Often pretrained on ImageNet  </a:t>
            </a:r>
            <a:r>
              <a:rPr sz="1400" spc="-10" dirty="0">
                <a:solidFill>
                  <a:srgbClr val="FF0000"/>
                </a:solidFill>
                <a:latin typeface="Arial"/>
                <a:cs typeface="Arial"/>
              </a:rPr>
              <a:t>(Transfer </a:t>
            </a:r>
            <a:r>
              <a:rPr sz="1400" spc="-5" dirty="0">
                <a:solidFill>
                  <a:srgbClr val="FF0000"/>
                </a:solidFill>
                <a:latin typeface="Arial"/>
                <a:cs typeface="Arial"/>
              </a:rPr>
              <a:t>learning)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985325" y="2348661"/>
            <a:ext cx="1312313" cy="1135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2453297" y="2476184"/>
            <a:ext cx="2866276" cy="960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5604524" y="2412555"/>
            <a:ext cx="1590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Arial"/>
                <a:cs typeface="Arial"/>
              </a:rPr>
              <a:t>CAT: </a:t>
            </a:r>
            <a:r>
              <a:rPr sz="1800" dirty="0">
                <a:latin typeface="Arial"/>
                <a:cs typeface="Arial"/>
              </a:rPr>
              <a:t>(x, </a:t>
            </a:r>
            <a:r>
              <a:rPr sz="1800" spc="-70" dirty="0">
                <a:latin typeface="Arial"/>
                <a:cs typeface="Arial"/>
              </a:rPr>
              <a:t>y, </a:t>
            </a:r>
            <a:r>
              <a:rPr sz="1800" spc="-50" dirty="0">
                <a:latin typeface="Arial"/>
                <a:cs typeface="Arial"/>
              </a:rPr>
              <a:t>w,</a:t>
            </a:r>
            <a:r>
              <a:rPr sz="1800" spc="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h)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2453297" y="3675496"/>
            <a:ext cx="2866276" cy="960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5633325" y="3611855"/>
            <a:ext cx="1696085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DOG: </a:t>
            </a:r>
            <a:r>
              <a:rPr sz="1800" dirty="0">
                <a:latin typeface="Arial"/>
                <a:cs typeface="Arial"/>
              </a:rPr>
              <a:t>(x, </a:t>
            </a:r>
            <a:r>
              <a:rPr sz="1800" spc="-70" dirty="0">
                <a:latin typeface="Arial"/>
                <a:cs typeface="Arial"/>
              </a:rPr>
              <a:t>y, </a:t>
            </a:r>
            <a:r>
              <a:rPr sz="1800" spc="-50" dirty="0">
                <a:latin typeface="Arial"/>
                <a:cs typeface="Arial"/>
              </a:rPr>
              <a:t>w,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DOG: </a:t>
            </a:r>
            <a:r>
              <a:rPr sz="1800" dirty="0">
                <a:latin typeface="Arial"/>
                <a:cs typeface="Arial"/>
              </a:rPr>
              <a:t>(x, </a:t>
            </a:r>
            <a:r>
              <a:rPr sz="1800" spc="-70" dirty="0">
                <a:latin typeface="Arial"/>
                <a:cs typeface="Arial"/>
              </a:rPr>
              <a:t>y, </a:t>
            </a:r>
            <a:r>
              <a:rPr sz="1800" spc="-50" dirty="0">
                <a:latin typeface="Arial"/>
                <a:cs typeface="Arial"/>
              </a:rPr>
              <a:t>w,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85" dirty="0">
                <a:latin typeface="Arial"/>
                <a:cs typeface="Arial"/>
              </a:rPr>
              <a:t>CAT: </a:t>
            </a:r>
            <a:r>
              <a:rPr sz="1800" dirty="0">
                <a:latin typeface="Arial"/>
                <a:cs typeface="Arial"/>
              </a:rPr>
              <a:t>(x, </a:t>
            </a:r>
            <a:r>
              <a:rPr sz="1800" spc="-70" dirty="0">
                <a:latin typeface="Arial"/>
                <a:cs typeface="Arial"/>
              </a:rPr>
              <a:t>y, </a:t>
            </a:r>
            <a:r>
              <a:rPr sz="1800" spc="-50" dirty="0">
                <a:latin typeface="Arial"/>
                <a:cs typeface="Arial"/>
              </a:rPr>
              <a:t>w,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783087" y="3547986"/>
            <a:ext cx="1514550" cy="11359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15771" y="4741349"/>
            <a:ext cx="1981877" cy="11359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538547" y="4868859"/>
            <a:ext cx="2866276" cy="960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5718550" y="4886854"/>
            <a:ext cx="1823085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DUCK: </a:t>
            </a:r>
            <a:r>
              <a:rPr sz="1800" dirty="0">
                <a:latin typeface="Arial"/>
                <a:cs typeface="Arial"/>
              </a:rPr>
              <a:t>(x, </a:t>
            </a:r>
            <a:r>
              <a:rPr sz="1800" spc="-70" dirty="0">
                <a:latin typeface="Arial"/>
                <a:cs typeface="Arial"/>
              </a:rPr>
              <a:t>y, </a:t>
            </a:r>
            <a:r>
              <a:rPr sz="1800" spc="-50" dirty="0">
                <a:latin typeface="Arial"/>
                <a:cs typeface="Arial"/>
              </a:rPr>
              <a:t>w,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DUCK: </a:t>
            </a:r>
            <a:r>
              <a:rPr sz="1800" dirty="0">
                <a:latin typeface="Arial"/>
                <a:cs typeface="Arial"/>
              </a:rPr>
              <a:t>(x, </a:t>
            </a:r>
            <a:r>
              <a:rPr sz="1800" spc="-70" dirty="0">
                <a:latin typeface="Arial"/>
                <a:cs typeface="Arial"/>
              </a:rPr>
              <a:t>y, </a:t>
            </a:r>
            <a:r>
              <a:rPr sz="1800" spc="-50" dirty="0">
                <a:latin typeface="Arial"/>
                <a:cs typeface="Arial"/>
              </a:rPr>
              <a:t>w,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latin typeface="Arial"/>
                <a:cs typeface="Arial"/>
              </a:rPr>
              <a:t>….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5"/>
          <p:cNvSpPr txBox="1"/>
          <p:nvPr/>
        </p:nvSpPr>
        <p:spPr>
          <a:xfrm>
            <a:off x="382950" y="836712"/>
            <a:ext cx="53740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Object Detection: </a:t>
            </a:r>
            <a:r>
              <a:rPr sz="2800" dirty="0">
                <a:latin typeface="Arial"/>
                <a:cs typeface="Arial"/>
              </a:rPr>
              <a:t>Multiple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Objects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985325" y="2348661"/>
            <a:ext cx="1312313" cy="1135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2453297" y="2476184"/>
            <a:ext cx="2866276" cy="960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5604524" y="2412555"/>
            <a:ext cx="1590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Arial"/>
                <a:cs typeface="Arial"/>
              </a:rPr>
              <a:t>CAT: </a:t>
            </a:r>
            <a:r>
              <a:rPr sz="1800" dirty="0">
                <a:latin typeface="Arial"/>
                <a:cs typeface="Arial"/>
              </a:rPr>
              <a:t>(x, </a:t>
            </a:r>
            <a:r>
              <a:rPr sz="1800" spc="-70" dirty="0">
                <a:latin typeface="Arial"/>
                <a:cs typeface="Arial"/>
              </a:rPr>
              <a:t>y, </a:t>
            </a:r>
            <a:r>
              <a:rPr sz="1800" spc="-50" dirty="0">
                <a:latin typeface="Arial"/>
                <a:cs typeface="Arial"/>
              </a:rPr>
              <a:t>w,</a:t>
            </a:r>
            <a:r>
              <a:rPr sz="1800" spc="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h)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2453297" y="3675496"/>
            <a:ext cx="2866276" cy="960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5633325" y="3611855"/>
            <a:ext cx="1696085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DOG: </a:t>
            </a:r>
            <a:r>
              <a:rPr sz="1800" dirty="0">
                <a:latin typeface="Arial"/>
                <a:cs typeface="Arial"/>
              </a:rPr>
              <a:t>(x, </a:t>
            </a:r>
            <a:r>
              <a:rPr sz="1800" spc="-70" dirty="0">
                <a:latin typeface="Arial"/>
                <a:cs typeface="Arial"/>
              </a:rPr>
              <a:t>y, </a:t>
            </a:r>
            <a:r>
              <a:rPr sz="1800" spc="-50" dirty="0">
                <a:latin typeface="Arial"/>
                <a:cs typeface="Arial"/>
              </a:rPr>
              <a:t>w,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DOG: </a:t>
            </a:r>
            <a:r>
              <a:rPr sz="1800" dirty="0">
                <a:latin typeface="Arial"/>
                <a:cs typeface="Arial"/>
              </a:rPr>
              <a:t>(x, </a:t>
            </a:r>
            <a:r>
              <a:rPr sz="1800" spc="-70" dirty="0">
                <a:latin typeface="Arial"/>
                <a:cs typeface="Arial"/>
              </a:rPr>
              <a:t>y, </a:t>
            </a:r>
            <a:r>
              <a:rPr sz="1800" spc="-50" dirty="0">
                <a:latin typeface="Arial"/>
                <a:cs typeface="Arial"/>
              </a:rPr>
              <a:t>w,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85" dirty="0">
                <a:latin typeface="Arial"/>
                <a:cs typeface="Arial"/>
              </a:rPr>
              <a:t>CAT: </a:t>
            </a:r>
            <a:r>
              <a:rPr sz="1800" dirty="0">
                <a:latin typeface="Arial"/>
                <a:cs typeface="Arial"/>
              </a:rPr>
              <a:t>(x, </a:t>
            </a:r>
            <a:r>
              <a:rPr sz="1800" spc="-70" dirty="0">
                <a:latin typeface="Arial"/>
                <a:cs typeface="Arial"/>
              </a:rPr>
              <a:t>y, </a:t>
            </a:r>
            <a:r>
              <a:rPr sz="1800" spc="-50" dirty="0">
                <a:latin typeface="Arial"/>
                <a:cs typeface="Arial"/>
              </a:rPr>
              <a:t>w,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783087" y="3547986"/>
            <a:ext cx="1514550" cy="11359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315771" y="4741349"/>
            <a:ext cx="1981877" cy="11359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538547" y="4868859"/>
            <a:ext cx="2866276" cy="9609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5718550" y="4886854"/>
            <a:ext cx="1823085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DUCK: </a:t>
            </a:r>
            <a:r>
              <a:rPr sz="1800" dirty="0">
                <a:latin typeface="Arial"/>
                <a:cs typeface="Arial"/>
              </a:rPr>
              <a:t>(x, </a:t>
            </a:r>
            <a:r>
              <a:rPr sz="1800" spc="-70" dirty="0">
                <a:latin typeface="Arial"/>
                <a:cs typeface="Arial"/>
              </a:rPr>
              <a:t>y, </a:t>
            </a:r>
            <a:r>
              <a:rPr sz="1800" spc="-50" dirty="0">
                <a:latin typeface="Arial"/>
                <a:cs typeface="Arial"/>
              </a:rPr>
              <a:t>w,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DUCK: </a:t>
            </a:r>
            <a:r>
              <a:rPr sz="1800" dirty="0">
                <a:latin typeface="Arial"/>
                <a:cs typeface="Arial"/>
              </a:rPr>
              <a:t>(x, </a:t>
            </a:r>
            <a:r>
              <a:rPr sz="1800" spc="-70" dirty="0">
                <a:latin typeface="Arial"/>
                <a:cs typeface="Arial"/>
              </a:rPr>
              <a:t>y, </a:t>
            </a:r>
            <a:r>
              <a:rPr sz="1800" spc="-50" dirty="0">
                <a:latin typeface="Arial"/>
                <a:cs typeface="Arial"/>
              </a:rPr>
              <a:t>w,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latin typeface="Arial"/>
                <a:cs typeface="Arial"/>
              </a:rPr>
              <a:t>….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7623325" y="2483429"/>
            <a:ext cx="1105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sz="180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numbers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7623325" y="3931130"/>
            <a:ext cx="1232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16</a:t>
            </a:r>
            <a:r>
              <a:rPr sz="18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numbers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3"/>
          <p:cNvSpPr txBox="1"/>
          <p:nvPr/>
        </p:nvSpPr>
        <p:spPr>
          <a:xfrm>
            <a:off x="7676225" y="4937480"/>
            <a:ext cx="97853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Many 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numbers!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4"/>
          <p:cNvSpPr txBox="1">
            <a:spLocks noGrp="1"/>
          </p:cNvSpPr>
          <p:nvPr>
            <p:ph type="title"/>
          </p:nvPr>
        </p:nvSpPr>
        <p:spPr>
          <a:xfrm>
            <a:off x="5652120" y="1556792"/>
            <a:ext cx="3024336" cy="570413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R="5080">
              <a:lnSpc>
                <a:spcPct val="100699"/>
              </a:lnSpc>
              <a:spcBef>
                <a:spcPts val="85"/>
              </a:spcBef>
            </a:pPr>
            <a:r>
              <a:rPr sz="1800" b="1" spc="-5" dirty="0">
                <a:solidFill>
                  <a:srgbClr val="FF0000"/>
                </a:solidFill>
              </a:rPr>
              <a:t>Each image needs </a:t>
            </a:r>
            <a:r>
              <a:rPr sz="1800" b="1" dirty="0">
                <a:solidFill>
                  <a:srgbClr val="FF0000"/>
                </a:solidFill>
              </a:rPr>
              <a:t>a  </a:t>
            </a:r>
            <a:r>
              <a:rPr sz="1800" b="1" spc="-10" dirty="0">
                <a:solidFill>
                  <a:srgbClr val="FF0000"/>
                </a:solidFill>
              </a:rPr>
              <a:t>different </a:t>
            </a:r>
            <a:r>
              <a:rPr sz="1800" b="1" spc="-5" dirty="0">
                <a:solidFill>
                  <a:srgbClr val="FF0000"/>
                </a:solidFill>
              </a:rPr>
              <a:t>number of</a:t>
            </a:r>
            <a:r>
              <a:rPr sz="1800" b="1" spc="-70" dirty="0">
                <a:solidFill>
                  <a:srgbClr val="FF0000"/>
                </a:solidFill>
              </a:rPr>
              <a:t> </a:t>
            </a:r>
            <a:r>
              <a:rPr sz="1800" b="1" spc="-5" dirty="0">
                <a:solidFill>
                  <a:srgbClr val="FF0000"/>
                </a:solidFill>
              </a:rPr>
              <a:t>outputs!</a:t>
            </a:r>
          </a:p>
        </p:txBody>
      </p:sp>
      <p:sp>
        <p:nvSpPr>
          <p:cNvPr id="19" name="object 15"/>
          <p:cNvSpPr txBox="1"/>
          <p:nvPr/>
        </p:nvSpPr>
        <p:spPr>
          <a:xfrm>
            <a:off x="382950" y="836712"/>
            <a:ext cx="53740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Object Detection: </a:t>
            </a:r>
            <a:r>
              <a:rPr sz="2800" dirty="0">
                <a:latin typeface="Arial"/>
                <a:cs typeface="Arial"/>
              </a:rPr>
              <a:t>Multiple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Objects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16965" y="3091948"/>
            <a:ext cx="2656726" cy="1992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3269840" y="3611225"/>
            <a:ext cx="3275410" cy="10981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6947825" y="3710813"/>
            <a:ext cx="1884045" cy="85216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91059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Dog?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NO  Cat?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NO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Background?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YES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216975" y="3780894"/>
            <a:ext cx="876300" cy="1304290"/>
          </a:xfrm>
          <a:custGeom>
            <a:avLst/>
            <a:gdLst/>
            <a:ahLst/>
            <a:cxnLst/>
            <a:rect l="l" t="t" r="r" b="b"/>
            <a:pathLst>
              <a:path w="876300" h="1304289">
                <a:moveTo>
                  <a:pt x="0" y="0"/>
                </a:moveTo>
                <a:lnTo>
                  <a:pt x="875999" y="0"/>
                </a:lnTo>
                <a:lnTo>
                  <a:pt x="875999" y="1303799"/>
                </a:lnTo>
                <a:lnTo>
                  <a:pt x="0" y="13037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3212000" y="1988840"/>
            <a:ext cx="339534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just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Apply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CNN to </a:t>
            </a:r>
            <a:r>
              <a:rPr sz="1400" dirty="0">
                <a:latin typeface="Arial"/>
                <a:cs typeface="Arial"/>
              </a:rPr>
              <a:t>many </a:t>
            </a:r>
            <a:r>
              <a:rPr sz="1400" spc="-10" dirty="0">
                <a:latin typeface="Arial"/>
                <a:cs typeface="Arial"/>
              </a:rPr>
              <a:t>different </a:t>
            </a:r>
            <a:r>
              <a:rPr sz="1400" dirty="0">
                <a:latin typeface="Arial"/>
                <a:cs typeface="Arial"/>
              </a:rPr>
              <a:t>crops </a:t>
            </a:r>
            <a:r>
              <a:rPr sz="1400" spc="-5" dirty="0">
                <a:latin typeface="Arial"/>
                <a:cs typeface="Arial"/>
              </a:rPr>
              <a:t>of the  image, CNN </a:t>
            </a:r>
            <a:r>
              <a:rPr sz="1400" dirty="0">
                <a:latin typeface="Arial"/>
                <a:cs typeface="Arial"/>
              </a:rPr>
              <a:t>classifies </a:t>
            </a:r>
            <a:r>
              <a:rPr sz="1400" spc="-5" dirty="0">
                <a:latin typeface="Arial"/>
                <a:cs typeface="Arial"/>
              </a:rPr>
              <a:t>each </a:t>
            </a:r>
            <a:r>
              <a:rPr sz="1400" dirty="0">
                <a:latin typeface="Arial"/>
                <a:cs typeface="Arial"/>
              </a:rPr>
              <a:t>crop </a:t>
            </a:r>
            <a:r>
              <a:rPr sz="1400" spc="-5" dirty="0">
                <a:latin typeface="Arial"/>
                <a:cs typeface="Arial"/>
              </a:rPr>
              <a:t>as object  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background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1" name="object 7"/>
          <p:cNvSpPr txBox="1">
            <a:spLocks noGrp="1"/>
          </p:cNvSpPr>
          <p:nvPr>
            <p:ph type="title"/>
          </p:nvPr>
        </p:nvSpPr>
        <p:spPr>
          <a:xfrm>
            <a:off x="782171" y="764704"/>
            <a:ext cx="53740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Object Detection: </a:t>
            </a:r>
            <a:r>
              <a:rPr sz="2800" dirty="0">
                <a:solidFill>
                  <a:srgbClr val="000000"/>
                </a:solidFill>
              </a:rPr>
              <a:t>Multiple</a:t>
            </a:r>
            <a:r>
              <a:rPr sz="2800" spc="-9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Objects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16965" y="3091948"/>
            <a:ext cx="2656726" cy="1992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3269840" y="3611225"/>
            <a:ext cx="3275410" cy="10981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6947825" y="3710813"/>
            <a:ext cx="2016663" cy="847411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91059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Dog?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lang="en-US" spc="-5" dirty="0" smtClean="0">
                <a:latin typeface="Arial"/>
                <a:cs typeface="Arial"/>
              </a:rPr>
              <a:t>YES</a:t>
            </a:r>
            <a:r>
              <a:rPr sz="1800" spc="-5" dirty="0" smtClean="0">
                <a:latin typeface="Arial"/>
                <a:cs typeface="Arial"/>
              </a:rPr>
              <a:t>  </a:t>
            </a:r>
            <a:r>
              <a:rPr sz="1800" spc="-5" dirty="0">
                <a:latin typeface="Arial"/>
                <a:cs typeface="Arial"/>
              </a:rPr>
              <a:t>Cat?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NO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Background?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lang="en-US" spc="-5" dirty="0" smtClean="0">
                <a:latin typeface="Arial"/>
                <a:cs typeface="Arial"/>
              </a:rPr>
              <a:t>NO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815380" y="3780894"/>
            <a:ext cx="876300" cy="1304290"/>
          </a:xfrm>
          <a:custGeom>
            <a:avLst/>
            <a:gdLst/>
            <a:ahLst/>
            <a:cxnLst/>
            <a:rect l="l" t="t" r="r" b="b"/>
            <a:pathLst>
              <a:path w="876300" h="1304289">
                <a:moveTo>
                  <a:pt x="0" y="0"/>
                </a:moveTo>
                <a:lnTo>
                  <a:pt x="875999" y="0"/>
                </a:lnTo>
                <a:lnTo>
                  <a:pt x="875999" y="1303799"/>
                </a:lnTo>
                <a:lnTo>
                  <a:pt x="0" y="13037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3212000" y="1988840"/>
            <a:ext cx="339534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just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Apply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CNN to </a:t>
            </a:r>
            <a:r>
              <a:rPr sz="1400" dirty="0">
                <a:latin typeface="Arial"/>
                <a:cs typeface="Arial"/>
              </a:rPr>
              <a:t>many </a:t>
            </a:r>
            <a:r>
              <a:rPr sz="1400" spc="-10" dirty="0">
                <a:latin typeface="Arial"/>
                <a:cs typeface="Arial"/>
              </a:rPr>
              <a:t>different </a:t>
            </a:r>
            <a:r>
              <a:rPr sz="1400" dirty="0">
                <a:latin typeface="Arial"/>
                <a:cs typeface="Arial"/>
              </a:rPr>
              <a:t>crops </a:t>
            </a:r>
            <a:r>
              <a:rPr sz="1400" spc="-5" dirty="0">
                <a:latin typeface="Arial"/>
                <a:cs typeface="Arial"/>
              </a:rPr>
              <a:t>of the  image, CNN </a:t>
            </a:r>
            <a:r>
              <a:rPr sz="1400" dirty="0">
                <a:latin typeface="Arial"/>
                <a:cs typeface="Arial"/>
              </a:rPr>
              <a:t>classifies </a:t>
            </a:r>
            <a:r>
              <a:rPr sz="1400" spc="-5" dirty="0">
                <a:latin typeface="Arial"/>
                <a:cs typeface="Arial"/>
              </a:rPr>
              <a:t>each </a:t>
            </a:r>
            <a:r>
              <a:rPr sz="1400" dirty="0">
                <a:latin typeface="Arial"/>
                <a:cs typeface="Arial"/>
              </a:rPr>
              <a:t>crop </a:t>
            </a:r>
            <a:r>
              <a:rPr sz="1400" spc="-5" dirty="0">
                <a:latin typeface="Arial"/>
                <a:cs typeface="Arial"/>
              </a:rPr>
              <a:t>as object  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background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1" name="object 7"/>
          <p:cNvSpPr txBox="1">
            <a:spLocks noGrp="1"/>
          </p:cNvSpPr>
          <p:nvPr>
            <p:ph type="title"/>
          </p:nvPr>
        </p:nvSpPr>
        <p:spPr>
          <a:xfrm>
            <a:off x="782171" y="764704"/>
            <a:ext cx="53740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Object Detection: </a:t>
            </a:r>
            <a:r>
              <a:rPr sz="2800" dirty="0">
                <a:solidFill>
                  <a:srgbClr val="000000"/>
                </a:solidFill>
              </a:rPr>
              <a:t>Multiple</a:t>
            </a:r>
            <a:r>
              <a:rPr sz="2800" spc="-9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Objects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16965" y="3091948"/>
            <a:ext cx="2656726" cy="1992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3269840" y="3611225"/>
            <a:ext cx="3275410" cy="10981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6947825" y="3710813"/>
            <a:ext cx="2016663" cy="847411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91059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Dog?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lang="en-US" spc="-5" dirty="0" smtClean="0">
                <a:latin typeface="Arial"/>
                <a:cs typeface="Arial"/>
              </a:rPr>
              <a:t>YES</a:t>
            </a:r>
            <a:r>
              <a:rPr sz="1800" spc="-5" dirty="0" smtClean="0">
                <a:latin typeface="Arial"/>
                <a:cs typeface="Arial"/>
              </a:rPr>
              <a:t>  </a:t>
            </a:r>
            <a:r>
              <a:rPr sz="1800" spc="-5" dirty="0">
                <a:latin typeface="Arial"/>
                <a:cs typeface="Arial"/>
              </a:rPr>
              <a:t>Cat?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NO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Background?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lang="en-US" spc="-5" dirty="0" smtClean="0">
                <a:latin typeface="Arial"/>
                <a:cs typeface="Arial"/>
              </a:rPr>
              <a:t>NO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1475656" y="4005064"/>
            <a:ext cx="648072" cy="1008112"/>
          </a:xfrm>
          <a:custGeom>
            <a:avLst/>
            <a:gdLst/>
            <a:ahLst/>
            <a:cxnLst/>
            <a:rect l="l" t="t" r="r" b="b"/>
            <a:pathLst>
              <a:path w="876300" h="1304289">
                <a:moveTo>
                  <a:pt x="0" y="0"/>
                </a:moveTo>
                <a:lnTo>
                  <a:pt x="875999" y="0"/>
                </a:lnTo>
                <a:lnTo>
                  <a:pt x="875999" y="1303799"/>
                </a:lnTo>
                <a:lnTo>
                  <a:pt x="0" y="13037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3212000" y="1988840"/>
            <a:ext cx="339534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just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Apply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CNN to </a:t>
            </a:r>
            <a:r>
              <a:rPr sz="1400" dirty="0">
                <a:latin typeface="Arial"/>
                <a:cs typeface="Arial"/>
              </a:rPr>
              <a:t>many </a:t>
            </a:r>
            <a:r>
              <a:rPr sz="1400" spc="-10" dirty="0">
                <a:latin typeface="Arial"/>
                <a:cs typeface="Arial"/>
              </a:rPr>
              <a:t>different </a:t>
            </a:r>
            <a:r>
              <a:rPr sz="1400" dirty="0">
                <a:latin typeface="Arial"/>
                <a:cs typeface="Arial"/>
              </a:rPr>
              <a:t>crops </a:t>
            </a:r>
            <a:r>
              <a:rPr sz="1400" spc="-5" dirty="0">
                <a:latin typeface="Arial"/>
                <a:cs typeface="Arial"/>
              </a:rPr>
              <a:t>of the  image, CNN </a:t>
            </a:r>
            <a:r>
              <a:rPr sz="1400" dirty="0">
                <a:latin typeface="Arial"/>
                <a:cs typeface="Arial"/>
              </a:rPr>
              <a:t>classifies </a:t>
            </a:r>
            <a:r>
              <a:rPr sz="1400" spc="-5" dirty="0">
                <a:latin typeface="Arial"/>
                <a:cs typeface="Arial"/>
              </a:rPr>
              <a:t>each </a:t>
            </a:r>
            <a:r>
              <a:rPr sz="1400" dirty="0">
                <a:latin typeface="Arial"/>
                <a:cs typeface="Arial"/>
              </a:rPr>
              <a:t>crop </a:t>
            </a:r>
            <a:r>
              <a:rPr sz="1400" spc="-5" dirty="0">
                <a:latin typeface="Arial"/>
                <a:cs typeface="Arial"/>
              </a:rPr>
              <a:t>as object  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background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1" name="object 7"/>
          <p:cNvSpPr txBox="1">
            <a:spLocks noGrp="1"/>
          </p:cNvSpPr>
          <p:nvPr>
            <p:ph type="title"/>
          </p:nvPr>
        </p:nvSpPr>
        <p:spPr>
          <a:xfrm>
            <a:off x="782171" y="764704"/>
            <a:ext cx="53740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Object Detection: </a:t>
            </a:r>
            <a:r>
              <a:rPr sz="2800" dirty="0">
                <a:solidFill>
                  <a:srgbClr val="000000"/>
                </a:solidFill>
              </a:rPr>
              <a:t>Multiple</a:t>
            </a:r>
            <a:r>
              <a:rPr sz="2800" spc="-9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Objects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16965" y="3091948"/>
            <a:ext cx="2656726" cy="1992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3269840" y="3611225"/>
            <a:ext cx="3275410" cy="10981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6947825" y="3710813"/>
            <a:ext cx="2016663" cy="847411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91059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Dog?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lang="en-US" spc="-5" dirty="0" smtClean="0">
                <a:latin typeface="Arial"/>
                <a:cs typeface="Arial"/>
              </a:rPr>
              <a:t>NO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Cat?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lang="en-US" spc="-5" dirty="0" smtClean="0">
                <a:latin typeface="Arial"/>
                <a:cs typeface="Arial"/>
              </a:rPr>
              <a:t>YES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Background?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lang="en-US" spc="-5" dirty="0" smtClean="0">
                <a:latin typeface="Arial"/>
                <a:cs typeface="Arial"/>
              </a:rPr>
              <a:t>NO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1835696" y="3861048"/>
            <a:ext cx="648072" cy="936104"/>
          </a:xfrm>
          <a:custGeom>
            <a:avLst/>
            <a:gdLst/>
            <a:ahLst/>
            <a:cxnLst/>
            <a:rect l="l" t="t" r="r" b="b"/>
            <a:pathLst>
              <a:path w="876300" h="1304289">
                <a:moveTo>
                  <a:pt x="0" y="0"/>
                </a:moveTo>
                <a:lnTo>
                  <a:pt x="875999" y="0"/>
                </a:lnTo>
                <a:lnTo>
                  <a:pt x="875999" y="1303799"/>
                </a:lnTo>
                <a:lnTo>
                  <a:pt x="0" y="13037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3212000" y="1988840"/>
            <a:ext cx="339534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just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Apply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CNN to </a:t>
            </a:r>
            <a:r>
              <a:rPr sz="1400" dirty="0">
                <a:latin typeface="Arial"/>
                <a:cs typeface="Arial"/>
              </a:rPr>
              <a:t>many </a:t>
            </a:r>
            <a:r>
              <a:rPr sz="1400" spc="-10" dirty="0">
                <a:latin typeface="Arial"/>
                <a:cs typeface="Arial"/>
              </a:rPr>
              <a:t>different </a:t>
            </a:r>
            <a:r>
              <a:rPr sz="1400" dirty="0">
                <a:latin typeface="Arial"/>
                <a:cs typeface="Arial"/>
              </a:rPr>
              <a:t>crops </a:t>
            </a:r>
            <a:r>
              <a:rPr sz="1400" spc="-5" dirty="0">
                <a:latin typeface="Arial"/>
                <a:cs typeface="Arial"/>
              </a:rPr>
              <a:t>of the  image, CNN </a:t>
            </a:r>
            <a:r>
              <a:rPr sz="1400" dirty="0">
                <a:latin typeface="Arial"/>
                <a:cs typeface="Arial"/>
              </a:rPr>
              <a:t>classifies </a:t>
            </a:r>
            <a:r>
              <a:rPr sz="1400" spc="-5" dirty="0">
                <a:latin typeface="Arial"/>
                <a:cs typeface="Arial"/>
              </a:rPr>
              <a:t>each </a:t>
            </a:r>
            <a:r>
              <a:rPr sz="1400" dirty="0">
                <a:latin typeface="Arial"/>
                <a:cs typeface="Arial"/>
              </a:rPr>
              <a:t>crop </a:t>
            </a:r>
            <a:r>
              <a:rPr sz="1400" spc="-5" dirty="0">
                <a:latin typeface="Arial"/>
                <a:cs typeface="Arial"/>
              </a:rPr>
              <a:t>as object  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background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1" name="object 7"/>
          <p:cNvSpPr txBox="1">
            <a:spLocks noGrp="1"/>
          </p:cNvSpPr>
          <p:nvPr>
            <p:ph type="title"/>
          </p:nvPr>
        </p:nvSpPr>
        <p:spPr>
          <a:xfrm>
            <a:off x="782171" y="764704"/>
            <a:ext cx="53740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Object Detection: </a:t>
            </a:r>
            <a:r>
              <a:rPr sz="2800" dirty="0">
                <a:solidFill>
                  <a:srgbClr val="000000"/>
                </a:solidFill>
              </a:rPr>
              <a:t>Multiple</a:t>
            </a:r>
            <a:r>
              <a:rPr sz="2800" spc="-9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Objects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16965" y="3091948"/>
            <a:ext cx="2656726" cy="1992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3269840" y="3611225"/>
            <a:ext cx="3275410" cy="10981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6947825" y="3710813"/>
            <a:ext cx="2016663" cy="847411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91059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Dog?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lang="en-US" spc="-5" dirty="0" smtClean="0">
                <a:latin typeface="Arial"/>
                <a:cs typeface="Arial"/>
              </a:rPr>
              <a:t>NO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Cat?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lang="en-US" spc="-5" dirty="0" smtClean="0">
                <a:latin typeface="Arial"/>
                <a:cs typeface="Arial"/>
              </a:rPr>
              <a:t>YES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Arial"/>
                <a:cs typeface="Arial"/>
              </a:rPr>
              <a:t>Background?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lang="en-US" spc="-5" dirty="0" smtClean="0">
                <a:latin typeface="Arial"/>
                <a:cs typeface="Arial"/>
              </a:rPr>
              <a:t>NO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1835696" y="3861048"/>
            <a:ext cx="648072" cy="936104"/>
          </a:xfrm>
          <a:custGeom>
            <a:avLst/>
            <a:gdLst/>
            <a:ahLst/>
            <a:cxnLst/>
            <a:rect l="l" t="t" r="r" b="b"/>
            <a:pathLst>
              <a:path w="876300" h="1304289">
                <a:moveTo>
                  <a:pt x="0" y="0"/>
                </a:moveTo>
                <a:lnTo>
                  <a:pt x="875999" y="0"/>
                </a:lnTo>
                <a:lnTo>
                  <a:pt x="875999" y="1303799"/>
                </a:lnTo>
                <a:lnTo>
                  <a:pt x="0" y="13037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3212000" y="1988840"/>
            <a:ext cx="3395345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just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Apply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CNN to </a:t>
            </a:r>
            <a:r>
              <a:rPr sz="1400" dirty="0">
                <a:latin typeface="Arial"/>
                <a:cs typeface="Arial"/>
              </a:rPr>
              <a:t>many </a:t>
            </a:r>
            <a:r>
              <a:rPr sz="1400" spc="-10" dirty="0">
                <a:latin typeface="Arial"/>
                <a:cs typeface="Arial"/>
              </a:rPr>
              <a:t>different </a:t>
            </a:r>
            <a:r>
              <a:rPr sz="1400" dirty="0">
                <a:latin typeface="Arial"/>
                <a:cs typeface="Arial"/>
              </a:rPr>
              <a:t>crops </a:t>
            </a:r>
            <a:r>
              <a:rPr sz="1400" spc="-5" dirty="0">
                <a:latin typeface="Arial"/>
                <a:cs typeface="Arial"/>
              </a:rPr>
              <a:t>of the  image, CNN </a:t>
            </a:r>
            <a:r>
              <a:rPr sz="1400" dirty="0">
                <a:latin typeface="Arial"/>
                <a:cs typeface="Arial"/>
              </a:rPr>
              <a:t>classifies </a:t>
            </a:r>
            <a:r>
              <a:rPr sz="1400" spc="-5" dirty="0">
                <a:latin typeface="Arial"/>
                <a:cs typeface="Arial"/>
              </a:rPr>
              <a:t>each </a:t>
            </a:r>
            <a:r>
              <a:rPr sz="1400" dirty="0">
                <a:latin typeface="Arial"/>
                <a:cs typeface="Arial"/>
              </a:rPr>
              <a:t>crop </a:t>
            </a:r>
            <a:r>
              <a:rPr sz="1400" spc="-5" dirty="0">
                <a:latin typeface="Arial"/>
                <a:cs typeface="Arial"/>
              </a:rPr>
              <a:t>as object  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background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1" name="object 7"/>
          <p:cNvSpPr txBox="1">
            <a:spLocks noGrp="1"/>
          </p:cNvSpPr>
          <p:nvPr>
            <p:ph type="title"/>
          </p:nvPr>
        </p:nvSpPr>
        <p:spPr>
          <a:xfrm>
            <a:off x="782171" y="764704"/>
            <a:ext cx="53740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Object Detection: </a:t>
            </a:r>
            <a:r>
              <a:rPr sz="2800" dirty="0">
                <a:solidFill>
                  <a:srgbClr val="000000"/>
                </a:solidFill>
              </a:rPr>
              <a:t>Multiple</a:t>
            </a:r>
            <a:r>
              <a:rPr sz="2800" spc="-9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Objects</a:t>
            </a:r>
            <a:endParaRPr sz="2800" dirty="0"/>
          </a:p>
        </p:txBody>
      </p:sp>
      <p:sp>
        <p:nvSpPr>
          <p:cNvPr id="13" name="object 3"/>
          <p:cNvSpPr/>
          <p:nvPr/>
        </p:nvSpPr>
        <p:spPr>
          <a:xfrm>
            <a:off x="212203" y="3115093"/>
            <a:ext cx="2666365" cy="2002155"/>
          </a:xfrm>
          <a:custGeom>
            <a:avLst/>
            <a:gdLst/>
            <a:ahLst/>
            <a:cxnLst/>
            <a:rect l="l" t="t" r="r" b="b"/>
            <a:pathLst>
              <a:path w="2666365" h="2002154">
                <a:moveTo>
                  <a:pt x="0" y="0"/>
                </a:moveTo>
                <a:lnTo>
                  <a:pt x="2666251" y="0"/>
                </a:lnTo>
                <a:lnTo>
                  <a:pt x="2666251" y="2002100"/>
                </a:lnTo>
                <a:lnTo>
                  <a:pt x="0" y="200210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7"/>
          <p:cNvSpPr/>
          <p:nvPr/>
        </p:nvSpPr>
        <p:spPr>
          <a:xfrm>
            <a:off x="1952575" y="3808802"/>
            <a:ext cx="537845" cy="986155"/>
          </a:xfrm>
          <a:custGeom>
            <a:avLst/>
            <a:gdLst/>
            <a:ahLst/>
            <a:cxnLst/>
            <a:rect l="l" t="t" r="r" b="b"/>
            <a:pathLst>
              <a:path w="537844" h="986154">
                <a:moveTo>
                  <a:pt x="0" y="0"/>
                </a:moveTo>
                <a:lnTo>
                  <a:pt x="537299" y="0"/>
                </a:lnTo>
                <a:lnTo>
                  <a:pt x="537299" y="986099"/>
                </a:lnTo>
                <a:lnTo>
                  <a:pt x="0" y="986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8"/>
          <p:cNvSpPr/>
          <p:nvPr/>
        </p:nvSpPr>
        <p:spPr>
          <a:xfrm>
            <a:off x="1819699" y="3873403"/>
            <a:ext cx="777875" cy="807085"/>
          </a:xfrm>
          <a:custGeom>
            <a:avLst/>
            <a:gdLst/>
            <a:ahLst/>
            <a:cxnLst/>
            <a:rect l="l" t="t" r="r" b="b"/>
            <a:pathLst>
              <a:path w="777875" h="807085">
                <a:moveTo>
                  <a:pt x="0" y="0"/>
                </a:moveTo>
                <a:lnTo>
                  <a:pt x="777299" y="0"/>
                </a:lnTo>
                <a:lnTo>
                  <a:pt x="777299" y="806999"/>
                </a:lnTo>
                <a:lnTo>
                  <a:pt x="0" y="80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9"/>
          <p:cNvSpPr/>
          <p:nvPr/>
        </p:nvSpPr>
        <p:spPr>
          <a:xfrm>
            <a:off x="2026299" y="3987903"/>
            <a:ext cx="431800" cy="495300"/>
          </a:xfrm>
          <a:custGeom>
            <a:avLst/>
            <a:gdLst/>
            <a:ahLst/>
            <a:cxnLst/>
            <a:rect l="l" t="t" r="r" b="b"/>
            <a:pathLst>
              <a:path w="431800" h="495300">
                <a:moveTo>
                  <a:pt x="0" y="0"/>
                </a:moveTo>
                <a:lnTo>
                  <a:pt x="431399" y="0"/>
                </a:lnTo>
                <a:lnTo>
                  <a:pt x="431399" y="494999"/>
                </a:lnTo>
                <a:lnTo>
                  <a:pt x="0" y="494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0"/>
          <p:cNvSpPr/>
          <p:nvPr/>
        </p:nvSpPr>
        <p:spPr>
          <a:xfrm>
            <a:off x="1864149" y="3928153"/>
            <a:ext cx="696595" cy="629920"/>
          </a:xfrm>
          <a:custGeom>
            <a:avLst/>
            <a:gdLst/>
            <a:ahLst/>
            <a:cxnLst/>
            <a:rect l="l" t="t" r="r" b="b"/>
            <a:pathLst>
              <a:path w="696594" h="629919">
                <a:moveTo>
                  <a:pt x="0" y="0"/>
                </a:moveTo>
                <a:lnTo>
                  <a:pt x="696299" y="0"/>
                </a:lnTo>
                <a:lnTo>
                  <a:pt x="696299" y="629399"/>
                </a:lnTo>
                <a:lnTo>
                  <a:pt x="0" y="629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1"/>
          <p:cNvSpPr/>
          <p:nvPr/>
        </p:nvSpPr>
        <p:spPr>
          <a:xfrm>
            <a:off x="1893849" y="3667678"/>
            <a:ext cx="696595" cy="1078230"/>
          </a:xfrm>
          <a:custGeom>
            <a:avLst/>
            <a:gdLst/>
            <a:ahLst/>
            <a:cxnLst/>
            <a:rect l="l" t="t" r="r" b="b"/>
            <a:pathLst>
              <a:path w="696594" h="1078229">
                <a:moveTo>
                  <a:pt x="0" y="0"/>
                </a:moveTo>
                <a:lnTo>
                  <a:pt x="696299" y="0"/>
                </a:lnTo>
                <a:lnTo>
                  <a:pt x="696299" y="1077899"/>
                </a:lnTo>
                <a:lnTo>
                  <a:pt x="0" y="107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2"/>
          <p:cNvSpPr/>
          <p:nvPr/>
        </p:nvSpPr>
        <p:spPr>
          <a:xfrm>
            <a:off x="1770500" y="3536277"/>
            <a:ext cx="876300" cy="1341120"/>
          </a:xfrm>
          <a:custGeom>
            <a:avLst/>
            <a:gdLst/>
            <a:ahLst/>
            <a:cxnLst/>
            <a:rect l="l" t="t" r="r" b="b"/>
            <a:pathLst>
              <a:path w="876300" h="1341120">
                <a:moveTo>
                  <a:pt x="0" y="0"/>
                </a:moveTo>
                <a:lnTo>
                  <a:pt x="875699" y="0"/>
                </a:lnTo>
                <a:lnTo>
                  <a:pt x="875699" y="1340699"/>
                </a:lnTo>
                <a:lnTo>
                  <a:pt x="0" y="134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3"/>
          <p:cNvSpPr/>
          <p:nvPr/>
        </p:nvSpPr>
        <p:spPr>
          <a:xfrm>
            <a:off x="1388900" y="3992902"/>
            <a:ext cx="1420495" cy="299720"/>
          </a:xfrm>
          <a:custGeom>
            <a:avLst/>
            <a:gdLst/>
            <a:ahLst/>
            <a:cxnLst/>
            <a:rect l="l" t="t" r="r" b="b"/>
            <a:pathLst>
              <a:path w="1420495" h="299719">
                <a:moveTo>
                  <a:pt x="0" y="0"/>
                </a:moveTo>
                <a:lnTo>
                  <a:pt x="1420199" y="0"/>
                </a:lnTo>
                <a:lnTo>
                  <a:pt x="1420199" y="299099"/>
                </a:lnTo>
                <a:lnTo>
                  <a:pt x="0" y="299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4"/>
          <p:cNvSpPr/>
          <p:nvPr/>
        </p:nvSpPr>
        <p:spPr>
          <a:xfrm>
            <a:off x="1761175" y="3677403"/>
            <a:ext cx="537845" cy="986155"/>
          </a:xfrm>
          <a:custGeom>
            <a:avLst/>
            <a:gdLst/>
            <a:ahLst/>
            <a:cxnLst/>
            <a:rect l="l" t="t" r="r" b="b"/>
            <a:pathLst>
              <a:path w="537844" h="986154">
                <a:moveTo>
                  <a:pt x="0" y="0"/>
                </a:moveTo>
                <a:lnTo>
                  <a:pt x="537299" y="0"/>
                </a:lnTo>
                <a:lnTo>
                  <a:pt x="537299" y="986099"/>
                </a:lnTo>
                <a:lnTo>
                  <a:pt x="0" y="986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5"/>
          <p:cNvSpPr/>
          <p:nvPr/>
        </p:nvSpPr>
        <p:spPr>
          <a:xfrm>
            <a:off x="1628300" y="3742002"/>
            <a:ext cx="777875" cy="807085"/>
          </a:xfrm>
          <a:custGeom>
            <a:avLst/>
            <a:gdLst/>
            <a:ahLst/>
            <a:cxnLst/>
            <a:rect l="l" t="t" r="r" b="b"/>
            <a:pathLst>
              <a:path w="777875" h="807085">
                <a:moveTo>
                  <a:pt x="0" y="0"/>
                </a:moveTo>
                <a:lnTo>
                  <a:pt x="777299" y="0"/>
                </a:lnTo>
                <a:lnTo>
                  <a:pt x="777299" y="806999"/>
                </a:lnTo>
                <a:lnTo>
                  <a:pt x="0" y="80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6"/>
          <p:cNvSpPr/>
          <p:nvPr/>
        </p:nvSpPr>
        <p:spPr>
          <a:xfrm>
            <a:off x="1834900" y="3856502"/>
            <a:ext cx="431800" cy="495300"/>
          </a:xfrm>
          <a:custGeom>
            <a:avLst/>
            <a:gdLst/>
            <a:ahLst/>
            <a:cxnLst/>
            <a:rect l="l" t="t" r="r" b="b"/>
            <a:pathLst>
              <a:path w="431800" h="495300">
                <a:moveTo>
                  <a:pt x="0" y="0"/>
                </a:moveTo>
                <a:lnTo>
                  <a:pt x="431399" y="0"/>
                </a:lnTo>
                <a:lnTo>
                  <a:pt x="431399" y="494999"/>
                </a:lnTo>
                <a:lnTo>
                  <a:pt x="0" y="494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7"/>
          <p:cNvSpPr/>
          <p:nvPr/>
        </p:nvSpPr>
        <p:spPr>
          <a:xfrm>
            <a:off x="1672750" y="3796752"/>
            <a:ext cx="696595" cy="629920"/>
          </a:xfrm>
          <a:custGeom>
            <a:avLst/>
            <a:gdLst/>
            <a:ahLst/>
            <a:cxnLst/>
            <a:rect l="l" t="t" r="r" b="b"/>
            <a:pathLst>
              <a:path w="696594" h="629919">
                <a:moveTo>
                  <a:pt x="0" y="0"/>
                </a:moveTo>
                <a:lnTo>
                  <a:pt x="696299" y="0"/>
                </a:lnTo>
                <a:lnTo>
                  <a:pt x="696299" y="629399"/>
                </a:lnTo>
                <a:lnTo>
                  <a:pt x="0" y="629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8"/>
          <p:cNvSpPr/>
          <p:nvPr/>
        </p:nvSpPr>
        <p:spPr>
          <a:xfrm>
            <a:off x="1702449" y="3536277"/>
            <a:ext cx="696595" cy="1078230"/>
          </a:xfrm>
          <a:custGeom>
            <a:avLst/>
            <a:gdLst/>
            <a:ahLst/>
            <a:cxnLst/>
            <a:rect l="l" t="t" r="r" b="b"/>
            <a:pathLst>
              <a:path w="696594" h="1078230">
                <a:moveTo>
                  <a:pt x="0" y="0"/>
                </a:moveTo>
                <a:lnTo>
                  <a:pt x="696299" y="0"/>
                </a:lnTo>
                <a:lnTo>
                  <a:pt x="696299" y="1077899"/>
                </a:lnTo>
                <a:lnTo>
                  <a:pt x="0" y="107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9"/>
          <p:cNvSpPr/>
          <p:nvPr/>
        </p:nvSpPr>
        <p:spPr>
          <a:xfrm>
            <a:off x="1579100" y="3404877"/>
            <a:ext cx="876300" cy="1341120"/>
          </a:xfrm>
          <a:custGeom>
            <a:avLst/>
            <a:gdLst/>
            <a:ahLst/>
            <a:cxnLst/>
            <a:rect l="l" t="t" r="r" b="b"/>
            <a:pathLst>
              <a:path w="876300" h="1341120">
                <a:moveTo>
                  <a:pt x="0" y="0"/>
                </a:moveTo>
                <a:lnTo>
                  <a:pt x="875699" y="0"/>
                </a:lnTo>
                <a:lnTo>
                  <a:pt x="875699" y="1340699"/>
                </a:lnTo>
                <a:lnTo>
                  <a:pt x="0" y="134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0"/>
          <p:cNvSpPr/>
          <p:nvPr/>
        </p:nvSpPr>
        <p:spPr>
          <a:xfrm>
            <a:off x="1197499" y="3861503"/>
            <a:ext cx="1420495" cy="299720"/>
          </a:xfrm>
          <a:custGeom>
            <a:avLst/>
            <a:gdLst/>
            <a:ahLst/>
            <a:cxnLst/>
            <a:rect l="l" t="t" r="r" b="b"/>
            <a:pathLst>
              <a:path w="1420495" h="299719">
                <a:moveTo>
                  <a:pt x="0" y="0"/>
                </a:moveTo>
                <a:lnTo>
                  <a:pt x="1420199" y="0"/>
                </a:lnTo>
                <a:lnTo>
                  <a:pt x="1420199" y="299099"/>
                </a:lnTo>
                <a:lnTo>
                  <a:pt x="0" y="299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1"/>
          <p:cNvSpPr/>
          <p:nvPr/>
        </p:nvSpPr>
        <p:spPr>
          <a:xfrm>
            <a:off x="1094274" y="3640552"/>
            <a:ext cx="537845" cy="986155"/>
          </a:xfrm>
          <a:custGeom>
            <a:avLst/>
            <a:gdLst/>
            <a:ahLst/>
            <a:cxnLst/>
            <a:rect l="l" t="t" r="r" b="b"/>
            <a:pathLst>
              <a:path w="537844" h="986155">
                <a:moveTo>
                  <a:pt x="0" y="0"/>
                </a:moveTo>
                <a:lnTo>
                  <a:pt x="537299" y="0"/>
                </a:lnTo>
                <a:lnTo>
                  <a:pt x="537299" y="986099"/>
                </a:lnTo>
                <a:lnTo>
                  <a:pt x="0" y="986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2"/>
          <p:cNvSpPr/>
          <p:nvPr/>
        </p:nvSpPr>
        <p:spPr>
          <a:xfrm>
            <a:off x="961400" y="3705153"/>
            <a:ext cx="777875" cy="807085"/>
          </a:xfrm>
          <a:custGeom>
            <a:avLst/>
            <a:gdLst/>
            <a:ahLst/>
            <a:cxnLst/>
            <a:rect l="l" t="t" r="r" b="b"/>
            <a:pathLst>
              <a:path w="777875" h="807085">
                <a:moveTo>
                  <a:pt x="0" y="0"/>
                </a:moveTo>
                <a:lnTo>
                  <a:pt x="777299" y="0"/>
                </a:lnTo>
                <a:lnTo>
                  <a:pt x="777299" y="806999"/>
                </a:lnTo>
                <a:lnTo>
                  <a:pt x="0" y="80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3"/>
          <p:cNvSpPr/>
          <p:nvPr/>
        </p:nvSpPr>
        <p:spPr>
          <a:xfrm>
            <a:off x="1168000" y="3819653"/>
            <a:ext cx="431800" cy="495300"/>
          </a:xfrm>
          <a:custGeom>
            <a:avLst/>
            <a:gdLst/>
            <a:ahLst/>
            <a:cxnLst/>
            <a:rect l="l" t="t" r="r" b="b"/>
            <a:pathLst>
              <a:path w="431800" h="495300">
                <a:moveTo>
                  <a:pt x="0" y="0"/>
                </a:moveTo>
                <a:lnTo>
                  <a:pt x="431399" y="0"/>
                </a:lnTo>
                <a:lnTo>
                  <a:pt x="431399" y="494999"/>
                </a:lnTo>
                <a:lnTo>
                  <a:pt x="0" y="494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4"/>
          <p:cNvSpPr/>
          <p:nvPr/>
        </p:nvSpPr>
        <p:spPr>
          <a:xfrm>
            <a:off x="1005850" y="3759903"/>
            <a:ext cx="696595" cy="629920"/>
          </a:xfrm>
          <a:custGeom>
            <a:avLst/>
            <a:gdLst/>
            <a:ahLst/>
            <a:cxnLst/>
            <a:rect l="l" t="t" r="r" b="b"/>
            <a:pathLst>
              <a:path w="696594" h="629919">
                <a:moveTo>
                  <a:pt x="0" y="0"/>
                </a:moveTo>
                <a:lnTo>
                  <a:pt x="696299" y="0"/>
                </a:lnTo>
                <a:lnTo>
                  <a:pt x="696299" y="629399"/>
                </a:lnTo>
                <a:lnTo>
                  <a:pt x="0" y="629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5"/>
          <p:cNvSpPr/>
          <p:nvPr/>
        </p:nvSpPr>
        <p:spPr>
          <a:xfrm>
            <a:off x="1035549" y="3499428"/>
            <a:ext cx="696595" cy="1078230"/>
          </a:xfrm>
          <a:custGeom>
            <a:avLst/>
            <a:gdLst/>
            <a:ahLst/>
            <a:cxnLst/>
            <a:rect l="l" t="t" r="r" b="b"/>
            <a:pathLst>
              <a:path w="696594" h="1078230">
                <a:moveTo>
                  <a:pt x="0" y="0"/>
                </a:moveTo>
                <a:lnTo>
                  <a:pt x="696299" y="0"/>
                </a:lnTo>
                <a:lnTo>
                  <a:pt x="696299" y="1077899"/>
                </a:lnTo>
                <a:lnTo>
                  <a:pt x="0" y="107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6"/>
          <p:cNvSpPr/>
          <p:nvPr/>
        </p:nvSpPr>
        <p:spPr>
          <a:xfrm>
            <a:off x="912200" y="3368027"/>
            <a:ext cx="876300" cy="1341120"/>
          </a:xfrm>
          <a:custGeom>
            <a:avLst/>
            <a:gdLst/>
            <a:ahLst/>
            <a:cxnLst/>
            <a:rect l="l" t="t" r="r" b="b"/>
            <a:pathLst>
              <a:path w="876300" h="1341120">
                <a:moveTo>
                  <a:pt x="0" y="0"/>
                </a:moveTo>
                <a:lnTo>
                  <a:pt x="875699" y="0"/>
                </a:lnTo>
                <a:lnTo>
                  <a:pt x="875699" y="1340699"/>
                </a:lnTo>
                <a:lnTo>
                  <a:pt x="0" y="134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7"/>
          <p:cNvSpPr/>
          <p:nvPr/>
        </p:nvSpPr>
        <p:spPr>
          <a:xfrm>
            <a:off x="530599" y="3824652"/>
            <a:ext cx="1420495" cy="299720"/>
          </a:xfrm>
          <a:custGeom>
            <a:avLst/>
            <a:gdLst/>
            <a:ahLst/>
            <a:cxnLst/>
            <a:rect l="l" t="t" r="r" b="b"/>
            <a:pathLst>
              <a:path w="1420495" h="299719">
                <a:moveTo>
                  <a:pt x="0" y="0"/>
                </a:moveTo>
                <a:lnTo>
                  <a:pt x="1420199" y="0"/>
                </a:lnTo>
                <a:lnTo>
                  <a:pt x="1420199" y="299099"/>
                </a:lnTo>
                <a:lnTo>
                  <a:pt x="0" y="299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28"/>
          <p:cNvSpPr/>
          <p:nvPr/>
        </p:nvSpPr>
        <p:spPr>
          <a:xfrm>
            <a:off x="780649" y="3808802"/>
            <a:ext cx="537845" cy="986155"/>
          </a:xfrm>
          <a:custGeom>
            <a:avLst/>
            <a:gdLst/>
            <a:ahLst/>
            <a:cxnLst/>
            <a:rect l="l" t="t" r="r" b="b"/>
            <a:pathLst>
              <a:path w="537844" h="986154">
                <a:moveTo>
                  <a:pt x="0" y="0"/>
                </a:moveTo>
                <a:lnTo>
                  <a:pt x="537299" y="0"/>
                </a:lnTo>
                <a:lnTo>
                  <a:pt x="537299" y="986099"/>
                </a:lnTo>
                <a:lnTo>
                  <a:pt x="0" y="986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9"/>
          <p:cNvSpPr/>
          <p:nvPr/>
        </p:nvSpPr>
        <p:spPr>
          <a:xfrm>
            <a:off x="647774" y="3873403"/>
            <a:ext cx="777875" cy="807085"/>
          </a:xfrm>
          <a:custGeom>
            <a:avLst/>
            <a:gdLst/>
            <a:ahLst/>
            <a:cxnLst/>
            <a:rect l="l" t="t" r="r" b="b"/>
            <a:pathLst>
              <a:path w="777875" h="807085">
                <a:moveTo>
                  <a:pt x="0" y="0"/>
                </a:moveTo>
                <a:lnTo>
                  <a:pt x="777299" y="0"/>
                </a:lnTo>
                <a:lnTo>
                  <a:pt x="777299" y="806999"/>
                </a:lnTo>
                <a:lnTo>
                  <a:pt x="0" y="80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0"/>
          <p:cNvSpPr/>
          <p:nvPr/>
        </p:nvSpPr>
        <p:spPr>
          <a:xfrm>
            <a:off x="854374" y="3987903"/>
            <a:ext cx="431800" cy="495300"/>
          </a:xfrm>
          <a:custGeom>
            <a:avLst/>
            <a:gdLst/>
            <a:ahLst/>
            <a:cxnLst/>
            <a:rect l="l" t="t" r="r" b="b"/>
            <a:pathLst>
              <a:path w="431800" h="495300">
                <a:moveTo>
                  <a:pt x="0" y="0"/>
                </a:moveTo>
                <a:lnTo>
                  <a:pt x="431399" y="0"/>
                </a:lnTo>
                <a:lnTo>
                  <a:pt x="431399" y="494999"/>
                </a:lnTo>
                <a:lnTo>
                  <a:pt x="0" y="494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1"/>
          <p:cNvSpPr/>
          <p:nvPr/>
        </p:nvSpPr>
        <p:spPr>
          <a:xfrm>
            <a:off x="692224" y="3928153"/>
            <a:ext cx="696595" cy="629920"/>
          </a:xfrm>
          <a:custGeom>
            <a:avLst/>
            <a:gdLst/>
            <a:ahLst/>
            <a:cxnLst/>
            <a:rect l="l" t="t" r="r" b="b"/>
            <a:pathLst>
              <a:path w="696594" h="629919">
                <a:moveTo>
                  <a:pt x="0" y="0"/>
                </a:moveTo>
                <a:lnTo>
                  <a:pt x="696299" y="0"/>
                </a:lnTo>
                <a:lnTo>
                  <a:pt x="696299" y="629399"/>
                </a:lnTo>
                <a:lnTo>
                  <a:pt x="0" y="629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2"/>
          <p:cNvSpPr/>
          <p:nvPr/>
        </p:nvSpPr>
        <p:spPr>
          <a:xfrm>
            <a:off x="721924" y="3667678"/>
            <a:ext cx="696595" cy="1078230"/>
          </a:xfrm>
          <a:custGeom>
            <a:avLst/>
            <a:gdLst/>
            <a:ahLst/>
            <a:cxnLst/>
            <a:rect l="l" t="t" r="r" b="b"/>
            <a:pathLst>
              <a:path w="696594" h="1078229">
                <a:moveTo>
                  <a:pt x="0" y="0"/>
                </a:moveTo>
                <a:lnTo>
                  <a:pt x="696299" y="0"/>
                </a:lnTo>
                <a:lnTo>
                  <a:pt x="696299" y="1077899"/>
                </a:lnTo>
                <a:lnTo>
                  <a:pt x="0" y="107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3"/>
          <p:cNvSpPr/>
          <p:nvPr/>
        </p:nvSpPr>
        <p:spPr>
          <a:xfrm>
            <a:off x="598574" y="3536277"/>
            <a:ext cx="876300" cy="1341120"/>
          </a:xfrm>
          <a:custGeom>
            <a:avLst/>
            <a:gdLst/>
            <a:ahLst/>
            <a:cxnLst/>
            <a:rect l="l" t="t" r="r" b="b"/>
            <a:pathLst>
              <a:path w="876300" h="1341120">
                <a:moveTo>
                  <a:pt x="0" y="0"/>
                </a:moveTo>
                <a:lnTo>
                  <a:pt x="875699" y="0"/>
                </a:lnTo>
                <a:lnTo>
                  <a:pt x="875699" y="1340699"/>
                </a:lnTo>
                <a:lnTo>
                  <a:pt x="0" y="134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4"/>
          <p:cNvSpPr/>
          <p:nvPr/>
        </p:nvSpPr>
        <p:spPr>
          <a:xfrm>
            <a:off x="761474" y="3992902"/>
            <a:ext cx="876300" cy="299720"/>
          </a:xfrm>
          <a:custGeom>
            <a:avLst/>
            <a:gdLst/>
            <a:ahLst/>
            <a:cxnLst/>
            <a:rect l="l" t="t" r="r" b="b"/>
            <a:pathLst>
              <a:path w="876300" h="299719">
                <a:moveTo>
                  <a:pt x="0" y="0"/>
                </a:moveTo>
                <a:lnTo>
                  <a:pt x="875699" y="0"/>
                </a:lnTo>
                <a:lnTo>
                  <a:pt x="875699" y="299099"/>
                </a:lnTo>
                <a:lnTo>
                  <a:pt x="0" y="299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5"/>
          <p:cNvSpPr/>
          <p:nvPr/>
        </p:nvSpPr>
        <p:spPr>
          <a:xfrm>
            <a:off x="945525" y="3577302"/>
            <a:ext cx="537845" cy="986155"/>
          </a:xfrm>
          <a:custGeom>
            <a:avLst/>
            <a:gdLst/>
            <a:ahLst/>
            <a:cxnLst/>
            <a:rect l="l" t="t" r="r" b="b"/>
            <a:pathLst>
              <a:path w="537844" h="986155">
                <a:moveTo>
                  <a:pt x="0" y="0"/>
                </a:moveTo>
                <a:lnTo>
                  <a:pt x="537299" y="0"/>
                </a:lnTo>
                <a:lnTo>
                  <a:pt x="537299" y="986099"/>
                </a:lnTo>
                <a:lnTo>
                  <a:pt x="0" y="986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6"/>
          <p:cNvSpPr/>
          <p:nvPr/>
        </p:nvSpPr>
        <p:spPr>
          <a:xfrm>
            <a:off x="812650" y="3641903"/>
            <a:ext cx="777875" cy="807085"/>
          </a:xfrm>
          <a:custGeom>
            <a:avLst/>
            <a:gdLst/>
            <a:ahLst/>
            <a:cxnLst/>
            <a:rect l="l" t="t" r="r" b="b"/>
            <a:pathLst>
              <a:path w="777875" h="807085">
                <a:moveTo>
                  <a:pt x="0" y="0"/>
                </a:moveTo>
                <a:lnTo>
                  <a:pt x="777299" y="0"/>
                </a:lnTo>
                <a:lnTo>
                  <a:pt x="777299" y="806999"/>
                </a:lnTo>
                <a:lnTo>
                  <a:pt x="0" y="80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37"/>
          <p:cNvSpPr/>
          <p:nvPr/>
        </p:nvSpPr>
        <p:spPr>
          <a:xfrm>
            <a:off x="1019249" y="3756403"/>
            <a:ext cx="431800" cy="495300"/>
          </a:xfrm>
          <a:custGeom>
            <a:avLst/>
            <a:gdLst/>
            <a:ahLst/>
            <a:cxnLst/>
            <a:rect l="l" t="t" r="r" b="b"/>
            <a:pathLst>
              <a:path w="431800" h="495300">
                <a:moveTo>
                  <a:pt x="0" y="0"/>
                </a:moveTo>
                <a:lnTo>
                  <a:pt x="431399" y="0"/>
                </a:lnTo>
                <a:lnTo>
                  <a:pt x="431399" y="494999"/>
                </a:lnTo>
                <a:lnTo>
                  <a:pt x="0" y="494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38"/>
          <p:cNvSpPr/>
          <p:nvPr/>
        </p:nvSpPr>
        <p:spPr>
          <a:xfrm>
            <a:off x="857100" y="3696652"/>
            <a:ext cx="696595" cy="629920"/>
          </a:xfrm>
          <a:custGeom>
            <a:avLst/>
            <a:gdLst/>
            <a:ahLst/>
            <a:cxnLst/>
            <a:rect l="l" t="t" r="r" b="b"/>
            <a:pathLst>
              <a:path w="696594" h="629919">
                <a:moveTo>
                  <a:pt x="0" y="0"/>
                </a:moveTo>
                <a:lnTo>
                  <a:pt x="696299" y="0"/>
                </a:lnTo>
                <a:lnTo>
                  <a:pt x="696299" y="629399"/>
                </a:lnTo>
                <a:lnTo>
                  <a:pt x="0" y="629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39"/>
          <p:cNvSpPr/>
          <p:nvPr/>
        </p:nvSpPr>
        <p:spPr>
          <a:xfrm>
            <a:off x="886800" y="3436178"/>
            <a:ext cx="696595" cy="1078230"/>
          </a:xfrm>
          <a:custGeom>
            <a:avLst/>
            <a:gdLst/>
            <a:ahLst/>
            <a:cxnLst/>
            <a:rect l="l" t="t" r="r" b="b"/>
            <a:pathLst>
              <a:path w="696594" h="1078230">
                <a:moveTo>
                  <a:pt x="0" y="0"/>
                </a:moveTo>
                <a:lnTo>
                  <a:pt x="696299" y="0"/>
                </a:lnTo>
                <a:lnTo>
                  <a:pt x="696299" y="1077899"/>
                </a:lnTo>
                <a:lnTo>
                  <a:pt x="0" y="107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0"/>
          <p:cNvSpPr/>
          <p:nvPr/>
        </p:nvSpPr>
        <p:spPr>
          <a:xfrm>
            <a:off x="763450" y="3304778"/>
            <a:ext cx="876300" cy="1341120"/>
          </a:xfrm>
          <a:custGeom>
            <a:avLst/>
            <a:gdLst/>
            <a:ahLst/>
            <a:cxnLst/>
            <a:rect l="l" t="t" r="r" b="b"/>
            <a:pathLst>
              <a:path w="876300" h="1341120">
                <a:moveTo>
                  <a:pt x="0" y="0"/>
                </a:moveTo>
                <a:lnTo>
                  <a:pt x="875699" y="0"/>
                </a:lnTo>
                <a:lnTo>
                  <a:pt x="875699" y="1340699"/>
                </a:lnTo>
                <a:lnTo>
                  <a:pt x="0" y="134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1"/>
          <p:cNvSpPr/>
          <p:nvPr/>
        </p:nvSpPr>
        <p:spPr>
          <a:xfrm>
            <a:off x="381849" y="3761402"/>
            <a:ext cx="1420495" cy="299720"/>
          </a:xfrm>
          <a:custGeom>
            <a:avLst/>
            <a:gdLst/>
            <a:ahLst/>
            <a:cxnLst/>
            <a:rect l="l" t="t" r="r" b="b"/>
            <a:pathLst>
              <a:path w="1420495" h="299719">
                <a:moveTo>
                  <a:pt x="0" y="0"/>
                </a:moveTo>
                <a:lnTo>
                  <a:pt x="1420199" y="0"/>
                </a:lnTo>
                <a:lnTo>
                  <a:pt x="1420199" y="299099"/>
                </a:lnTo>
                <a:lnTo>
                  <a:pt x="0" y="299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2"/>
          <p:cNvSpPr/>
          <p:nvPr/>
        </p:nvSpPr>
        <p:spPr>
          <a:xfrm>
            <a:off x="1317375" y="4000228"/>
            <a:ext cx="537845" cy="986155"/>
          </a:xfrm>
          <a:custGeom>
            <a:avLst/>
            <a:gdLst/>
            <a:ahLst/>
            <a:cxnLst/>
            <a:rect l="l" t="t" r="r" b="b"/>
            <a:pathLst>
              <a:path w="537844" h="986154">
                <a:moveTo>
                  <a:pt x="0" y="0"/>
                </a:moveTo>
                <a:lnTo>
                  <a:pt x="537299" y="0"/>
                </a:lnTo>
                <a:lnTo>
                  <a:pt x="537299" y="986099"/>
                </a:lnTo>
                <a:lnTo>
                  <a:pt x="0" y="986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3"/>
          <p:cNvSpPr/>
          <p:nvPr/>
        </p:nvSpPr>
        <p:spPr>
          <a:xfrm>
            <a:off x="1184499" y="4064828"/>
            <a:ext cx="777875" cy="807085"/>
          </a:xfrm>
          <a:custGeom>
            <a:avLst/>
            <a:gdLst/>
            <a:ahLst/>
            <a:cxnLst/>
            <a:rect l="l" t="t" r="r" b="b"/>
            <a:pathLst>
              <a:path w="777875" h="807085">
                <a:moveTo>
                  <a:pt x="0" y="0"/>
                </a:moveTo>
                <a:lnTo>
                  <a:pt x="777299" y="0"/>
                </a:lnTo>
                <a:lnTo>
                  <a:pt x="777299" y="806999"/>
                </a:lnTo>
                <a:lnTo>
                  <a:pt x="0" y="80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4"/>
          <p:cNvSpPr/>
          <p:nvPr/>
        </p:nvSpPr>
        <p:spPr>
          <a:xfrm>
            <a:off x="1391099" y="4179327"/>
            <a:ext cx="431800" cy="495300"/>
          </a:xfrm>
          <a:custGeom>
            <a:avLst/>
            <a:gdLst/>
            <a:ahLst/>
            <a:cxnLst/>
            <a:rect l="l" t="t" r="r" b="b"/>
            <a:pathLst>
              <a:path w="431800" h="495300">
                <a:moveTo>
                  <a:pt x="0" y="0"/>
                </a:moveTo>
                <a:lnTo>
                  <a:pt x="431399" y="0"/>
                </a:lnTo>
                <a:lnTo>
                  <a:pt x="431399" y="494999"/>
                </a:lnTo>
                <a:lnTo>
                  <a:pt x="0" y="494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5"/>
          <p:cNvSpPr/>
          <p:nvPr/>
        </p:nvSpPr>
        <p:spPr>
          <a:xfrm>
            <a:off x="1228949" y="4119577"/>
            <a:ext cx="696595" cy="629920"/>
          </a:xfrm>
          <a:custGeom>
            <a:avLst/>
            <a:gdLst/>
            <a:ahLst/>
            <a:cxnLst/>
            <a:rect l="l" t="t" r="r" b="b"/>
            <a:pathLst>
              <a:path w="696594" h="629920">
                <a:moveTo>
                  <a:pt x="0" y="0"/>
                </a:moveTo>
                <a:lnTo>
                  <a:pt x="696299" y="0"/>
                </a:lnTo>
                <a:lnTo>
                  <a:pt x="696299" y="629399"/>
                </a:lnTo>
                <a:lnTo>
                  <a:pt x="0" y="629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6"/>
          <p:cNvSpPr/>
          <p:nvPr/>
        </p:nvSpPr>
        <p:spPr>
          <a:xfrm>
            <a:off x="1258650" y="3859102"/>
            <a:ext cx="696595" cy="1078230"/>
          </a:xfrm>
          <a:custGeom>
            <a:avLst/>
            <a:gdLst/>
            <a:ahLst/>
            <a:cxnLst/>
            <a:rect l="l" t="t" r="r" b="b"/>
            <a:pathLst>
              <a:path w="696594" h="1078229">
                <a:moveTo>
                  <a:pt x="0" y="0"/>
                </a:moveTo>
                <a:lnTo>
                  <a:pt x="696299" y="0"/>
                </a:lnTo>
                <a:lnTo>
                  <a:pt x="696299" y="1077899"/>
                </a:lnTo>
                <a:lnTo>
                  <a:pt x="0" y="107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7"/>
          <p:cNvSpPr/>
          <p:nvPr/>
        </p:nvSpPr>
        <p:spPr>
          <a:xfrm>
            <a:off x="1135299" y="3727703"/>
            <a:ext cx="876300" cy="1341120"/>
          </a:xfrm>
          <a:custGeom>
            <a:avLst/>
            <a:gdLst/>
            <a:ahLst/>
            <a:cxnLst/>
            <a:rect l="l" t="t" r="r" b="b"/>
            <a:pathLst>
              <a:path w="876300" h="1341120">
                <a:moveTo>
                  <a:pt x="0" y="0"/>
                </a:moveTo>
                <a:lnTo>
                  <a:pt x="875699" y="0"/>
                </a:lnTo>
                <a:lnTo>
                  <a:pt x="875699" y="1340699"/>
                </a:lnTo>
                <a:lnTo>
                  <a:pt x="0" y="134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48"/>
          <p:cNvSpPr/>
          <p:nvPr/>
        </p:nvSpPr>
        <p:spPr>
          <a:xfrm>
            <a:off x="753699" y="4184328"/>
            <a:ext cx="1420495" cy="299720"/>
          </a:xfrm>
          <a:custGeom>
            <a:avLst/>
            <a:gdLst/>
            <a:ahLst/>
            <a:cxnLst/>
            <a:rect l="l" t="t" r="r" b="b"/>
            <a:pathLst>
              <a:path w="1420495" h="299719">
                <a:moveTo>
                  <a:pt x="0" y="0"/>
                </a:moveTo>
                <a:lnTo>
                  <a:pt x="1420199" y="0"/>
                </a:lnTo>
                <a:lnTo>
                  <a:pt x="1420199" y="299099"/>
                </a:lnTo>
                <a:lnTo>
                  <a:pt x="0" y="299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49"/>
          <p:cNvSpPr/>
          <p:nvPr/>
        </p:nvSpPr>
        <p:spPr>
          <a:xfrm>
            <a:off x="2017174" y="3392377"/>
            <a:ext cx="537845" cy="986155"/>
          </a:xfrm>
          <a:custGeom>
            <a:avLst/>
            <a:gdLst/>
            <a:ahLst/>
            <a:cxnLst/>
            <a:rect l="l" t="t" r="r" b="b"/>
            <a:pathLst>
              <a:path w="537844" h="986155">
                <a:moveTo>
                  <a:pt x="0" y="0"/>
                </a:moveTo>
                <a:lnTo>
                  <a:pt x="537299" y="0"/>
                </a:lnTo>
                <a:lnTo>
                  <a:pt x="537299" y="986099"/>
                </a:lnTo>
                <a:lnTo>
                  <a:pt x="0" y="986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0"/>
          <p:cNvSpPr/>
          <p:nvPr/>
        </p:nvSpPr>
        <p:spPr>
          <a:xfrm>
            <a:off x="1884299" y="3456977"/>
            <a:ext cx="777875" cy="807085"/>
          </a:xfrm>
          <a:custGeom>
            <a:avLst/>
            <a:gdLst/>
            <a:ahLst/>
            <a:cxnLst/>
            <a:rect l="l" t="t" r="r" b="b"/>
            <a:pathLst>
              <a:path w="777875" h="807085">
                <a:moveTo>
                  <a:pt x="0" y="0"/>
                </a:moveTo>
                <a:lnTo>
                  <a:pt x="777299" y="0"/>
                </a:lnTo>
                <a:lnTo>
                  <a:pt x="777299" y="806999"/>
                </a:lnTo>
                <a:lnTo>
                  <a:pt x="0" y="80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1"/>
          <p:cNvSpPr/>
          <p:nvPr/>
        </p:nvSpPr>
        <p:spPr>
          <a:xfrm>
            <a:off x="2090900" y="3571478"/>
            <a:ext cx="431800" cy="495300"/>
          </a:xfrm>
          <a:custGeom>
            <a:avLst/>
            <a:gdLst/>
            <a:ahLst/>
            <a:cxnLst/>
            <a:rect l="l" t="t" r="r" b="b"/>
            <a:pathLst>
              <a:path w="431800" h="495300">
                <a:moveTo>
                  <a:pt x="0" y="0"/>
                </a:moveTo>
                <a:lnTo>
                  <a:pt x="431399" y="0"/>
                </a:lnTo>
                <a:lnTo>
                  <a:pt x="431399" y="494999"/>
                </a:lnTo>
                <a:lnTo>
                  <a:pt x="0" y="494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2"/>
          <p:cNvSpPr/>
          <p:nvPr/>
        </p:nvSpPr>
        <p:spPr>
          <a:xfrm>
            <a:off x="1928749" y="3511728"/>
            <a:ext cx="696595" cy="629920"/>
          </a:xfrm>
          <a:custGeom>
            <a:avLst/>
            <a:gdLst/>
            <a:ahLst/>
            <a:cxnLst/>
            <a:rect l="l" t="t" r="r" b="b"/>
            <a:pathLst>
              <a:path w="696594" h="629919">
                <a:moveTo>
                  <a:pt x="0" y="0"/>
                </a:moveTo>
                <a:lnTo>
                  <a:pt x="696299" y="0"/>
                </a:lnTo>
                <a:lnTo>
                  <a:pt x="696299" y="629399"/>
                </a:lnTo>
                <a:lnTo>
                  <a:pt x="0" y="629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3"/>
          <p:cNvSpPr/>
          <p:nvPr/>
        </p:nvSpPr>
        <p:spPr>
          <a:xfrm>
            <a:off x="1958450" y="3251253"/>
            <a:ext cx="696595" cy="1078230"/>
          </a:xfrm>
          <a:custGeom>
            <a:avLst/>
            <a:gdLst/>
            <a:ahLst/>
            <a:cxnLst/>
            <a:rect l="l" t="t" r="r" b="b"/>
            <a:pathLst>
              <a:path w="696594" h="1078230">
                <a:moveTo>
                  <a:pt x="0" y="0"/>
                </a:moveTo>
                <a:lnTo>
                  <a:pt x="696299" y="0"/>
                </a:lnTo>
                <a:lnTo>
                  <a:pt x="696299" y="1077899"/>
                </a:lnTo>
                <a:lnTo>
                  <a:pt x="0" y="107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4"/>
          <p:cNvSpPr/>
          <p:nvPr/>
        </p:nvSpPr>
        <p:spPr>
          <a:xfrm>
            <a:off x="1835100" y="3119852"/>
            <a:ext cx="876300" cy="1341120"/>
          </a:xfrm>
          <a:custGeom>
            <a:avLst/>
            <a:gdLst/>
            <a:ahLst/>
            <a:cxnLst/>
            <a:rect l="l" t="t" r="r" b="b"/>
            <a:pathLst>
              <a:path w="876300" h="1341120">
                <a:moveTo>
                  <a:pt x="0" y="0"/>
                </a:moveTo>
                <a:lnTo>
                  <a:pt x="875699" y="0"/>
                </a:lnTo>
                <a:lnTo>
                  <a:pt x="875699" y="1340699"/>
                </a:lnTo>
                <a:lnTo>
                  <a:pt x="0" y="134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5"/>
          <p:cNvSpPr/>
          <p:nvPr/>
        </p:nvSpPr>
        <p:spPr>
          <a:xfrm>
            <a:off x="1453500" y="3576477"/>
            <a:ext cx="1420495" cy="299720"/>
          </a:xfrm>
          <a:custGeom>
            <a:avLst/>
            <a:gdLst/>
            <a:ahLst/>
            <a:cxnLst/>
            <a:rect l="l" t="t" r="r" b="b"/>
            <a:pathLst>
              <a:path w="1420495" h="299719">
                <a:moveTo>
                  <a:pt x="0" y="0"/>
                </a:moveTo>
                <a:lnTo>
                  <a:pt x="1420199" y="0"/>
                </a:lnTo>
                <a:lnTo>
                  <a:pt x="1420199" y="299099"/>
                </a:lnTo>
                <a:lnTo>
                  <a:pt x="0" y="299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56"/>
          <p:cNvSpPr/>
          <p:nvPr/>
        </p:nvSpPr>
        <p:spPr>
          <a:xfrm>
            <a:off x="1398912" y="3392377"/>
            <a:ext cx="537845" cy="986155"/>
          </a:xfrm>
          <a:custGeom>
            <a:avLst/>
            <a:gdLst/>
            <a:ahLst/>
            <a:cxnLst/>
            <a:rect l="l" t="t" r="r" b="b"/>
            <a:pathLst>
              <a:path w="537844" h="986155">
                <a:moveTo>
                  <a:pt x="0" y="0"/>
                </a:moveTo>
                <a:lnTo>
                  <a:pt x="537299" y="0"/>
                </a:lnTo>
                <a:lnTo>
                  <a:pt x="537299" y="986099"/>
                </a:lnTo>
                <a:lnTo>
                  <a:pt x="0" y="986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57"/>
          <p:cNvSpPr/>
          <p:nvPr/>
        </p:nvSpPr>
        <p:spPr>
          <a:xfrm>
            <a:off x="1266037" y="3456977"/>
            <a:ext cx="777875" cy="807085"/>
          </a:xfrm>
          <a:custGeom>
            <a:avLst/>
            <a:gdLst/>
            <a:ahLst/>
            <a:cxnLst/>
            <a:rect l="l" t="t" r="r" b="b"/>
            <a:pathLst>
              <a:path w="777875" h="807085">
                <a:moveTo>
                  <a:pt x="0" y="0"/>
                </a:moveTo>
                <a:lnTo>
                  <a:pt x="777299" y="0"/>
                </a:lnTo>
                <a:lnTo>
                  <a:pt x="777299" y="806999"/>
                </a:lnTo>
                <a:lnTo>
                  <a:pt x="0" y="80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58"/>
          <p:cNvSpPr/>
          <p:nvPr/>
        </p:nvSpPr>
        <p:spPr>
          <a:xfrm>
            <a:off x="1472637" y="3571478"/>
            <a:ext cx="431800" cy="495300"/>
          </a:xfrm>
          <a:custGeom>
            <a:avLst/>
            <a:gdLst/>
            <a:ahLst/>
            <a:cxnLst/>
            <a:rect l="l" t="t" r="r" b="b"/>
            <a:pathLst>
              <a:path w="431800" h="495300">
                <a:moveTo>
                  <a:pt x="0" y="0"/>
                </a:moveTo>
                <a:lnTo>
                  <a:pt x="431399" y="0"/>
                </a:lnTo>
                <a:lnTo>
                  <a:pt x="431399" y="494999"/>
                </a:lnTo>
                <a:lnTo>
                  <a:pt x="0" y="494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59"/>
          <p:cNvSpPr/>
          <p:nvPr/>
        </p:nvSpPr>
        <p:spPr>
          <a:xfrm>
            <a:off x="1310487" y="3511728"/>
            <a:ext cx="696595" cy="629920"/>
          </a:xfrm>
          <a:custGeom>
            <a:avLst/>
            <a:gdLst/>
            <a:ahLst/>
            <a:cxnLst/>
            <a:rect l="l" t="t" r="r" b="b"/>
            <a:pathLst>
              <a:path w="696594" h="629919">
                <a:moveTo>
                  <a:pt x="0" y="0"/>
                </a:moveTo>
                <a:lnTo>
                  <a:pt x="696299" y="0"/>
                </a:lnTo>
                <a:lnTo>
                  <a:pt x="696299" y="629399"/>
                </a:lnTo>
                <a:lnTo>
                  <a:pt x="0" y="629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0"/>
          <p:cNvSpPr/>
          <p:nvPr/>
        </p:nvSpPr>
        <p:spPr>
          <a:xfrm>
            <a:off x="1340187" y="3251253"/>
            <a:ext cx="696595" cy="1078230"/>
          </a:xfrm>
          <a:custGeom>
            <a:avLst/>
            <a:gdLst/>
            <a:ahLst/>
            <a:cxnLst/>
            <a:rect l="l" t="t" r="r" b="b"/>
            <a:pathLst>
              <a:path w="696594" h="1078230">
                <a:moveTo>
                  <a:pt x="0" y="0"/>
                </a:moveTo>
                <a:lnTo>
                  <a:pt x="696299" y="0"/>
                </a:lnTo>
                <a:lnTo>
                  <a:pt x="696299" y="1077899"/>
                </a:lnTo>
                <a:lnTo>
                  <a:pt x="0" y="107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1"/>
          <p:cNvSpPr/>
          <p:nvPr/>
        </p:nvSpPr>
        <p:spPr>
          <a:xfrm>
            <a:off x="1216837" y="3119852"/>
            <a:ext cx="876300" cy="1341120"/>
          </a:xfrm>
          <a:custGeom>
            <a:avLst/>
            <a:gdLst/>
            <a:ahLst/>
            <a:cxnLst/>
            <a:rect l="l" t="t" r="r" b="b"/>
            <a:pathLst>
              <a:path w="876300" h="1341120">
                <a:moveTo>
                  <a:pt x="0" y="0"/>
                </a:moveTo>
                <a:lnTo>
                  <a:pt x="875699" y="0"/>
                </a:lnTo>
                <a:lnTo>
                  <a:pt x="875699" y="1340699"/>
                </a:lnTo>
                <a:lnTo>
                  <a:pt x="0" y="134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2"/>
          <p:cNvSpPr/>
          <p:nvPr/>
        </p:nvSpPr>
        <p:spPr>
          <a:xfrm>
            <a:off x="835237" y="3576477"/>
            <a:ext cx="1420495" cy="299720"/>
          </a:xfrm>
          <a:custGeom>
            <a:avLst/>
            <a:gdLst/>
            <a:ahLst/>
            <a:cxnLst/>
            <a:rect l="l" t="t" r="r" b="b"/>
            <a:pathLst>
              <a:path w="1420495" h="299719">
                <a:moveTo>
                  <a:pt x="0" y="0"/>
                </a:moveTo>
                <a:lnTo>
                  <a:pt x="1420199" y="0"/>
                </a:lnTo>
                <a:lnTo>
                  <a:pt x="1420199" y="299099"/>
                </a:lnTo>
                <a:lnTo>
                  <a:pt x="0" y="299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3"/>
          <p:cNvSpPr/>
          <p:nvPr/>
        </p:nvSpPr>
        <p:spPr>
          <a:xfrm>
            <a:off x="843124" y="3392377"/>
            <a:ext cx="537845" cy="986155"/>
          </a:xfrm>
          <a:custGeom>
            <a:avLst/>
            <a:gdLst/>
            <a:ahLst/>
            <a:cxnLst/>
            <a:rect l="l" t="t" r="r" b="b"/>
            <a:pathLst>
              <a:path w="537844" h="986155">
                <a:moveTo>
                  <a:pt x="0" y="0"/>
                </a:moveTo>
                <a:lnTo>
                  <a:pt x="537299" y="0"/>
                </a:lnTo>
                <a:lnTo>
                  <a:pt x="537299" y="986099"/>
                </a:lnTo>
                <a:lnTo>
                  <a:pt x="0" y="986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4"/>
          <p:cNvSpPr/>
          <p:nvPr/>
        </p:nvSpPr>
        <p:spPr>
          <a:xfrm>
            <a:off x="710250" y="3456977"/>
            <a:ext cx="777875" cy="807085"/>
          </a:xfrm>
          <a:custGeom>
            <a:avLst/>
            <a:gdLst/>
            <a:ahLst/>
            <a:cxnLst/>
            <a:rect l="l" t="t" r="r" b="b"/>
            <a:pathLst>
              <a:path w="777875" h="807085">
                <a:moveTo>
                  <a:pt x="0" y="0"/>
                </a:moveTo>
                <a:lnTo>
                  <a:pt x="777299" y="0"/>
                </a:lnTo>
                <a:lnTo>
                  <a:pt x="777299" y="806999"/>
                </a:lnTo>
                <a:lnTo>
                  <a:pt x="0" y="80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5"/>
          <p:cNvSpPr/>
          <p:nvPr/>
        </p:nvSpPr>
        <p:spPr>
          <a:xfrm>
            <a:off x="916850" y="3571478"/>
            <a:ext cx="431800" cy="495300"/>
          </a:xfrm>
          <a:custGeom>
            <a:avLst/>
            <a:gdLst/>
            <a:ahLst/>
            <a:cxnLst/>
            <a:rect l="l" t="t" r="r" b="b"/>
            <a:pathLst>
              <a:path w="431800" h="495300">
                <a:moveTo>
                  <a:pt x="0" y="0"/>
                </a:moveTo>
                <a:lnTo>
                  <a:pt x="431399" y="0"/>
                </a:lnTo>
                <a:lnTo>
                  <a:pt x="431399" y="494999"/>
                </a:lnTo>
                <a:lnTo>
                  <a:pt x="0" y="494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66"/>
          <p:cNvSpPr/>
          <p:nvPr/>
        </p:nvSpPr>
        <p:spPr>
          <a:xfrm>
            <a:off x="754700" y="3511728"/>
            <a:ext cx="696595" cy="629920"/>
          </a:xfrm>
          <a:custGeom>
            <a:avLst/>
            <a:gdLst/>
            <a:ahLst/>
            <a:cxnLst/>
            <a:rect l="l" t="t" r="r" b="b"/>
            <a:pathLst>
              <a:path w="696594" h="629919">
                <a:moveTo>
                  <a:pt x="0" y="0"/>
                </a:moveTo>
                <a:lnTo>
                  <a:pt x="696299" y="0"/>
                </a:lnTo>
                <a:lnTo>
                  <a:pt x="696299" y="629399"/>
                </a:lnTo>
                <a:lnTo>
                  <a:pt x="0" y="629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67"/>
          <p:cNvSpPr/>
          <p:nvPr/>
        </p:nvSpPr>
        <p:spPr>
          <a:xfrm>
            <a:off x="784399" y="3251253"/>
            <a:ext cx="696595" cy="1078230"/>
          </a:xfrm>
          <a:custGeom>
            <a:avLst/>
            <a:gdLst/>
            <a:ahLst/>
            <a:cxnLst/>
            <a:rect l="l" t="t" r="r" b="b"/>
            <a:pathLst>
              <a:path w="696594" h="1078230">
                <a:moveTo>
                  <a:pt x="0" y="0"/>
                </a:moveTo>
                <a:lnTo>
                  <a:pt x="696299" y="0"/>
                </a:lnTo>
                <a:lnTo>
                  <a:pt x="696299" y="1077899"/>
                </a:lnTo>
                <a:lnTo>
                  <a:pt x="0" y="107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68"/>
          <p:cNvSpPr/>
          <p:nvPr/>
        </p:nvSpPr>
        <p:spPr>
          <a:xfrm>
            <a:off x="661050" y="3119852"/>
            <a:ext cx="876300" cy="1341120"/>
          </a:xfrm>
          <a:custGeom>
            <a:avLst/>
            <a:gdLst/>
            <a:ahLst/>
            <a:cxnLst/>
            <a:rect l="l" t="t" r="r" b="b"/>
            <a:pathLst>
              <a:path w="876300" h="1341120">
                <a:moveTo>
                  <a:pt x="0" y="0"/>
                </a:moveTo>
                <a:lnTo>
                  <a:pt x="875699" y="0"/>
                </a:lnTo>
                <a:lnTo>
                  <a:pt x="875699" y="1340699"/>
                </a:lnTo>
                <a:lnTo>
                  <a:pt x="0" y="134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69"/>
          <p:cNvSpPr/>
          <p:nvPr/>
        </p:nvSpPr>
        <p:spPr>
          <a:xfrm>
            <a:off x="279449" y="3576477"/>
            <a:ext cx="1420495" cy="299720"/>
          </a:xfrm>
          <a:custGeom>
            <a:avLst/>
            <a:gdLst/>
            <a:ahLst/>
            <a:cxnLst/>
            <a:rect l="l" t="t" r="r" b="b"/>
            <a:pathLst>
              <a:path w="1420495" h="299719">
                <a:moveTo>
                  <a:pt x="0" y="0"/>
                </a:moveTo>
                <a:lnTo>
                  <a:pt x="1420199" y="0"/>
                </a:lnTo>
                <a:lnTo>
                  <a:pt x="1420199" y="299099"/>
                </a:lnTo>
                <a:lnTo>
                  <a:pt x="0" y="299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0"/>
          <p:cNvSpPr/>
          <p:nvPr/>
        </p:nvSpPr>
        <p:spPr>
          <a:xfrm>
            <a:off x="780649" y="4044252"/>
            <a:ext cx="537845" cy="986155"/>
          </a:xfrm>
          <a:custGeom>
            <a:avLst/>
            <a:gdLst/>
            <a:ahLst/>
            <a:cxnLst/>
            <a:rect l="l" t="t" r="r" b="b"/>
            <a:pathLst>
              <a:path w="537844" h="986154">
                <a:moveTo>
                  <a:pt x="0" y="0"/>
                </a:moveTo>
                <a:lnTo>
                  <a:pt x="537299" y="0"/>
                </a:lnTo>
                <a:lnTo>
                  <a:pt x="537299" y="986099"/>
                </a:lnTo>
                <a:lnTo>
                  <a:pt x="0" y="986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1"/>
          <p:cNvSpPr/>
          <p:nvPr/>
        </p:nvSpPr>
        <p:spPr>
          <a:xfrm>
            <a:off x="647774" y="4108853"/>
            <a:ext cx="777875" cy="807085"/>
          </a:xfrm>
          <a:custGeom>
            <a:avLst/>
            <a:gdLst/>
            <a:ahLst/>
            <a:cxnLst/>
            <a:rect l="l" t="t" r="r" b="b"/>
            <a:pathLst>
              <a:path w="777875" h="807085">
                <a:moveTo>
                  <a:pt x="0" y="0"/>
                </a:moveTo>
                <a:lnTo>
                  <a:pt x="777299" y="0"/>
                </a:lnTo>
                <a:lnTo>
                  <a:pt x="777299" y="806999"/>
                </a:lnTo>
                <a:lnTo>
                  <a:pt x="0" y="80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2"/>
          <p:cNvSpPr/>
          <p:nvPr/>
        </p:nvSpPr>
        <p:spPr>
          <a:xfrm>
            <a:off x="854374" y="4223353"/>
            <a:ext cx="431800" cy="495300"/>
          </a:xfrm>
          <a:custGeom>
            <a:avLst/>
            <a:gdLst/>
            <a:ahLst/>
            <a:cxnLst/>
            <a:rect l="l" t="t" r="r" b="b"/>
            <a:pathLst>
              <a:path w="431800" h="495300">
                <a:moveTo>
                  <a:pt x="0" y="0"/>
                </a:moveTo>
                <a:lnTo>
                  <a:pt x="431399" y="0"/>
                </a:lnTo>
                <a:lnTo>
                  <a:pt x="431399" y="494999"/>
                </a:lnTo>
                <a:lnTo>
                  <a:pt x="0" y="494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3"/>
          <p:cNvSpPr/>
          <p:nvPr/>
        </p:nvSpPr>
        <p:spPr>
          <a:xfrm>
            <a:off x="692224" y="4163602"/>
            <a:ext cx="696595" cy="629920"/>
          </a:xfrm>
          <a:custGeom>
            <a:avLst/>
            <a:gdLst/>
            <a:ahLst/>
            <a:cxnLst/>
            <a:rect l="l" t="t" r="r" b="b"/>
            <a:pathLst>
              <a:path w="696594" h="629920">
                <a:moveTo>
                  <a:pt x="0" y="0"/>
                </a:moveTo>
                <a:lnTo>
                  <a:pt x="696299" y="0"/>
                </a:lnTo>
                <a:lnTo>
                  <a:pt x="696299" y="629399"/>
                </a:lnTo>
                <a:lnTo>
                  <a:pt x="0" y="629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4"/>
          <p:cNvSpPr/>
          <p:nvPr/>
        </p:nvSpPr>
        <p:spPr>
          <a:xfrm>
            <a:off x="721924" y="3903127"/>
            <a:ext cx="696595" cy="1078230"/>
          </a:xfrm>
          <a:custGeom>
            <a:avLst/>
            <a:gdLst/>
            <a:ahLst/>
            <a:cxnLst/>
            <a:rect l="l" t="t" r="r" b="b"/>
            <a:pathLst>
              <a:path w="696594" h="1078229">
                <a:moveTo>
                  <a:pt x="0" y="0"/>
                </a:moveTo>
                <a:lnTo>
                  <a:pt x="696299" y="0"/>
                </a:lnTo>
                <a:lnTo>
                  <a:pt x="696299" y="1077899"/>
                </a:lnTo>
                <a:lnTo>
                  <a:pt x="0" y="107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5"/>
          <p:cNvSpPr/>
          <p:nvPr/>
        </p:nvSpPr>
        <p:spPr>
          <a:xfrm>
            <a:off x="598574" y="3771728"/>
            <a:ext cx="876300" cy="1341120"/>
          </a:xfrm>
          <a:custGeom>
            <a:avLst/>
            <a:gdLst/>
            <a:ahLst/>
            <a:cxnLst/>
            <a:rect l="l" t="t" r="r" b="b"/>
            <a:pathLst>
              <a:path w="876300" h="1341120">
                <a:moveTo>
                  <a:pt x="0" y="0"/>
                </a:moveTo>
                <a:lnTo>
                  <a:pt x="875699" y="0"/>
                </a:lnTo>
                <a:lnTo>
                  <a:pt x="875699" y="1340699"/>
                </a:lnTo>
                <a:lnTo>
                  <a:pt x="0" y="134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76"/>
          <p:cNvSpPr/>
          <p:nvPr/>
        </p:nvSpPr>
        <p:spPr>
          <a:xfrm>
            <a:off x="216975" y="4228352"/>
            <a:ext cx="1420495" cy="299720"/>
          </a:xfrm>
          <a:custGeom>
            <a:avLst/>
            <a:gdLst/>
            <a:ahLst/>
            <a:cxnLst/>
            <a:rect l="l" t="t" r="r" b="b"/>
            <a:pathLst>
              <a:path w="1420495" h="299719">
                <a:moveTo>
                  <a:pt x="0" y="0"/>
                </a:moveTo>
                <a:lnTo>
                  <a:pt x="1420199" y="0"/>
                </a:lnTo>
                <a:lnTo>
                  <a:pt x="1420199" y="299099"/>
                </a:lnTo>
                <a:lnTo>
                  <a:pt x="0" y="299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77"/>
          <p:cNvSpPr/>
          <p:nvPr/>
        </p:nvSpPr>
        <p:spPr>
          <a:xfrm>
            <a:off x="2017174" y="4044252"/>
            <a:ext cx="537845" cy="986155"/>
          </a:xfrm>
          <a:custGeom>
            <a:avLst/>
            <a:gdLst/>
            <a:ahLst/>
            <a:cxnLst/>
            <a:rect l="l" t="t" r="r" b="b"/>
            <a:pathLst>
              <a:path w="537844" h="986154">
                <a:moveTo>
                  <a:pt x="0" y="0"/>
                </a:moveTo>
                <a:lnTo>
                  <a:pt x="537299" y="0"/>
                </a:lnTo>
                <a:lnTo>
                  <a:pt x="537299" y="986099"/>
                </a:lnTo>
                <a:lnTo>
                  <a:pt x="0" y="986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78"/>
          <p:cNvSpPr/>
          <p:nvPr/>
        </p:nvSpPr>
        <p:spPr>
          <a:xfrm>
            <a:off x="1884299" y="4108853"/>
            <a:ext cx="777875" cy="807085"/>
          </a:xfrm>
          <a:custGeom>
            <a:avLst/>
            <a:gdLst/>
            <a:ahLst/>
            <a:cxnLst/>
            <a:rect l="l" t="t" r="r" b="b"/>
            <a:pathLst>
              <a:path w="777875" h="807085">
                <a:moveTo>
                  <a:pt x="0" y="0"/>
                </a:moveTo>
                <a:lnTo>
                  <a:pt x="777299" y="0"/>
                </a:lnTo>
                <a:lnTo>
                  <a:pt x="777299" y="806999"/>
                </a:lnTo>
                <a:lnTo>
                  <a:pt x="0" y="80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79"/>
          <p:cNvSpPr/>
          <p:nvPr/>
        </p:nvSpPr>
        <p:spPr>
          <a:xfrm>
            <a:off x="2090900" y="4223353"/>
            <a:ext cx="431800" cy="495300"/>
          </a:xfrm>
          <a:custGeom>
            <a:avLst/>
            <a:gdLst/>
            <a:ahLst/>
            <a:cxnLst/>
            <a:rect l="l" t="t" r="r" b="b"/>
            <a:pathLst>
              <a:path w="431800" h="495300">
                <a:moveTo>
                  <a:pt x="0" y="0"/>
                </a:moveTo>
                <a:lnTo>
                  <a:pt x="431399" y="0"/>
                </a:lnTo>
                <a:lnTo>
                  <a:pt x="431399" y="494999"/>
                </a:lnTo>
                <a:lnTo>
                  <a:pt x="0" y="494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0"/>
          <p:cNvSpPr/>
          <p:nvPr/>
        </p:nvSpPr>
        <p:spPr>
          <a:xfrm>
            <a:off x="1928749" y="4163602"/>
            <a:ext cx="696595" cy="629920"/>
          </a:xfrm>
          <a:custGeom>
            <a:avLst/>
            <a:gdLst/>
            <a:ahLst/>
            <a:cxnLst/>
            <a:rect l="l" t="t" r="r" b="b"/>
            <a:pathLst>
              <a:path w="696594" h="629920">
                <a:moveTo>
                  <a:pt x="0" y="0"/>
                </a:moveTo>
                <a:lnTo>
                  <a:pt x="696299" y="0"/>
                </a:lnTo>
                <a:lnTo>
                  <a:pt x="696299" y="629399"/>
                </a:lnTo>
                <a:lnTo>
                  <a:pt x="0" y="6293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1"/>
          <p:cNvSpPr/>
          <p:nvPr/>
        </p:nvSpPr>
        <p:spPr>
          <a:xfrm>
            <a:off x="1958450" y="3903127"/>
            <a:ext cx="696595" cy="1078230"/>
          </a:xfrm>
          <a:custGeom>
            <a:avLst/>
            <a:gdLst/>
            <a:ahLst/>
            <a:cxnLst/>
            <a:rect l="l" t="t" r="r" b="b"/>
            <a:pathLst>
              <a:path w="696594" h="1078229">
                <a:moveTo>
                  <a:pt x="0" y="0"/>
                </a:moveTo>
                <a:lnTo>
                  <a:pt x="696299" y="0"/>
                </a:lnTo>
                <a:lnTo>
                  <a:pt x="696299" y="1077899"/>
                </a:lnTo>
                <a:lnTo>
                  <a:pt x="0" y="107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2"/>
          <p:cNvSpPr/>
          <p:nvPr/>
        </p:nvSpPr>
        <p:spPr>
          <a:xfrm>
            <a:off x="1835100" y="3771728"/>
            <a:ext cx="876300" cy="1341120"/>
          </a:xfrm>
          <a:custGeom>
            <a:avLst/>
            <a:gdLst/>
            <a:ahLst/>
            <a:cxnLst/>
            <a:rect l="l" t="t" r="r" b="b"/>
            <a:pathLst>
              <a:path w="876300" h="1341120">
                <a:moveTo>
                  <a:pt x="0" y="0"/>
                </a:moveTo>
                <a:lnTo>
                  <a:pt x="875699" y="0"/>
                </a:lnTo>
                <a:lnTo>
                  <a:pt x="875699" y="1340699"/>
                </a:lnTo>
                <a:lnTo>
                  <a:pt x="0" y="134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3"/>
          <p:cNvSpPr/>
          <p:nvPr/>
        </p:nvSpPr>
        <p:spPr>
          <a:xfrm>
            <a:off x="1453500" y="4228352"/>
            <a:ext cx="1420495" cy="299720"/>
          </a:xfrm>
          <a:custGeom>
            <a:avLst/>
            <a:gdLst/>
            <a:ahLst/>
            <a:cxnLst/>
            <a:rect l="l" t="t" r="r" b="b"/>
            <a:pathLst>
              <a:path w="1420495" h="299719">
                <a:moveTo>
                  <a:pt x="0" y="0"/>
                </a:moveTo>
                <a:lnTo>
                  <a:pt x="1420199" y="0"/>
                </a:lnTo>
                <a:lnTo>
                  <a:pt x="1420199" y="299099"/>
                </a:lnTo>
                <a:lnTo>
                  <a:pt x="0" y="2990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TextBox 92"/>
          <p:cNvSpPr txBox="1"/>
          <p:nvPr/>
        </p:nvSpPr>
        <p:spPr>
          <a:xfrm>
            <a:off x="3131840" y="5157192"/>
            <a:ext cx="35974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600" spc="-5" dirty="0" smtClean="0">
                <a:solidFill>
                  <a:srgbClr val="FF0000"/>
                </a:solidFill>
              </a:rPr>
              <a:t>Problem: Need to apply CNN to huge</a:t>
            </a:r>
          </a:p>
          <a:p>
            <a:pPr lvl="0"/>
            <a:r>
              <a:rPr lang="en-US" sz="1600" spc="-5" dirty="0" smtClean="0">
                <a:solidFill>
                  <a:srgbClr val="FF0000"/>
                </a:solidFill>
              </a:rPr>
              <a:t>number of locations, </a:t>
            </a:r>
            <a:r>
              <a:rPr lang="en-US" sz="1600" dirty="0" smtClean="0">
                <a:solidFill>
                  <a:srgbClr val="FF0000"/>
                </a:solidFill>
              </a:rPr>
              <a:t>scales, </a:t>
            </a:r>
            <a:r>
              <a:rPr lang="en-US" sz="1600" spc="-5" dirty="0" smtClean="0">
                <a:solidFill>
                  <a:srgbClr val="FF0000"/>
                </a:solidFill>
              </a:rPr>
              <a:t>and aspect</a:t>
            </a:r>
          </a:p>
          <a:p>
            <a:pPr lvl="0"/>
            <a:r>
              <a:rPr lang="en-US" sz="1600" dirty="0" smtClean="0">
                <a:solidFill>
                  <a:srgbClr val="FF0000"/>
                </a:solidFill>
              </a:rPr>
              <a:t>ratios, very computationally</a:t>
            </a:r>
            <a:r>
              <a:rPr lang="en-US" sz="1600" spc="-85" dirty="0" smtClean="0">
                <a:solidFill>
                  <a:srgbClr val="FF0000"/>
                </a:solidFill>
              </a:rPr>
              <a:t> </a:t>
            </a:r>
            <a:r>
              <a:rPr lang="en-US" sz="1600" spc="-5" dirty="0" smtClean="0">
                <a:solidFill>
                  <a:srgbClr val="FF0000"/>
                </a:solidFill>
              </a:rPr>
              <a:t>expensive!</a:t>
            </a:r>
            <a:endParaRPr lang="sk-SK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8887" y="692696"/>
            <a:ext cx="56813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Region </a:t>
            </a:r>
            <a:r>
              <a:rPr sz="2800" spc="-10" dirty="0">
                <a:solidFill>
                  <a:srgbClr val="000000"/>
                </a:solidFill>
              </a:rPr>
              <a:t>Proposals: Selective</a:t>
            </a:r>
            <a:r>
              <a:rPr sz="2800" spc="-8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Search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5548350" y="3018385"/>
            <a:ext cx="3105375" cy="2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490275" y="3018235"/>
            <a:ext cx="3105375" cy="2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734099" y="4051785"/>
            <a:ext cx="1504950" cy="0"/>
          </a:xfrm>
          <a:custGeom>
            <a:avLst/>
            <a:gdLst/>
            <a:ahLst/>
            <a:cxnLst/>
            <a:rect l="l" t="t" r="r" b="b"/>
            <a:pathLst>
              <a:path w="1504950">
                <a:moveTo>
                  <a:pt x="0" y="0"/>
                </a:moveTo>
                <a:lnTo>
                  <a:pt x="15043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224162" y="3990299"/>
            <a:ext cx="158251" cy="1229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1212949" y="1700808"/>
            <a:ext cx="6606540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10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latin typeface="Arial"/>
                <a:cs typeface="Arial"/>
              </a:rPr>
              <a:t>Find </a:t>
            </a:r>
            <a:r>
              <a:rPr sz="1800" dirty="0">
                <a:latin typeface="Arial"/>
                <a:cs typeface="Arial"/>
              </a:rPr>
              <a:t>“blobby” </a:t>
            </a:r>
            <a:r>
              <a:rPr sz="1800" spc="-5" dirty="0">
                <a:latin typeface="Arial"/>
                <a:cs typeface="Arial"/>
              </a:rPr>
              <a:t>image </a:t>
            </a:r>
            <a:r>
              <a:rPr sz="1800" dirty="0">
                <a:latin typeface="Arial"/>
                <a:cs typeface="Arial"/>
              </a:rPr>
              <a:t>regions </a:t>
            </a:r>
            <a:r>
              <a:rPr sz="1800" spc="-5" dirty="0">
                <a:latin typeface="Arial"/>
                <a:cs typeface="Arial"/>
              </a:rPr>
              <a:t>that are likely to </a:t>
            </a:r>
            <a:r>
              <a:rPr sz="1800" dirty="0">
                <a:latin typeface="Arial"/>
                <a:cs typeface="Arial"/>
              </a:rPr>
              <a:t>contain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objects</a:t>
            </a:r>
            <a:endParaRPr sz="1800" dirty="0">
              <a:latin typeface="Arial"/>
              <a:cs typeface="Arial"/>
            </a:endParaRPr>
          </a:p>
          <a:p>
            <a:pPr marL="379095" marR="5080" indent="-367030">
              <a:lnSpc>
                <a:spcPct val="100699"/>
              </a:lnSpc>
              <a:buChar char="●"/>
              <a:tabLst>
                <a:tab pos="379095" algn="l"/>
                <a:tab pos="379730" algn="l"/>
              </a:tabLst>
            </a:pPr>
            <a:r>
              <a:rPr sz="1800" spc="-5" dirty="0">
                <a:latin typeface="Arial"/>
                <a:cs typeface="Arial"/>
              </a:rPr>
              <a:t>Relatively fast to </a:t>
            </a:r>
            <a:r>
              <a:rPr sz="1800" dirty="0">
                <a:latin typeface="Arial"/>
                <a:cs typeface="Arial"/>
              </a:rPr>
              <a:t>run; </a:t>
            </a:r>
            <a:r>
              <a:rPr sz="1800" spc="-5" dirty="0">
                <a:latin typeface="Arial"/>
                <a:cs typeface="Arial"/>
              </a:rPr>
              <a:t>e.g. Selective Search gives 2000 </a:t>
            </a:r>
            <a:r>
              <a:rPr sz="1800" dirty="0">
                <a:latin typeface="Arial"/>
                <a:cs typeface="Arial"/>
              </a:rPr>
              <a:t>region  </a:t>
            </a:r>
            <a:r>
              <a:rPr sz="1800" spc="-5" dirty="0">
                <a:latin typeface="Arial"/>
                <a:cs typeface="Arial"/>
              </a:rPr>
              <a:t>proposals in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few </a:t>
            </a:r>
            <a:r>
              <a:rPr sz="1800" dirty="0">
                <a:latin typeface="Arial"/>
                <a:cs typeface="Arial"/>
              </a:rPr>
              <a:t>seconds </a:t>
            </a:r>
            <a:r>
              <a:rPr sz="1800" spc="-5" dirty="0">
                <a:latin typeface="Arial"/>
                <a:cs typeface="Arial"/>
              </a:rPr>
              <a:t>on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CPU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5802600" y="3488885"/>
            <a:ext cx="1407795" cy="1407795"/>
          </a:xfrm>
          <a:custGeom>
            <a:avLst/>
            <a:gdLst/>
            <a:ahLst/>
            <a:cxnLst/>
            <a:rect l="l" t="t" r="r" b="b"/>
            <a:pathLst>
              <a:path w="1407795" h="1407795">
                <a:moveTo>
                  <a:pt x="0" y="0"/>
                </a:moveTo>
                <a:lnTo>
                  <a:pt x="1407299" y="0"/>
                </a:lnTo>
                <a:lnTo>
                  <a:pt x="1407299" y="1407299"/>
                </a:lnTo>
                <a:lnTo>
                  <a:pt x="0" y="14072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6345499" y="3106884"/>
            <a:ext cx="2231390" cy="1903730"/>
          </a:xfrm>
          <a:custGeom>
            <a:avLst/>
            <a:gdLst/>
            <a:ahLst/>
            <a:cxnLst/>
            <a:rect l="l" t="t" r="r" b="b"/>
            <a:pathLst>
              <a:path w="2231390" h="1903729">
                <a:moveTo>
                  <a:pt x="0" y="0"/>
                </a:moveTo>
                <a:lnTo>
                  <a:pt x="2231099" y="0"/>
                </a:lnTo>
                <a:lnTo>
                  <a:pt x="2231099" y="1903199"/>
                </a:lnTo>
                <a:lnTo>
                  <a:pt x="0" y="19031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7287949" y="4180785"/>
            <a:ext cx="296545" cy="252095"/>
          </a:xfrm>
          <a:custGeom>
            <a:avLst/>
            <a:gdLst/>
            <a:ahLst/>
            <a:cxnLst/>
            <a:rect l="l" t="t" r="r" b="b"/>
            <a:pathLst>
              <a:path w="296545" h="252095">
                <a:moveTo>
                  <a:pt x="0" y="0"/>
                </a:moveTo>
                <a:lnTo>
                  <a:pt x="296099" y="0"/>
                </a:lnTo>
                <a:lnTo>
                  <a:pt x="296099" y="251999"/>
                </a:lnTo>
                <a:lnTo>
                  <a:pt x="0" y="2519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7952875" y="3928784"/>
            <a:ext cx="469265" cy="393700"/>
          </a:xfrm>
          <a:custGeom>
            <a:avLst/>
            <a:gdLst/>
            <a:ahLst/>
            <a:cxnLst/>
            <a:rect l="l" t="t" r="r" b="b"/>
            <a:pathLst>
              <a:path w="469265" h="393700">
                <a:moveTo>
                  <a:pt x="0" y="0"/>
                </a:moveTo>
                <a:lnTo>
                  <a:pt x="469199" y="0"/>
                </a:lnTo>
                <a:lnTo>
                  <a:pt x="469199" y="393599"/>
                </a:lnTo>
                <a:lnTo>
                  <a:pt x="0" y="3935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473387" y="3855629"/>
            <a:ext cx="216535" cy="191135"/>
          </a:xfrm>
          <a:custGeom>
            <a:avLst/>
            <a:gdLst/>
            <a:ahLst/>
            <a:cxnLst/>
            <a:rect l="l" t="t" r="r" b="b"/>
            <a:pathLst>
              <a:path w="216534" h="191135">
                <a:moveTo>
                  <a:pt x="0" y="0"/>
                </a:moveTo>
                <a:lnTo>
                  <a:pt x="215999" y="0"/>
                </a:lnTo>
                <a:lnTo>
                  <a:pt x="215999" y="191099"/>
                </a:lnTo>
                <a:lnTo>
                  <a:pt x="0" y="191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7051711" y="3959217"/>
            <a:ext cx="216535" cy="191135"/>
          </a:xfrm>
          <a:custGeom>
            <a:avLst/>
            <a:gdLst/>
            <a:ahLst/>
            <a:cxnLst/>
            <a:rect l="l" t="t" r="r" b="b"/>
            <a:pathLst>
              <a:path w="216534" h="191135">
                <a:moveTo>
                  <a:pt x="0" y="0"/>
                </a:moveTo>
                <a:lnTo>
                  <a:pt x="215999" y="0"/>
                </a:lnTo>
                <a:lnTo>
                  <a:pt x="215999" y="191099"/>
                </a:lnTo>
                <a:lnTo>
                  <a:pt x="0" y="191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5840150" y="3952185"/>
            <a:ext cx="393700" cy="350520"/>
          </a:xfrm>
          <a:custGeom>
            <a:avLst/>
            <a:gdLst/>
            <a:ahLst/>
            <a:cxnLst/>
            <a:rect l="l" t="t" r="r" b="b"/>
            <a:pathLst>
              <a:path w="393700" h="350519">
                <a:moveTo>
                  <a:pt x="0" y="0"/>
                </a:moveTo>
                <a:lnTo>
                  <a:pt x="393599" y="0"/>
                </a:lnTo>
                <a:lnTo>
                  <a:pt x="393599" y="350099"/>
                </a:lnTo>
                <a:lnTo>
                  <a:pt x="0" y="350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6025091" y="3647385"/>
            <a:ext cx="393700" cy="350520"/>
          </a:xfrm>
          <a:custGeom>
            <a:avLst/>
            <a:gdLst/>
            <a:ahLst/>
            <a:cxnLst/>
            <a:rect l="l" t="t" r="r" b="b"/>
            <a:pathLst>
              <a:path w="393700" h="350519">
                <a:moveTo>
                  <a:pt x="0" y="0"/>
                </a:moveTo>
                <a:lnTo>
                  <a:pt x="393599" y="0"/>
                </a:lnTo>
                <a:lnTo>
                  <a:pt x="393599" y="350099"/>
                </a:lnTo>
                <a:lnTo>
                  <a:pt x="0" y="350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6449750" y="3647385"/>
            <a:ext cx="393700" cy="252095"/>
          </a:xfrm>
          <a:custGeom>
            <a:avLst/>
            <a:gdLst/>
            <a:ahLst/>
            <a:cxnLst/>
            <a:rect l="l" t="t" r="r" b="b"/>
            <a:pathLst>
              <a:path w="393700" h="252094">
                <a:moveTo>
                  <a:pt x="0" y="0"/>
                </a:moveTo>
                <a:lnTo>
                  <a:pt x="393599" y="0"/>
                </a:lnTo>
                <a:lnTo>
                  <a:pt x="393599" y="251999"/>
                </a:lnTo>
                <a:lnTo>
                  <a:pt x="0" y="2519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 txBox="1"/>
          <p:nvPr/>
        </p:nvSpPr>
        <p:spPr>
          <a:xfrm>
            <a:off x="73025" y="5906730"/>
            <a:ext cx="3308350" cy="4025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887730">
              <a:lnSpc>
                <a:spcPct val="104200"/>
              </a:lnSpc>
              <a:spcBef>
                <a:spcPts val="70"/>
              </a:spcBef>
            </a:pPr>
            <a:r>
              <a:rPr sz="600" spc="-5" dirty="0">
                <a:latin typeface="Arial"/>
                <a:cs typeface="Arial"/>
              </a:rPr>
              <a:t>Alexe et al, </a:t>
            </a:r>
            <a:r>
              <a:rPr sz="600" dirty="0">
                <a:latin typeface="Arial"/>
                <a:cs typeface="Arial"/>
              </a:rPr>
              <a:t>“Measuring </a:t>
            </a:r>
            <a:r>
              <a:rPr sz="600" spc="-5" dirty="0">
                <a:latin typeface="Arial"/>
                <a:cs typeface="Arial"/>
              </a:rPr>
              <a:t>the objectness of image windows”, </a:t>
            </a:r>
            <a:r>
              <a:rPr sz="600" spc="-15" dirty="0">
                <a:latin typeface="Arial"/>
                <a:cs typeface="Arial"/>
              </a:rPr>
              <a:t>TPAMI </a:t>
            </a:r>
            <a:r>
              <a:rPr sz="600" spc="-5" dirty="0">
                <a:latin typeface="Arial"/>
                <a:cs typeface="Arial"/>
              </a:rPr>
              <a:t>2012  Uijlings et al, </a:t>
            </a:r>
            <a:r>
              <a:rPr sz="600" dirty="0">
                <a:latin typeface="Arial"/>
                <a:cs typeface="Arial"/>
              </a:rPr>
              <a:t>“Selective </a:t>
            </a:r>
            <a:r>
              <a:rPr sz="600" spc="-5" dirty="0">
                <a:latin typeface="Arial"/>
                <a:cs typeface="Arial"/>
              </a:rPr>
              <a:t>Search for Object Recognition”, IJCV</a:t>
            </a:r>
            <a:r>
              <a:rPr sz="600" spc="-4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2013</a:t>
            </a:r>
            <a:endParaRPr sz="600" dirty="0">
              <a:latin typeface="Arial"/>
              <a:cs typeface="Arial"/>
            </a:endParaRPr>
          </a:p>
          <a:p>
            <a:pPr marL="12700" marR="5080">
              <a:lnSpc>
                <a:spcPct val="104200"/>
              </a:lnSpc>
            </a:pPr>
            <a:r>
              <a:rPr sz="600" spc="-5" dirty="0">
                <a:latin typeface="Arial"/>
                <a:cs typeface="Arial"/>
              </a:rPr>
              <a:t>Cheng et al, </a:t>
            </a:r>
            <a:r>
              <a:rPr sz="600" dirty="0">
                <a:latin typeface="Arial"/>
                <a:cs typeface="Arial"/>
              </a:rPr>
              <a:t>“BING: </a:t>
            </a:r>
            <a:r>
              <a:rPr sz="600" spc="-5" dirty="0">
                <a:latin typeface="Arial"/>
                <a:cs typeface="Arial"/>
              </a:rPr>
              <a:t>Binarized normed gradients for objectness estimation at 300fps”, CVPR 2014  Zitnick and </a:t>
            </a:r>
            <a:r>
              <a:rPr sz="600" spc="-10" dirty="0">
                <a:latin typeface="Arial"/>
                <a:cs typeface="Arial"/>
              </a:rPr>
              <a:t>Dollar, </a:t>
            </a:r>
            <a:r>
              <a:rPr sz="600" dirty="0">
                <a:latin typeface="Arial"/>
                <a:cs typeface="Arial"/>
              </a:rPr>
              <a:t>“Edge </a:t>
            </a:r>
            <a:r>
              <a:rPr sz="600" spc="-5" dirty="0">
                <a:latin typeface="Arial"/>
                <a:cs typeface="Arial"/>
              </a:rPr>
              <a:t>boxes: Locating object proposals from edges”, ECCV</a:t>
            </a:r>
            <a:r>
              <a:rPr sz="600" spc="-20" dirty="0">
                <a:latin typeface="Arial"/>
                <a:cs typeface="Arial"/>
              </a:rPr>
              <a:t> </a:t>
            </a:r>
            <a:r>
              <a:rPr sz="600" spc="-5" dirty="0">
                <a:latin typeface="Arial"/>
                <a:cs typeface="Arial"/>
              </a:rPr>
              <a:t>2014</a:t>
            </a:r>
            <a:endParaRPr sz="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142762" y="567541"/>
            <a:ext cx="227711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95" dirty="0" smtClean="0">
                <a:solidFill>
                  <a:srgbClr val="CC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R-CNN</a:t>
            </a:r>
            <a:endParaRPr sz="3200" b="1" dirty="0"/>
          </a:p>
        </p:txBody>
      </p:sp>
      <p:sp>
        <p:nvSpPr>
          <p:cNvPr id="34" name="object 30"/>
          <p:cNvSpPr txBox="1"/>
          <p:nvPr/>
        </p:nvSpPr>
        <p:spPr>
          <a:xfrm>
            <a:off x="5580112" y="5949280"/>
            <a:ext cx="3416300" cy="24372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147955">
              <a:lnSpc>
                <a:spcPct val="101600"/>
              </a:lnSpc>
              <a:spcBef>
                <a:spcPts val="5"/>
              </a:spcBef>
            </a:pPr>
            <a:r>
              <a:rPr sz="800" spc="-5" dirty="0">
                <a:latin typeface="Arial"/>
                <a:cs typeface="Arial"/>
              </a:rPr>
              <a:t>Girshick et al, </a:t>
            </a:r>
            <a:r>
              <a:rPr sz="800" dirty="0">
                <a:latin typeface="Arial"/>
                <a:cs typeface="Arial"/>
              </a:rPr>
              <a:t>“Rich </a:t>
            </a:r>
            <a:r>
              <a:rPr sz="800" spc="-5" dirty="0">
                <a:latin typeface="Arial"/>
                <a:cs typeface="Arial"/>
              </a:rPr>
              <a:t>feature hierarchies for accurate object detection and  </a:t>
            </a:r>
            <a:r>
              <a:rPr sz="800" dirty="0">
                <a:latin typeface="Arial"/>
                <a:cs typeface="Arial"/>
              </a:rPr>
              <a:t>semantic segmentation”, </a:t>
            </a:r>
            <a:r>
              <a:rPr sz="800" spc="-5" dirty="0">
                <a:latin typeface="Arial"/>
                <a:cs typeface="Arial"/>
              </a:rPr>
              <a:t>CVPR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2014</a:t>
            </a:r>
            <a:r>
              <a:rPr sz="800" spc="-5" dirty="0" smtClean="0">
                <a:latin typeface="Arial"/>
                <a:cs typeface="Arial"/>
              </a:rPr>
              <a:t>.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29" name="object 3"/>
          <p:cNvSpPr/>
          <p:nvPr/>
        </p:nvSpPr>
        <p:spPr>
          <a:xfrm>
            <a:off x="971600" y="4365104"/>
            <a:ext cx="3601511" cy="12161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/>
          <p:cNvSpPr/>
          <p:nvPr/>
        </p:nvSpPr>
        <p:spPr>
          <a:xfrm>
            <a:off x="971600" y="4365104"/>
            <a:ext cx="3601720" cy="1216660"/>
          </a:xfrm>
          <a:custGeom>
            <a:avLst/>
            <a:gdLst/>
            <a:ahLst/>
            <a:cxnLst/>
            <a:rect l="l" t="t" r="r" b="b"/>
            <a:pathLst>
              <a:path w="3601720" h="1216660">
                <a:moveTo>
                  <a:pt x="0" y="1216119"/>
                </a:moveTo>
                <a:lnTo>
                  <a:pt x="1124047" y="0"/>
                </a:lnTo>
                <a:lnTo>
                  <a:pt x="3601511" y="0"/>
                </a:lnTo>
                <a:lnTo>
                  <a:pt x="2477464" y="1216119"/>
                </a:lnTo>
                <a:lnTo>
                  <a:pt x="0" y="1216119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5"/>
          <p:cNvSpPr/>
          <p:nvPr/>
        </p:nvSpPr>
        <p:spPr>
          <a:xfrm>
            <a:off x="3704549" y="5482514"/>
            <a:ext cx="841090" cy="1468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0"/>
          <p:cNvSpPr/>
          <p:nvPr/>
        </p:nvSpPr>
        <p:spPr>
          <a:xfrm>
            <a:off x="1023072" y="5065349"/>
            <a:ext cx="847725" cy="500380"/>
          </a:xfrm>
          <a:custGeom>
            <a:avLst/>
            <a:gdLst/>
            <a:ahLst/>
            <a:cxnLst/>
            <a:rect l="l" t="t" r="r" b="b"/>
            <a:pathLst>
              <a:path w="847725" h="500379">
                <a:moveTo>
                  <a:pt x="385012" y="500249"/>
                </a:moveTo>
                <a:lnTo>
                  <a:pt x="0" y="500249"/>
                </a:lnTo>
                <a:lnTo>
                  <a:pt x="462375" y="0"/>
                </a:lnTo>
                <a:lnTo>
                  <a:pt x="847387" y="0"/>
                </a:lnTo>
                <a:lnTo>
                  <a:pt x="385012" y="500249"/>
                </a:lnTo>
                <a:close/>
              </a:path>
            </a:pathLst>
          </a:custGeom>
          <a:solidFill>
            <a:srgbClr val="E7E6E6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11"/>
          <p:cNvSpPr/>
          <p:nvPr/>
        </p:nvSpPr>
        <p:spPr>
          <a:xfrm>
            <a:off x="1023072" y="5065349"/>
            <a:ext cx="847725" cy="500380"/>
          </a:xfrm>
          <a:custGeom>
            <a:avLst/>
            <a:gdLst/>
            <a:ahLst/>
            <a:cxnLst/>
            <a:rect l="l" t="t" r="r" b="b"/>
            <a:pathLst>
              <a:path w="847725" h="500379">
                <a:moveTo>
                  <a:pt x="0" y="500249"/>
                </a:moveTo>
                <a:lnTo>
                  <a:pt x="462375" y="0"/>
                </a:lnTo>
                <a:lnTo>
                  <a:pt x="847387" y="0"/>
                </a:lnTo>
                <a:lnTo>
                  <a:pt x="385012" y="500249"/>
                </a:lnTo>
                <a:lnTo>
                  <a:pt x="0" y="500249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142762" y="567541"/>
            <a:ext cx="227711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95" dirty="0" smtClean="0">
                <a:solidFill>
                  <a:srgbClr val="CC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R-CNN</a:t>
            </a:r>
            <a:endParaRPr sz="3200" b="1" dirty="0"/>
          </a:p>
        </p:txBody>
      </p:sp>
      <p:sp>
        <p:nvSpPr>
          <p:cNvPr id="17" name="object 13"/>
          <p:cNvSpPr/>
          <p:nvPr/>
        </p:nvSpPr>
        <p:spPr>
          <a:xfrm>
            <a:off x="4817467" y="4298784"/>
            <a:ext cx="1722685" cy="197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813151" y="4572926"/>
            <a:ext cx="1938672" cy="1989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815483" y="4851978"/>
            <a:ext cx="699504" cy="1576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5596208" y="4849151"/>
            <a:ext cx="442391" cy="1968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5580112" y="5949280"/>
            <a:ext cx="3416300" cy="24372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147955">
              <a:lnSpc>
                <a:spcPct val="101600"/>
              </a:lnSpc>
              <a:spcBef>
                <a:spcPts val="5"/>
              </a:spcBef>
            </a:pPr>
            <a:r>
              <a:rPr sz="800" spc="-5" dirty="0">
                <a:latin typeface="Arial"/>
                <a:cs typeface="Arial"/>
              </a:rPr>
              <a:t>Girshick et al, </a:t>
            </a:r>
            <a:r>
              <a:rPr sz="800" dirty="0">
                <a:latin typeface="Arial"/>
                <a:cs typeface="Arial"/>
              </a:rPr>
              <a:t>“Rich </a:t>
            </a:r>
            <a:r>
              <a:rPr sz="800" spc="-5" dirty="0">
                <a:latin typeface="Arial"/>
                <a:cs typeface="Arial"/>
              </a:rPr>
              <a:t>feature hierarchies for accurate object detection and  </a:t>
            </a:r>
            <a:r>
              <a:rPr sz="800" dirty="0">
                <a:latin typeface="Arial"/>
                <a:cs typeface="Arial"/>
              </a:rPr>
              <a:t>semantic segmentation”, </a:t>
            </a:r>
            <a:r>
              <a:rPr sz="800" spc="-5" dirty="0">
                <a:latin typeface="Arial"/>
                <a:cs typeface="Arial"/>
              </a:rPr>
              <a:t>CVPR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2014</a:t>
            </a:r>
            <a:r>
              <a:rPr sz="800" spc="-5" dirty="0" smtClean="0">
                <a:latin typeface="Arial"/>
                <a:cs typeface="Arial"/>
              </a:rPr>
              <a:t>.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29" name="object 3"/>
          <p:cNvSpPr/>
          <p:nvPr/>
        </p:nvSpPr>
        <p:spPr>
          <a:xfrm>
            <a:off x="971600" y="4365104"/>
            <a:ext cx="3601511" cy="12161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"/>
          <p:cNvSpPr/>
          <p:nvPr/>
        </p:nvSpPr>
        <p:spPr>
          <a:xfrm>
            <a:off x="971600" y="4365104"/>
            <a:ext cx="3601720" cy="1216660"/>
          </a:xfrm>
          <a:custGeom>
            <a:avLst/>
            <a:gdLst/>
            <a:ahLst/>
            <a:cxnLst/>
            <a:rect l="l" t="t" r="r" b="b"/>
            <a:pathLst>
              <a:path w="3601720" h="1216660">
                <a:moveTo>
                  <a:pt x="0" y="1216119"/>
                </a:moveTo>
                <a:lnTo>
                  <a:pt x="1124047" y="0"/>
                </a:lnTo>
                <a:lnTo>
                  <a:pt x="3601511" y="0"/>
                </a:lnTo>
                <a:lnTo>
                  <a:pt x="2477464" y="1216119"/>
                </a:lnTo>
                <a:lnTo>
                  <a:pt x="0" y="1216119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5"/>
          <p:cNvSpPr/>
          <p:nvPr/>
        </p:nvSpPr>
        <p:spPr>
          <a:xfrm>
            <a:off x="3704549" y="5482514"/>
            <a:ext cx="841090" cy="1468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6"/>
          <p:cNvSpPr/>
          <p:nvPr/>
        </p:nvSpPr>
        <p:spPr>
          <a:xfrm>
            <a:off x="1651415" y="4430157"/>
            <a:ext cx="1821814" cy="779780"/>
          </a:xfrm>
          <a:custGeom>
            <a:avLst/>
            <a:gdLst/>
            <a:ahLst/>
            <a:cxnLst/>
            <a:rect l="l" t="t" r="r" b="b"/>
            <a:pathLst>
              <a:path w="1821814" h="779779">
                <a:moveTo>
                  <a:pt x="1101286" y="779301"/>
                </a:moveTo>
                <a:lnTo>
                  <a:pt x="0" y="779301"/>
                </a:lnTo>
                <a:lnTo>
                  <a:pt x="720300" y="0"/>
                </a:lnTo>
                <a:lnTo>
                  <a:pt x="1821587" y="0"/>
                </a:lnTo>
                <a:lnTo>
                  <a:pt x="1101286" y="779301"/>
                </a:lnTo>
                <a:close/>
              </a:path>
            </a:pathLst>
          </a:custGeom>
          <a:solidFill>
            <a:srgbClr val="E7E6E6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7"/>
          <p:cNvSpPr/>
          <p:nvPr/>
        </p:nvSpPr>
        <p:spPr>
          <a:xfrm>
            <a:off x="1651415" y="4430157"/>
            <a:ext cx="1821814" cy="779780"/>
          </a:xfrm>
          <a:custGeom>
            <a:avLst/>
            <a:gdLst/>
            <a:ahLst/>
            <a:cxnLst/>
            <a:rect l="l" t="t" r="r" b="b"/>
            <a:pathLst>
              <a:path w="1821814" h="779779">
                <a:moveTo>
                  <a:pt x="0" y="779301"/>
                </a:moveTo>
                <a:lnTo>
                  <a:pt x="720300" y="0"/>
                </a:lnTo>
                <a:lnTo>
                  <a:pt x="1821587" y="0"/>
                </a:lnTo>
                <a:lnTo>
                  <a:pt x="1101286" y="779301"/>
                </a:lnTo>
                <a:lnTo>
                  <a:pt x="0" y="779301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8"/>
          <p:cNvSpPr/>
          <p:nvPr/>
        </p:nvSpPr>
        <p:spPr>
          <a:xfrm>
            <a:off x="3473067" y="4444484"/>
            <a:ext cx="873125" cy="321945"/>
          </a:xfrm>
          <a:custGeom>
            <a:avLst/>
            <a:gdLst/>
            <a:ahLst/>
            <a:cxnLst/>
            <a:rect l="l" t="t" r="r" b="b"/>
            <a:pathLst>
              <a:path w="873125" h="321945">
                <a:moveTo>
                  <a:pt x="575888" y="321572"/>
                </a:moveTo>
                <a:lnTo>
                  <a:pt x="0" y="321572"/>
                </a:lnTo>
                <a:lnTo>
                  <a:pt x="297226" y="0"/>
                </a:lnTo>
                <a:lnTo>
                  <a:pt x="873114" y="0"/>
                </a:lnTo>
                <a:lnTo>
                  <a:pt x="575888" y="321572"/>
                </a:lnTo>
                <a:close/>
              </a:path>
            </a:pathLst>
          </a:custGeom>
          <a:solidFill>
            <a:srgbClr val="E7E6E6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9"/>
          <p:cNvSpPr/>
          <p:nvPr/>
        </p:nvSpPr>
        <p:spPr>
          <a:xfrm>
            <a:off x="3473067" y="4444484"/>
            <a:ext cx="873125" cy="321945"/>
          </a:xfrm>
          <a:custGeom>
            <a:avLst/>
            <a:gdLst/>
            <a:ahLst/>
            <a:cxnLst/>
            <a:rect l="l" t="t" r="r" b="b"/>
            <a:pathLst>
              <a:path w="873125" h="321945">
                <a:moveTo>
                  <a:pt x="0" y="321572"/>
                </a:moveTo>
                <a:lnTo>
                  <a:pt x="297226" y="0"/>
                </a:lnTo>
                <a:lnTo>
                  <a:pt x="873114" y="0"/>
                </a:lnTo>
                <a:lnTo>
                  <a:pt x="575888" y="321572"/>
                </a:lnTo>
                <a:lnTo>
                  <a:pt x="0" y="321572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0"/>
          <p:cNvSpPr/>
          <p:nvPr/>
        </p:nvSpPr>
        <p:spPr>
          <a:xfrm>
            <a:off x="1023072" y="5065349"/>
            <a:ext cx="847725" cy="500380"/>
          </a:xfrm>
          <a:custGeom>
            <a:avLst/>
            <a:gdLst/>
            <a:ahLst/>
            <a:cxnLst/>
            <a:rect l="l" t="t" r="r" b="b"/>
            <a:pathLst>
              <a:path w="847725" h="500379">
                <a:moveTo>
                  <a:pt x="385012" y="500249"/>
                </a:moveTo>
                <a:lnTo>
                  <a:pt x="0" y="500249"/>
                </a:lnTo>
                <a:lnTo>
                  <a:pt x="462375" y="0"/>
                </a:lnTo>
                <a:lnTo>
                  <a:pt x="847387" y="0"/>
                </a:lnTo>
                <a:lnTo>
                  <a:pt x="385012" y="500249"/>
                </a:lnTo>
                <a:close/>
              </a:path>
            </a:pathLst>
          </a:custGeom>
          <a:solidFill>
            <a:srgbClr val="E7E6E6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11"/>
          <p:cNvSpPr/>
          <p:nvPr/>
        </p:nvSpPr>
        <p:spPr>
          <a:xfrm>
            <a:off x="1023072" y="5065349"/>
            <a:ext cx="847725" cy="500380"/>
          </a:xfrm>
          <a:custGeom>
            <a:avLst/>
            <a:gdLst/>
            <a:ahLst/>
            <a:cxnLst/>
            <a:rect l="l" t="t" r="r" b="b"/>
            <a:pathLst>
              <a:path w="847725" h="500379">
                <a:moveTo>
                  <a:pt x="0" y="500249"/>
                </a:moveTo>
                <a:lnTo>
                  <a:pt x="462375" y="0"/>
                </a:lnTo>
                <a:lnTo>
                  <a:pt x="847387" y="0"/>
                </a:lnTo>
                <a:lnTo>
                  <a:pt x="385012" y="500249"/>
                </a:lnTo>
                <a:lnTo>
                  <a:pt x="0" y="500249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12"/>
          <p:cNvSpPr/>
          <p:nvPr/>
        </p:nvSpPr>
        <p:spPr>
          <a:xfrm>
            <a:off x="4143590" y="4555674"/>
            <a:ext cx="577215" cy="0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576906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C949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3"/>
          <p:cNvSpPr/>
          <p:nvPr/>
        </p:nvSpPr>
        <p:spPr>
          <a:xfrm>
            <a:off x="4047614" y="4514684"/>
            <a:ext cx="105500" cy="8198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14"/>
          <p:cNvSpPr/>
          <p:nvPr/>
        </p:nvSpPr>
        <p:spPr>
          <a:xfrm>
            <a:off x="2820675" y="4555674"/>
            <a:ext cx="1899920" cy="288290"/>
          </a:xfrm>
          <a:custGeom>
            <a:avLst/>
            <a:gdLst/>
            <a:ahLst/>
            <a:cxnLst/>
            <a:rect l="l" t="t" r="r" b="b"/>
            <a:pathLst>
              <a:path w="1899920" h="288289">
                <a:moveTo>
                  <a:pt x="1899822" y="0"/>
                </a:moveTo>
                <a:lnTo>
                  <a:pt x="0" y="288166"/>
                </a:lnTo>
              </a:path>
            </a:pathLst>
          </a:custGeom>
          <a:ln w="19049">
            <a:solidFill>
              <a:srgbClr val="C949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15"/>
          <p:cNvSpPr/>
          <p:nvPr/>
        </p:nvSpPr>
        <p:spPr>
          <a:xfrm>
            <a:off x="2725677" y="4803206"/>
            <a:ext cx="109241" cy="8126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16"/>
          <p:cNvSpPr/>
          <p:nvPr/>
        </p:nvSpPr>
        <p:spPr>
          <a:xfrm>
            <a:off x="1587780" y="4561699"/>
            <a:ext cx="3107055" cy="798830"/>
          </a:xfrm>
          <a:custGeom>
            <a:avLst/>
            <a:gdLst/>
            <a:ahLst/>
            <a:cxnLst/>
            <a:rect l="l" t="t" r="r" b="b"/>
            <a:pathLst>
              <a:path w="3107054" h="798829">
                <a:moveTo>
                  <a:pt x="3106732" y="0"/>
                </a:moveTo>
                <a:lnTo>
                  <a:pt x="0" y="798706"/>
                </a:lnTo>
              </a:path>
            </a:pathLst>
          </a:custGeom>
          <a:ln w="19049">
            <a:solidFill>
              <a:srgbClr val="C949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17"/>
          <p:cNvSpPr/>
          <p:nvPr/>
        </p:nvSpPr>
        <p:spPr>
          <a:xfrm>
            <a:off x="1494527" y="5320405"/>
            <a:ext cx="110612" cy="799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142762" y="567541"/>
            <a:ext cx="227711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95" dirty="0" smtClean="0">
                <a:solidFill>
                  <a:srgbClr val="CC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R-CNN</a:t>
            </a:r>
            <a:endParaRPr sz="3200" b="1" dirty="0"/>
          </a:p>
        </p:txBody>
      </p:sp>
      <p:sp>
        <p:nvSpPr>
          <p:cNvPr id="9" name="object 5"/>
          <p:cNvSpPr/>
          <p:nvPr/>
        </p:nvSpPr>
        <p:spPr>
          <a:xfrm>
            <a:off x="963654" y="4359208"/>
            <a:ext cx="3601511" cy="12161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963654" y="4359208"/>
            <a:ext cx="3601720" cy="1216660"/>
          </a:xfrm>
          <a:custGeom>
            <a:avLst/>
            <a:gdLst/>
            <a:ahLst/>
            <a:cxnLst/>
            <a:rect l="l" t="t" r="r" b="b"/>
            <a:pathLst>
              <a:path w="3601720" h="1216660">
                <a:moveTo>
                  <a:pt x="0" y="1216119"/>
                </a:moveTo>
                <a:lnTo>
                  <a:pt x="1124047" y="0"/>
                </a:lnTo>
                <a:lnTo>
                  <a:pt x="3601511" y="0"/>
                </a:lnTo>
                <a:lnTo>
                  <a:pt x="2477464" y="1216119"/>
                </a:lnTo>
                <a:lnTo>
                  <a:pt x="0" y="1216119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717731" y="4797310"/>
            <a:ext cx="109241" cy="812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486581" y="5314509"/>
            <a:ext cx="110612" cy="79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4817467" y="4298784"/>
            <a:ext cx="1722685" cy="1970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813151" y="4572926"/>
            <a:ext cx="1938672" cy="1989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815483" y="4851978"/>
            <a:ext cx="699504" cy="1576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5596208" y="4849151"/>
            <a:ext cx="442391" cy="1968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5580112" y="5949280"/>
            <a:ext cx="3416300" cy="24372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147955">
              <a:lnSpc>
                <a:spcPct val="101600"/>
              </a:lnSpc>
              <a:spcBef>
                <a:spcPts val="5"/>
              </a:spcBef>
            </a:pPr>
            <a:r>
              <a:rPr sz="800" spc="-5" dirty="0">
                <a:latin typeface="Arial"/>
                <a:cs typeface="Arial"/>
              </a:rPr>
              <a:t>Girshick et al, </a:t>
            </a:r>
            <a:r>
              <a:rPr sz="800" dirty="0">
                <a:latin typeface="Arial"/>
                <a:cs typeface="Arial"/>
              </a:rPr>
              <a:t>“Rich </a:t>
            </a:r>
            <a:r>
              <a:rPr sz="800" spc="-5" dirty="0">
                <a:latin typeface="Arial"/>
                <a:cs typeface="Arial"/>
              </a:rPr>
              <a:t>feature hierarchies for accurate object detection and  </a:t>
            </a:r>
            <a:r>
              <a:rPr sz="800" dirty="0">
                <a:latin typeface="Arial"/>
                <a:cs typeface="Arial"/>
              </a:rPr>
              <a:t>semantic segmentation”, </a:t>
            </a:r>
            <a:r>
              <a:rPr sz="800" spc="-5" dirty="0">
                <a:latin typeface="Arial"/>
                <a:cs typeface="Arial"/>
              </a:rPr>
              <a:t>CVPR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2014</a:t>
            </a:r>
            <a:r>
              <a:rPr sz="800" spc="-5" dirty="0" smtClean="0">
                <a:latin typeface="Arial"/>
                <a:cs typeface="Arial"/>
              </a:rPr>
              <a:t>.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31" name="object 7"/>
          <p:cNvSpPr/>
          <p:nvPr/>
        </p:nvSpPr>
        <p:spPr>
          <a:xfrm>
            <a:off x="3704549" y="5442347"/>
            <a:ext cx="841090" cy="14689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Group 27"/>
          <p:cNvGrpSpPr/>
          <p:nvPr/>
        </p:nvGrpSpPr>
        <p:grpSpPr>
          <a:xfrm>
            <a:off x="971600" y="3652945"/>
            <a:ext cx="5388820" cy="1936295"/>
            <a:chOff x="1371600" y="0"/>
            <a:chExt cx="5388820" cy="1936295"/>
          </a:xfrm>
        </p:grpSpPr>
        <p:grpSp>
          <p:nvGrpSpPr>
            <p:cNvPr id="29" name="Group 21"/>
            <p:cNvGrpSpPr/>
            <p:nvPr/>
          </p:nvGrpSpPr>
          <p:grpSpPr>
            <a:xfrm>
              <a:off x="1371600" y="0"/>
              <a:ext cx="5388820" cy="1936295"/>
              <a:chOff x="1426420" y="590550"/>
              <a:chExt cx="5388820" cy="1936295"/>
            </a:xfrm>
          </p:grpSpPr>
          <p:sp>
            <p:nvSpPr>
              <p:cNvPr id="38" name="object 8"/>
              <p:cNvSpPr/>
              <p:nvPr/>
            </p:nvSpPr>
            <p:spPr>
              <a:xfrm>
                <a:off x="1426420" y="590550"/>
                <a:ext cx="5388820" cy="1936295"/>
              </a:xfrm>
              <a:prstGeom prst="rect">
                <a:avLst/>
              </a:prstGeom>
              <a:blipFill>
                <a:blip r:embed="rId10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9" name="object 4"/>
              <p:cNvSpPr/>
              <p:nvPr/>
            </p:nvSpPr>
            <p:spPr>
              <a:xfrm>
                <a:off x="2721820" y="876300"/>
                <a:ext cx="591820" cy="191135"/>
              </a:xfrm>
              <a:custGeom>
                <a:avLst/>
                <a:gdLst/>
                <a:ahLst/>
                <a:cxnLst/>
                <a:rect l="l" t="t" r="r" b="b"/>
                <a:pathLst>
                  <a:path w="591819" h="191135">
                    <a:moveTo>
                      <a:pt x="0" y="190526"/>
                    </a:moveTo>
                    <a:lnTo>
                      <a:pt x="176101" y="0"/>
                    </a:lnTo>
                    <a:lnTo>
                      <a:pt x="591486" y="0"/>
                    </a:lnTo>
                    <a:lnTo>
                      <a:pt x="415384" y="190526"/>
                    </a:lnTo>
                    <a:lnTo>
                      <a:pt x="0" y="190526"/>
                    </a:lnTo>
                    <a:close/>
                  </a:path>
                </a:pathLst>
              </a:custGeom>
              <a:ln w="12699">
                <a:solidFill>
                  <a:srgbClr val="1C7F66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0" name="object 3"/>
            <p:cNvSpPr/>
            <p:nvPr/>
          </p:nvSpPr>
          <p:spPr>
            <a:xfrm>
              <a:off x="2667000" y="285750"/>
              <a:ext cx="591820" cy="191135"/>
            </a:xfrm>
            <a:custGeom>
              <a:avLst/>
              <a:gdLst/>
              <a:ahLst/>
              <a:cxnLst/>
              <a:rect l="l" t="t" r="r" b="b"/>
              <a:pathLst>
                <a:path w="591819" h="191135">
                  <a:moveTo>
                    <a:pt x="415384" y="190526"/>
                  </a:moveTo>
                  <a:lnTo>
                    <a:pt x="0" y="190526"/>
                  </a:lnTo>
                  <a:lnTo>
                    <a:pt x="176101" y="0"/>
                  </a:lnTo>
                  <a:lnTo>
                    <a:pt x="591486" y="0"/>
                  </a:lnTo>
                  <a:lnTo>
                    <a:pt x="415384" y="190526"/>
                  </a:lnTo>
                  <a:close/>
                </a:path>
              </a:pathLst>
            </a:custGeom>
            <a:solidFill>
              <a:srgbClr val="E7E6E6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494527" y="4581127"/>
            <a:ext cx="3221489" cy="779110"/>
            <a:chOff x="1494527" y="4581127"/>
            <a:chExt cx="3221489" cy="779110"/>
          </a:xfrm>
        </p:grpSpPr>
        <p:sp>
          <p:nvSpPr>
            <p:cNvPr id="33" name="object 9"/>
            <p:cNvSpPr/>
            <p:nvPr/>
          </p:nvSpPr>
          <p:spPr>
            <a:xfrm>
              <a:off x="2820675" y="4581127"/>
              <a:ext cx="1895341" cy="222669"/>
            </a:xfrm>
            <a:custGeom>
              <a:avLst/>
              <a:gdLst/>
              <a:ahLst/>
              <a:cxnLst/>
              <a:rect l="l" t="t" r="r" b="b"/>
              <a:pathLst>
                <a:path w="1899920" h="288289">
                  <a:moveTo>
                    <a:pt x="1899822" y="0"/>
                  </a:moveTo>
                  <a:lnTo>
                    <a:pt x="0" y="288166"/>
                  </a:lnTo>
                </a:path>
              </a:pathLst>
            </a:custGeom>
            <a:ln w="19049">
              <a:solidFill>
                <a:srgbClr val="C949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0"/>
            <p:cNvSpPr/>
            <p:nvPr/>
          </p:nvSpPr>
          <p:spPr>
            <a:xfrm>
              <a:off x="2725677" y="4763039"/>
              <a:ext cx="109241" cy="8126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1"/>
            <p:cNvSpPr/>
            <p:nvPr/>
          </p:nvSpPr>
          <p:spPr>
            <a:xfrm>
              <a:off x="1587780" y="4581128"/>
              <a:ext cx="3128236" cy="739234"/>
            </a:xfrm>
            <a:custGeom>
              <a:avLst/>
              <a:gdLst/>
              <a:ahLst/>
              <a:cxnLst/>
              <a:rect l="l" t="t" r="r" b="b"/>
              <a:pathLst>
                <a:path w="3107054" h="798829">
                  <a:moveTo>
                    <a:pt x="3106732" y="0"/>
                  </a:moveTo>
                  <a:lnTo>
                    <a:pt x="0" y="798706"/>
                  </a:lnTo>
                </a:path>
              </a:pathLst>
            </a:custGeom>
            <a:ln w="19049">
              <a:solidFill>
                <a:srgbClr val="C949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2"/>
            <p:cNvSpPr/>
            <p:nvPr/>
          </p:nvSpPr>
          <p:spPr>
            <a:xfrm>
              <a:off x="1494527" y="5280238"/>
              <a:ext cx="110612" cy="799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142762" y="567541"/>
            <a:ext cx="227711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95" dirty="0" smtClean="0">
                <a:solidFill>
                  <a:srgbClr val="CC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R-CNN</a:t>
            </a:r>
            <a:endParaRPr sz="3200" b="1" dirty="0"/>
          </a:p>
        </p:txBody>
      </p:sp>
      <p:sp>
        <p:nvSpPr>
          <p:cNvPr id="7" name="object 3"/>
          <p:cNvSpPr/>
          <p:nvPr/>
        </p:nvSpPr>
        <p:spPr>
          <a:xfrm>
            <a:off x="2285857" y="3878052"/>
            <a:ext cx="591820" cy="191135"/>
          </a:xfrm>
          <a:custGeom>
            <a:avLst/>
            <a:gdLst/>
            <a:ahLst/>
            <a:cxnLst/>
            <a:rect l="l" t="t" r="r" b="b"/>
            <a:pathLst>
              <a:path w="591819" h="191135">
                <a:moveTo>
                  <a:pt x="415384" y="190526"/>
                </a:moveTo>
                <a:lnTo>
                  <a:pt x="0" y="190526"/>
                </a:lnTo>
                <a:lnTo>
                  <a:pt x="176101" y="0"/>
                </a:lnTo>
                <a:lnTo>
                  <a:pt x="591486" y="0"/>
                </a:lnTo>
                <a:lnTo>
                  <a:pt x="415384" y="190526"/>
                </a:lnTo>
                <a:close/>
              </a:path>
            </a:pathLst>
          </a:custGeom>
          <a:solidFill>
            <a:srgbClr val="E7E6E6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285857" y="3878052"/>
            <a:ext cx="591820" cy="191135"/>
          </a:xfrm>
          <a:custGeom>
            <a:avLst/>
            <a:gdLst/>
            <a:ahLst/>
            <a:cxnLst/>
            <a:rect l="l" t="t" r="r" b="b"/>
            <a:pathLst>
              <a:path w="591819" h="191135">
                <a:moveTo>
                  <a:pt x="0" y="190526"/>
                </a:moveTo>
                <a:lnTo>
                  <a:pt x="176101" y="0"/>
                </a:lnTo>
                <a:lnTo>
                  <a:pt x="591486" y="0"/>
                </a:lnTo>
                <a:lnTo>
                  <a:pt x="415384" y="190526"/>
                </a:lnTo>
                <a:lnTo>
                  <a:pt x="0" y="190526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963654" y="4359208"/>
            <a:ext cx="3601511" cy="12161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963654" y="4359208"/>
            <a:ext cx="3601720" cy="1216660"/>
          </a:xfrm>
          <a:custGeom>
            <a:avLst/>
            <a:gdLst/>
            <a:ahLst/>
            <a:cxnLst/>
            <a:rect l="l" t="t" r="r" b="b"/>
            <a:pathLst>
              <a:path w="3601720" h="1216660">
                <a:moveTo>
                  <a:pt x="0" y="1216119"/>
                </a:moveTo>
                <a:lnTo>
                  <a:pt x="1124047" y="0"/>
                </a:lnTo>
                <a:lnTo>
                  <a:pt x="3601511" y="0"/>
                </a:lnTo>
                <a:lnTo>
                  <a:pt x="2477464" y="1216119"/>
                </a:lnTo>
                <a:lnTo>
                  <a:pt x="0" y="1216119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717731" y="4797310"/>
            <a:ext cx="109241" cy="812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486581" y="5314509"/>
            <a:ext cx="110612" cy="79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4817467" y="4298784"/>
            <a:ext cx="1722685" cy="1970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813151" y="4572926"/>
            <a:ext cx="1938672" cy="1989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815483" y="4851978"/>
            <a:ext cx="699504" cy="1576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5596208" y="4849151"/>
            <a:ext cx="442391" cy="1968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791495" y="2631453"/>
            <a:ext cx="1233971" cy="1576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511" y="2907678"/>
            <a:ext cx="1356841" cy="1963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783161" y="3193131"/>
            <a:ext cx="785589" cy="14838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5580112" y="5949280"/>
            <a:ext cx="3416300" cy="24372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147955">
              <a:lnSpc>
                <a:spcPct val="101600"/>
              </a:lnSpc>
              <a:spcBef>
                <a:spcPts val="5"/>
              </a:spcBef>
            </a:pPr>
            <a:r>
              <a:rPr sz="800" spc="-5" dirty="0">
                <a:latin typeface="Arial"/>
                <a:cs typeface="Arial"/>
              </a:rPr>
              <a:t>Girshick et al, </a:t>
            </a:r>
            <a:r>
              <a:rPr sz="800" dirty="0">
                <a:latin typeface="Arial"/>
                <a:cs typeface="Arial"/>
              </a:rPr>
              <a:t>“Rich </a:t>
            </a:r>
            <a:r>
              <a:rPr sz="800" spc="-5" dirty="0">
                <a:latin typeface="Arial"/>
                <a:cs typeface="Arial"/>
              </a:rPr>
              <a:t>feature hierarchies for accurate object detection and  </a:t>
            </a:r>
            <a:r>
              <a:rPr sz="800" dirty="0">
                <a:latin typeface="Arial"/>
                <a:cs typeface="Arial"/>
              </a:rPr>
              <a:t>semantic segmentation”, </a:t>
            </a:r>
            <a:r>
              <a:rPr sz="800" spc="-5" dirty="0">
                <a:latin typeface="Arial"/>
                <a:cs typeface="Arial"/>
              </a:rPr>
              <a:t>CVPR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2014</a:t>
            </a:r>
            <a:r>
              <a:rPr sz="800" spc="-5" dirty="0" smtClean="0">
                <a:latin typeface="Arial"/>
                <a:cs typeface="Arial"/>
              </a:rPr>
              <a:t>.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27" name="object 3"/>
          <p:cNvSpPr/>
          <p:nvPr/>
        </p:nvSpPr>
        <p:spPr>
          <a:xfrm>
            <a:off x="2293803" y="3843781"/>
            <a:ext cx="591820" cy="191135"/>
          </a:xfrm>
          <a:custGeom>
            <a:avLst/>
            <a:gdLst/>
            <a:ahLst/>
            <a:cxnLst/>
            <a:rect l="l" t="t" r="r" b="b"/>
            <a:pathLst>
              <a:path w="591819" h="191135">
                <a:moveTo>
                  <a:pt x="415384" y="190526"/>
                </a:moveTo>
                <a:lnTo>
                  <a:pt x="0" y="190526"/>
                </a:lnTo>
                <a:lnTo>
                  <a:pt x="176101" y="0"/>
                </a:lnTo>
                <a:lnTo>
                  <a:pt x="591486" y="0"/>
                </a:lnTo>
                <a:lnTo>
                  <a:pt x="415384" y="190526"/>
                </a:lnTo>
                <a:close/>
              </a:path>
            </a:pathLst>
          </a:custGeom>
          <a:solidFill>
            <a:srgbClr val="E7E6E6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7"/>
          <p:cNvSpPr/>
          <p:nvPr/>
        </p:nvSpPr>
        <p:spPr>
          <a:xfrm>
            <a:off x="3704549" y="5442347"/>
            <a:ext cx="841090" cy="14689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8"/>
          <p:cNvSpPr/>
          <p:nvPr/>
        </p:nvSpPr>
        <p:spPr>
          <a:xfrm>
            <a:off x="983378" y="2191873"/>
            <a:ext cx="5388822" cy="339736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9"/>
          <p:cNvSpPr/>
          <p:nvPr/>
        </p:nvSpPr>
        <p:spPr>
          <a:xfrm>
            <a:off x="2820675" y="4581127"/>
            <a:ext cx="1895341" cy="222669"/>
          </a:xfrm>
          <a:custGeom>
            <a:avLst/>
            <a:gdLst/>
            <a:ahLst/>
            <a:cxnLst/>
            <a:rect l="l" t="t" r="r" b="b"/>
            <a:pathLst>
              <a:path w="1899920" h="288289">
                <a:moveTo>
                  <a:pt x="1899822" y="0"/>
                </a:moveTo>
                <a:lnTo>
                  <a:pt x="0" y="288166"/>
                </a:lnTo>
              </a:path>
            </a:pathLst>
          </a:custGeom>
          <a:ln w="19049">
            <a:solidFill>
              <a:srgbClr val="C949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0"/>
          <p:cNvSpPr/>
          <p:nvPr/>
        </p:nvSpPr>
        <p:spPr>
          <a:xfrm>
            <a:off x="2725677" y="4763039"/>
            <a:ext cx="109241" cy="812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1"/>
          <p:cNvSpPr/>
          <p:nvPr/>
        </p:nvSpPr>
        <p:spPr>
          <a:xfrm>
            <a:off x="1587780" y="4581128"/>
            <a:ext cx="3128236" cy="739234"/>
          </a:xfrm>
          <a:custGeom>
            <a:avLst/>
            <a:gdLst/>
            <a:ahLst/>
            <a:cxnLst/>
            <a:rect l="l" t="t" r="r" b="b"/>
            <a:pathLst>
              <a:path w="3107054" h="798829">
                <a:moveTo>
                  <a:pt x="3106732" y="0"/>
                </a:moveTo>
                <a:lnTo>
                  <a:pt x="0" y="798706"/>
                </a:lnTo>
              </a:path>
            </a:pathLst>
          </a:custGeom>
          <a:ln w="19049">
            <a:solidFill>
              <a:srgbClr val="C949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2"/>
          <p:cNvSpPr/>
          <p:nvPr/>
        </p:nvSpPr>
        <p:spPr>
          <a:xfrm>
            <a:off x="1494527" y="5280238"/>
            <a:ext cx="110612" cy="79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142762" y="567541"/>
            <a:ext cx="227711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95" dirty="0" smtClean="0">
                <a:solidFill>
                  <a:srgbClr val="CC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R-CNN</a:t>
            </a:r>
            <a:endParaRPr sz="3200" b="1" dirty="0"/>
          </a:p>
        </p:txBody>
      </p:sp>
      <p:sp>
        <p:nvSpPr>
          <p:cNvPr id="7" name="object 3"/>
          <p:cNvSpPr/>
          <p:nvPr/>
        </p:nvSpPr>
        <p:spPr>
          <a:xfrm>
            <a:off x="2285857" y="3878052"/>
            <a:ext cx="591820" cy="191135"/>
          </a:xfrm>
          <a:custGeom>
            <a:avLst/>
            <a:gdLst/>
            <a:ahLst/>
            <a:cxnLst/>
            <a:rect l="l" t="t" r="r" b="b"/>
            <a:pathLst>
              <a:path w="591819" h="191135">
                <a:moveTo>
                  <a:pt x="415384" y="190526"/>
                </a:moveTo>
                <a:lnTo>
                  <a:pt x="0" y="190526"/>
                </a:lnTo>
                <a:lnTo>
                  <a:pt x="176101" y="0"/>
                </a:lnTo>
                <a:lnTo>
                  <a:pt x="591486" y="0"/>
                </a:lnTo>
                <a:lnTo>
                  <a:pt x="415384" y="190526"/>
                </a:lnTo>
                <a:close/>
              </a:path>
            </a:pathLst>
          </a:custGeom>
          <a:solidFill>
            <a:srgbClr val="E7E6E6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285857" y="3878052"/>
            <a:ext cx="591820" cy="191135"/>
          </a:xfrm>
          <a:custGeom>
            <a:avLst/>
            <a:gdLst/>
            <a:ahLst/>
            <a:cxnLst/>
            <a:rect l="l" t="t" r="r" b="b"/>
            <a:pathLst>
              <a:path w="591819" h="191135">
                <a:moveTo>
                  <a:pt x="0" y="190526"/>
                </a:moveTo>
                <a:lnTo>
                  <a:pt x="176101" y="0"/>
                </a:lnTo>
                <a:lnTo>
                  <a:pt x="591486" y="0"/>
                </a:lnTo>
                <a:lnTo>
                  <a:pt x="415384" y="190526"/>
                </a:lnTo>
                <a:lnTo>
                  <a:pt x="0" y="190526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963654" y="4359208"/>
            <a:ext cx="3601511" cy="12161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963654" y="4359208"/>
            <a:ext cx="3601720" cy="1216660"/>
          </a:xfrm>
          <a:custGeom>
            <a:avLst/>
            <a:gdLst/>
            <a:ahLst/>
            <a:cxnLst/>
            <a:rect l="l" t="t" r="r" b="b"/>
            <a:pathLst>
              <a:path w="3601720" h="1216660">
                <a:moveTo>
                  <a:pt x="0" y="1216119"/>
                </a:moveTo>
                <a:lnTo>
                  <a:pt x="1124047" y="0"/>
                </a:lnTo>
                <a:lnTo>
                  <a:pt x="3601511" y="0"/>
                </a:lnTo>
                <a:lnTo>
                  <a:pt x="2477464" y="1216119"/>
                </a:lnTo>
                <a:lnTo>
                  <a:pt x="0" y="1216119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696603" y="5476618"/>
            <a:ext cx="841090" cy="1468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008776" y="1786573"/>
            <a:ext cx="5388820" cy="37794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812729" y="4549778"/>
            <a:ext cx="1899920" cy="288290"/>
          </a:xfrm>
          <a:custGeom>
            <a:avLst/>
            <a:gdLst/>
            <a:ahLst/>
            <a:cxnLst/>
            <a:rect l="l" t="t" r="r" b="b"/>
            <a:pathLst>
              <a:path w="1899920" h="288289">
                <a:moveTo>
                  <a:pt x="1899822" y="0"/>
                </a:moveTo>
                <a:lnTo>
                  <a:pt x="0" y="288166"/>
                </a:lnTo>
              </a:path>
            </a:pathLst>
          </a:custGeom>
          <a:ln w="19049">
            <a:solidFill>
              <a:srgbClr val="C949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717731" y="4797310"/>
            <a:ext cx="109241" cy="812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579834" y="4555803"/>
            <a:ext cx="3107055" cy="798830"/>
          </a:xfrm>
          <a:custGeom>
            <a:avLst/>
            <a:gdLst/>
            <a:ahLst/>
            <a:cxnLst/>
            <a:rect l="l" t="t" r="r" b="b"/>
            <a:pathLst>
              <a:path w="3107054" h="798829">
                <a:moveTo>
                  <a:pt x="3106732" y="0"/>
                </a:moveTo>
                <a:lnTo>
                  <a:pt x="0" y="798706"/>
                </a:lnTo>
              </a:path>
            </a:pathLst>
          </a:custGeom>
          <a:ln w="19049">
            <a:solidFill>
              <a:srgbClr val="C949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486581" y="5314509"/>
            <a:ext cx="110612" cy="79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4817467" y="4298784"/>
            <a:ext cx="1722685" cy="1970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813151" y="4572926"/>
            <a:ext cx="1938672" cy="1989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815483" y="4851978"/>
            <a:ext cx="699504" cy="1576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5596208" y="4849151"/>
            <a:ext cx="442391" cy="1968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791495" y="2631453"/>
            <a:ext cx="1233971" cy="1576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511" y="2907678"/>
            <a:ext cx="1356841" cy="1963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783161" y="3193131"/>
            <a:ext cx="785589" cy="14838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741792" y="1865788"/>
            <a:ext cx="1653395" cy="17502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739144" y="2122070"/>
            <a:ext cx="446558" cy="13215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5580112" y="5949280"/>
            <a:ext cx="3416300" cy="24372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147955">
              <a:lnSpc>
                <a:spcPct val="101600"/>
              </a:lnSpc>
              <a:spcBef>
                <a:spcPts val="5"/>
              </a:spcBef>
            </a:pPr>
            <a:r>
              <a:rPr sz="800" spc="-5" dirty="0">
                <a:latin typeface="Arial"/>
                <a:cs typeface="Arial"/>
              </a:rPr>
              <a:t>Girshick et al, </a:t>
            </a:r>
            <a:r>
              <a:rPr sz="800" dirty="0">
                <a:latin typeface="Arial"/>
                <a:cs typeface="Arial"/>
              </a:rPr>
              <a:t>“Rich </a:t>
            </a:r>
            <a:r>
              <a:rPr sz="800" spc="-5" dirty="0">
                <a:latin typeface="Arial"/>
                <a:cs typeface="Arial"/>
              </a:rPr>
              <a:t>feature hierarchies for accurate object detection and  </a:t>
            </a:r>
            <a:r>
              <a:rPr sz="800" dirty="0">
                <a:latin typeface="Arial"/>
                <a:cs typeface="Arial"/>
              </a:rPr>
              <a:t>semantic segmentation”, </a:t>
            </a:r>
            <a:r>
              <a:rPr sz="800" spc="-5" dirty="0">
                <a:latin typeface="Arial"/>
                <a:cs typeface="Arial"/>
              </a:rPr>
              <a:t>CVPR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2014</a:t>
            </a:r>
            <a:r>
              <a:rPr sz="800" spc="-5" dirty="0" smtClean="0">
                <a:latin typeface="Arial"/>
                <a:cs typeface="Arial"/>
              </a:rPr>
              <a:t>.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142762" y="567541"/>
            <a:ext cx="227711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95" dirty="0" smtClean="0">
                <a:solidFill>
                  <a:srgbClr val="CC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R-CNN</a:t>
            </a:r>
            <a:endParaRPr sz="3200" b="1" dirty="0"/>
          </a:p>
        </p:txBody>
      </p:sp>
      <p:sp>
        <p:nvSpPr>
          <p:cNvPr id="7" name="object 3"/>
          <p:cNvSpPr/>
          <p:nvPr/>
        </p:nvSpPr>
        <p:spPr>
          <a:xfrm>
            <a:off x="2285857" y="3878052"/>
            <a:ext cx="591820" cy="191135"/>
          </a:xfrm>
          <a:custGeom>
            <a:avLst/>
            <a:gdLst/>
            <a:ahLst/>
            <a:cxnLst/>
            <a:rect l="l" t="t" r="r" b="b"/>
            <a:pathLst>
              <a:path w="591819" h="191135">
                <a:moveTo>
                  <a:pt x="415384" y="190526"/>
                </a:moveTo>
                <a:lnTo>
                  <a:pt x="0" y="190526"/>
                </a:lnTo>
                <a:lnTo>
                  <a:pt x="176101" y="0"/>
                </a:lnTo>
                <a:lnTo>
                  <a:pt x="591486" y="0"/>
                </a:lnTo>
                <a:lnTo>
                  <a:pt x="415384" y="190526"/>
                </a:lnTo>
                <a:close/>
              </a:path>
            </a:pathLst>
          </a:custGeom>
          <a:solidFill>
            <a:srgbClr val="E7E6E6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285857" y="3878052"/>
            <a:ext cx="591820" cy="191135"/>
          </a:xfrm>
          <a:custGeom>
            <a:avLst/>
            <a:gdLst/>
            <a:ahLst/>
            <a:cxnLst/>
            <a:rect l="l" t="t" r="r" b="b"/>
            <a:pathLst>
              <a:path w="591819" h="191135">
                <a:moveTo>
                  <a:pt x="0" y="190526"/>
                </a:moveTo>
                <a:lnTo>
                  <a:pt x="176101" y="0"/>
                </a:lnTo>
                <a:lnTo>
                  <a:pt x="591486" y="0"/>
                </a:lnTo>
                <a:lnTo>
                  <a:pt x="415384" y="190526"/>
                </a:lnTo>
                <a:lnTo>
                  <a:pt x="0" y="190526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963654" y="4359208"/>
            <a:ext cx="3601511" cy="12161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963654" y="4359208"/>
            <a:ext cx="3601720" cy="1216660"/>
          </a:xfrm>
          <a:custGeom>
            <a:avLst/>
            <a:gdLst/>
            <a:ahLst/>
            <a:cxnLst/>
            <a:rect l="l" t="t" r="r" b="b"/>
            <a:pathLst>
              <a:path w="3601720" h="1216660">
                <a:moveTo>
                  <a:pt x="0" y="1216119"/>
                </a:moveTo>
                <a:lnTo>
                  <a:pt x="1124047" y="0"/>
                </a:lnTo>
                <a:lnTo>
                  <a:pt x="3601511" y="0"/>
                </a:lnTo>
                <a:lnTo>
                  <a:pt x="2477464" y="1216119"/>
                </a:lnTo>
                <a:lnTo>
                  <a:pt x="0" y="1216119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696603" y="5476618"/>
            <a:ext cx="841090" cy="1468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008776" y="1786573"/>
            <a:ext cx="5388820" cy="37794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812729" y="4549778"/>
            <a:ext cx="1899920" cy="288290"/>
          </a:xfrm>
          <a:custGeom>
            <a:avLst/>
            <a:gdLst/>
            <a:ahLst/>
            <a:cxnLst/>
            <a:rect l="l" t="t" r="r" b="b"/>
            <a:pathLst>
              <a:path w="1899920" h="288289">
                <a:moveTo>
                  <a:pt x="1899822" y="0"/>
                </a:moveTo>
                <a:lnTo>
                  <a:pt x="0" y="288166"/>
                </a:lnTo>
              </a:path>
            </a:pathLst>
          </a:custGeom>
          <a:ln w="19049">
            <a:solidFill>
              <a:srgbClr val="C949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717731" y="4797310"/>
            <a:ext cx="109241" cy="812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579834" y="4555803"/>
            <a:ext cx="3107055" cy="798830"/>
          </a:xfrm>
          <a:custGeom>
            <a:avLst/>
            <a:gdLst/>
            <a:ahLst/>
            <a:cxnLst/>
            <a:rect l="l" t="t" r="r" b="b"/>
            <a:pathLst>
              <a:path w="3107054" h="798829">
                <a:moveTo>
                  <a:pt x="3106732" y="0"/>
                </a:moveTo>
                <a:lnTo>
                  <a:pt x="0" y="798706"/>
                </a:lnTo>
              </a:path>
            </a:pathLst>
          </a:custGeom>
          <a:ln w="19049">
            <a:solidFill>
              <a:srgbClr val="C949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486581" y="5314509"/>
            <a:ext cx="110612" cy="79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4817467" y="4298784"/>
            <a:ext cx="1722685" cy="1970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813151" y="4572926"/>
            <a:ext cx="1938672" cy="1989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815483" y="4851978"/>
            <a:ext cx="699504" cy="1576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5596208" y="4849151"/>
            <a:ext cx="442391" cy="1968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791495" y="2631453"/>
            <a:ext cx="1233971" cy="1576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511" y="2907678"/>
            <a:ext cx="1356841" cy="1963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783161" y="3193131"/>
            <a:ext cx="785589" cy="14838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741792" y="1865788"/>
            <a:ext cx="1653395" cy="17502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739144" y="2122070"/>
            <a:ext cx="446558" cy="13215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349424" y="2452923"/>
            <a:ext cx="1023947" cy="5644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1367190" y="2077863"/>
            <a:ext cx="1000382" cy="5645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2987607" y="1786573"/>
            <a:ext cx="893389" cy="56534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803510" y="1375828"/>
            <a:ext cx="4912023" cy="17695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5580112" y="5949280"/>
            <a:ext cx="3416300" cy="24372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147955">
              <a:lnSpc>
                <a:spcPct val="101600"/>
              </a:lnSpc>
              <a:spcBef>
                <a:spcPts val="5"/>
              </a:spcBef>
            </a:pPr>
            <a:r>
              <a:rPr sz="800" spc="-5" dirty="0">
                <a:latin typeface="Arial"/>
                <a:cs typeface="Arial"/>
              </a:rPr>
              <a:t>Girshick et al, </a:t>
            </a:r>
            <a:r>
              <a:rPr sz="800" dirty="0">
                <a:latin typeface="Arial"/>
                <a:cs typeface="Arial"/>
              </a:rPr>
              <a:t>“Rich </a:t>
            </a:r>
            <a:r>
              <a:rPr sz="800" spc="-5" dirty="0">
                <a:latin typeface="Arial"/>
                <a:cs typeface="Arial"/>
              </a:rPr>
              <a:t>feature hierarchies for accurate object detection and  </a:t>
            </a:r>
            <a:r>
              <a:rPr sz="800" dirty="0">
                <a:latin typeface="Arial"/>
                <a:cs typeface="Arial"/>
              </a:rPr>
              <a:t>semantic segmentation”, </a:t>
            </a:r>
            <a:r>
              <a:rPr sz="800" spc="-5" dirty="0">
                <a:latin typeface="Arial"/>
                <a:cs typeface="Arial"/>
              </a:rPr>
              <a:t>CVPR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2014</a:t>
            </a:r>
            <a:r>
              <a:rPr sz="800" spc="-5" dirty="0" smtClean="0">
                <a:latin typeface="Arial"/>
                <a:cs typeface="Arial"/>
              </a:rPr>
              <a:t>.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142762" y="567541"/>
            <a:ext cx="227711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95" dirty="0" smtClean="0">
                <a:solidFill>
                  <a:srgbClr val="CC0000"/>
                </a:solidFill>
              </a:rPr>
              <a:t> </a:t>
            </a:r>
            <a:r>
              <a:rPr sz="3200" b="1" spc="-5" dirty="0">
                <a:solidFill>
                  <a:srgbClr val="000000"/>
                </a:solidFill>
              </a:rPr>
              <a:t>R-CNN</a:t>
            </a:r>
            <a:endParaRPr sz="3200" b="1" dirty="0"/>
          </a:p>
        </p:txBody>
      </p:sp>
      <p:sp>
        <p:nvSpPr>
          <p:cNvPr id="7" name="object 3"/>
          <p:cNvSpPr/>
          <p:nvPr/>
        </p:nvSpPr>
        <p:spPr>
          <a:xfrm>
            <a:off x="2285857" y="3878052"/>
            <a:ext cx="591820" cy="191135"/>
          </a:xfrm>
          <a:custGeom>
            <a:avLst/>
            <a:gdLst/>
            <a:ahLst/>
            <a:cxnLst/>
            <a:rect l="l" t="t" r="r" b="b"/>
            <a:pathLst>
              <a:path w="591819" h="191135">
                <a:moveTo>
                  <a:pt x="415384" y="190526"/>
                </a:moveTo>
                <a:lnTo>
                  <a:pt x="0" y="190526"/>
                </a:lnTo>
                <a:lnTo>
                  <a:pt x="176101" y="0"/>
                </a:lnTo>
                <a:lnTo>
                  <a:pt x="591486" y="0"/>
                </a:lnTo>
                <a:lnTo>
                  <a:pt x="415384" y="190526"/>
                </a:lnTo>
                <a:close/>
              </a:path>
            </a:pathLst>
          </a:custGeom>
          <a:solidFill>
            <a:srgbClr val="E7E6E6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285857" y="3878052"/>
            <a:ext cx="591820" cy="191135"/>
          </a:xfrm>
          <a:custGeom>
            <a:avLst/>
            <a:gdLst/>
            <a:ahLst/>
            <a:cxnLst/>
            <a:rect l="l" t="t" r="r" b="b"/>
            <a:pathLst>
              <a:path w="591819" h="191135">
                <a:moveTo>
                  <a:pt x="0" y="190526"/>
                </a:moveTo>
                <a:lnTo>
                  <a:pt x="176101" y="0"/>
                </a:lnTo>
                <a:lnTo>
                  <a:pt x="591486" y="0"/>
                </a:lnTo>
                <a:lnTo>
                  <a:pt x="415384" y="190526"/>
                </a:lnTo>
                <a:lnTo>
                  <a:pt x="0" y="190526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963654" y="4359208"/>
            <a:ext cx="3601511" cy="12161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963654" y="4359208"/>
            <a:ext cx="3601720" cy="1216660"/>
          </a:xfrm>
          <a:custGeom>
            <a:avLst/>
            <a:gdLst/>
            <a:ahLst/>
            <a:cxnLst/>
            <a:rect l="l" t="t" r="r" b="b"/>
            <a:pathLst>
              <a:path w="3601720" h="1216660">
                <a:moveTo>
                  <a:pt x="0" y="1216119"/>
                </a:moveTo>
                <a:lnTo>
                  <a:pt x="1124047" y="0"/>
                </a:lnTo>
                <a:lnTo>
                  <a:pt x="3601511" y="0"/>
                </a:lnTo>
                <a:lnTo>
                  <a:pt x="2477464" y="1216119"/>
                </a:lnTo>
                <a:lnTo>
                  <a:pt x="0" y="1216119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696603" y="5476618"/>
            <a:ext cx="841090" cy="1468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008776" y="1786573"/>
            <a:ext cx="5388820" cy="37794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812729" y="4549778"/>
            <a:ext cx="1899920" cy="288290"/>
          </a:xfrm>
          <a:custGeom>
            <a:avLst/>
            <a:gdLst/>
            <a:ahLst/>
            <a:cxnLst/>
            <a:rect l="l" t="t" r="r" b="b"/>
            <a:pathLst>
              <a:path w="1899920" h="288289">
                <a:moveTo>
                  <a:pt x="1899822" y="0"/>
                </a:moveTo>
                <a:lnTo>
                  <a:pt x="0" y="288166"/>
                </a:lnTo>
              </a:path>
            </a:pathLst>
          </a:custGeom>
          <a:ln w="19049">
            <a:solidFill>
              <a:srgbClr val="C949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717731" y="4797310"/>
            <a:ext cx="109241" cy="812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579834" y="4555803"/>
            <a:ext cx="3107055" cy="798830"/>
          </a:xfrm>
          <a:custGeom>
            <a:avLst/>
            <a:gdLst/>
            <a:ahLst/>
            <a:cxnLst/>
            <a:rect l="l" t="t" r="r" b="b"/>
            <a:pathLst>
              <a:path w="3107054" h="798829">
                <a:moveTo>
                  <a:pt x="3106732" y="0"/>
                </a:moveTo>
                <a:lnTo>
                  <a:pt x="0" y="798706"/>
                </a:lnTo>
              </a:path>
            </a:pathLst>
          </a:custGeom>
          <a:ln w="19049">
            <a:solidFill>
              <a:srgbClr val="C949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486581" y="5314509"/>
            <a:ext cx="110612" cy="79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4817467" y="4298784"/>
            <a:ext cx="1722685" cy="1970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813151" y="4572926"/>
            <a:ext cx="1938672" cy="1989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815483" y="4851978"/>
            <a:ext cx="699504" cy="1576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5596208" y="4849151"/>
            <a:ext cx="442391" cy="1968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791495" y="2631453"/>
            <a:ext cx="1233971" cy="1576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511" y="2907678"/>
            <a:ext cx="1356841" cy="1963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783161" y="3193131"/>
            <a:ext cx="785589" cy="14838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741792" y="1865788"/>
            <a:ext cx="1653395" cy="17502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739144" y="2122070"/>
            <a:ext cx="446558" cy="13215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349424" y="2452923"/>
            <a:ext cx="1023947" cy="5644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1367190" y="2077863"/>
            <a:ext cx="1000382" cy="5645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2987607" y="1786573"/>
            <a:ext cx="893389" cy="56534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803510" y="1375828"/>
            <a:ext cx="4912023" cy="17695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 txBox="1"/>
          <p:nvPr/>
        </p:nvSpPr>
        <p:spPr>
          <a:xfrm>
            <a:off x="6565795" y="1859978"/>
            <a:ext cx="2386330" cy="1112612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Problem</a:t>
            </a:r>
            <a:r>
              <a:rPr sz="1800" spc="-5" dirty="0">
                <a:solidFill>
                  <a:srgbClr val="CC0000"/>
                </a:solidFill>
                <a:latin typeface="Arial"/>
                <a:cs typeface="Arial"/>
              </a:rPr>
              <a:t>: </a:t>
            </a:r>
            <a:r>
              <a:rPr sz="1800" spc="-30" dirty="0">
                <a:solidFill>
                  <a:srgbClr val="CC0000"/>
                </a:solidFill>
                <a:latin typeface="Arial"/>
                <a:cs typeface="Arial"/>
              </a:rPr>
              <a:t>Very </a:t>
            </a:r>
            <a:r>
              <a:rPr sz="1800" dirty="0">
                <a:solidFill>
                  <a:srgbClr val="CC0000"/>
                </a:solidFill>
                <a:latin typeface="Arial"/>
                <a:cs typeface="Arial"/>
              </a:rPr>
              <a:t>slow!  </a:t>
            </a:r>
            <a:r>
              <a:rPr sz="1800" spc="-5" dirty="0">
                <a:solidFill>
                  <a:srgbClr val="CC0000"/>
                </a:solidFill>
                <a:latin typeface="Arial"/>
                <a:cs typeface="Arial"/>
              </a:rPr>
              <a:t>Need to do ~2k  independent forward  passes for each</a:t>
            </a:r>
            <a:r>
              <a:rPr sz="1800" spc="-9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CC0000"/>
                </a:solidFill>
                <a:latin typeface="Arial"/>
                <a:cs typeface="Arial"/>
              </a:rPr>
              <a:t>image</a:t>
            </a:r>
            <a:r>
              <a:rPr sz="1800" spc="-5" dirty="0" smtClean="0">
                <a:solidFill>
                  <a:srgbClr val="CC0000"/>
                </a:solidFill>
                <a:latin typeface="Arial"/>
                <a:cs typeface="Arial"/>
              </a:rPr>
              <a:t>!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4" name="object 30"/>
          <p:cNvSpPr txBox="1"/>
          <p:nvPr/>
        </p:nvSpPr>
        <p:spPr>
          <a:xfrm>
            <a:off x="5580112" y="5949280"/>
            <a:ext cx="3416300" cy="24372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147955">
              <a:lnSpc>
                <a:spcPct val="101600"/>
              </a:lnSpc>
              <a:spcBef>
                <a:spcPts val="5"/>
              </a:spcBef>
            </a:pPr>
            <a:r>
              <a:rPr sz="800" spc="-5" dirty="0">
                <a:latin typeface="Arial"/>
                <a:cs typeface="Arial"/>
              </a:rPr>
              <a:t>Girshick et al, </a:t>
            </a:r>
            <a:r>
              <a:rPr sz="800" dirty="0">
                <a:latin typeface="Arial"/>
                <a:cs typeface="Arial"/>
              </a:rPr>
              <a:t>“Rich </a:t>
            </a:r>
            <a:r>
              <a:rPr sz="800" spc="-5" dirty="0">
                <a:latin typeface="Arial"/>
                <a:cs typeface="Arial"/>
              </a:rPr>
              <a:t>feature hierarchies for accurate object detection and  </a:t>
            </a:r>
            <a:r>
              <a:rPr sz="800" dirty="0">
                <a:latin typeface="Arial"/>
                <a:cs typeface="Arial"/>
              </a:rPr>
              <a:t>semantic segmentation”, </a:t>
            </a:r>
            <a:r>
              <a:rPr sz="800" spc="-5" dirty="0">
                <a:latin typeface="Arial"/>
                <a:cs typeface="Arial"/>
              </a:rPr>
              <a:t>CVPR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2014</a:t>
            </a:r>
            <a:r>
              <a:rPr sz="800" spc="-5" dirty="0" smtClean="0">
                <a:latin typeface="Arial"/>
                <a:cs typeface="Arial"/>
              </a:rPr>
              <a:t>.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142762" y="620688"/>
            <a:ext cx="22771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CC0000"/>
                </a:solidFill>
              </a:rPr>
              <a:t>“Slow”</a:t>
            </a:r>
            <a:r>
              <a:rPr sz="2800" b="1" spc="-95" dirty="0">
                <a:solidFill>
                  <a:srgbClr val="CC0000"/>
                </a:solidFill>
              </a:rPr>
              <a:t> </a:t>
            </a:r>
            <a:r>
              <a:rPr sz="2800" b="1" spc="-5" dirty="0">
                <a:solidFill>
                  <a:srgbClr val="000000"/>
                </a:solidFill>
              </a:rPr>
              <a:t>R-CNN</a:t>
            </a:r>
            <a:endParaRPr sz="2800" b="1" dirty="0"/>
          </a:p>
        </p:txBody>
      </p:sp>
      <p:sp>
        <p:nvSpPr>
          <p:cNvPr id="7" name="object 3"/>
          <p:cNvSpPr/>
          <p:nvPr/>
        </p:nvSpPr>
        <p:spPr>
          <a:xfrm>
            <a:off x="2285857" y="3878052"/>
            <a:ext cx="591820" cy="191135"/>
          </a:xfrm>
          <a:custGeom>
            <a:avLst/>
            <a:gdLst/>
            <a:ahLst/>
            <a:cxnLst/>
            <a:rect l="l" t="t" r="r" b="b"/>
            <a:pathLst>
              <a:path w="591819" h="191135">
                <a:moveTo>
                  <a:pt x="415384" y="190526"/>
                </a:moveTo>
                <a:lnTo>
                  <a:pt x="0" y="190526"/>
                </a:lnTo>
                <a:lnTo>
                  <a:pt x="176101" y="0"/>
                </a:lnTo>
                <a:lnTo>
                  <a:pt x="591486" y="0"/>
                </a:lnTo>
                <a:lnTo>
                  <a:pt x="415384" y="190526"/>
                </a:lnTo>
                <a:close/>
              </a:path>
            </a:pathLst>
          </a:custGeom>
          <a:solidFill>
            <a:srgbClr val="E7E6E6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2285857" y="3878052"/>
            <a:ext cx="591820" cy="191135"/>
          </a:xfrm>
          <a:custGeom>
            <a:avLst/>
            <a:gdLst/>
            <a:ahLst/>
            <a:cxnLst/>
            <a:rect l="l" t="t" r="r" b="b"/>
            <a:pathLst>
              <a:path w="591819" h="191135">
                <a:moveTo>
                  <a:pt x="0" y="190526"/>
                </a:moveTo>
                <a:lnTo>
                  <a:pt x="176101" y="0"/>
                </a:lnTo>
                <a:lnTo>
                  <a:pt x="591486" y="0"/>
                </a:lnTo>
                <a:lnTo>
                  <a:pt x="415384" y="190526"/>
                </a:lnTo>
                <a:lnTo>
                  <a:pt x="0" y="190526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963654" y="4359208"/>
            <a:ext cx="3601511" cy="12161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963654" y="4359208"/>
            <a:ext cx="3601720" cy="1216660"/>
          </a:xfrm>
          <a:custGeom>
            <a:avLst/>
            <a:gdLst/>
            <a:ahLst/>
            <a:cxnLst/>
            <a:rect l="l" t="t" r="r" b="b"/>
            <a:pathLst>
              <a:path w="3601720" h="1216660">
                <a:moveTo>
                  <a:pt x="0" y="1216119"/>
                </a:moveTo>
                <a:lnTo>
                  <a:pt x="1124047" y="0"/>
                </a:lnTo>
                <a:lnTo>
                  <a:pt x="3601511" y="0"/>
                </a:lnTo>
                <a:lnTo>
                  <a:pt x="2477464" y="1216119"/>
                </a:lnTo>
                <a:lnTo>
                  <a:pt x="0" y="1216119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696603" y="5476618"/>
            <a:ext cx="841090" cy="1468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008776" y="1786573"/>
            <a:ext cx="5388820" cy="37794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2812729" y="4549778"/>
            <a:ext cx="1899920" cy="288290"/>
          </a:xfrm>
          <a:custGeom>
            <a:avLst/>
            <a:gdLst/>
            <a:ahLst/>
            <a:cxnLst/>
            <a:rect l="l" t="t" r="r" b="b"/>
            <a:pathLst>
              <a:path w="1899920" h="288289">
                <a:moveTo>
                  <a:pt x="1899822" y="0"/>
                </a:moveTo>
                <a:lnTo>
                  <a:pt x="0" y="288166"/>
                </a:lnTo>
              </a:path>
            </a:pathLst>
          </a:custGeom>
          <a:ln w="19049">
            <a:solidFill>
              <a:srgbClr val="C949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717731" y="4797310"/>
            <a:ext cx="109241" cy="812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579834" y="4555803"/>
            <a:ext cx="3107055" cy="798830"/>
          </a:xfrm>
          <a:custGeom>
            <a:avLst/>
            <a:gdLst/>
            <a:ahLst/>
            <a:cxnLst/>
            <a:rect l="l" t="t" r="r" b="b"/>
            <a:pathLst>
              <a:path w="3107054" h="798829">
                <a:moveTo>
                  <a:pt x="3106732" y="0"/>
                </a:moveTo>
                <a:lnTo>
                  <a:pt x="0" y="798706"/>
                </a:lnTo>
              </a:path>
            </a:pathLst>
          </a:custGeom>
          <a:ln w="19049">
            <a:solidFill>
              <a:srgbClr val="C949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486581" y="5314509"/>
            <a:ext cx="110612" cy="79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4817467" y="4298784"/>
            <a:ext cx="1722685" cy="1970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813151" y="4572926"/>
            <a:ext cx="1938672" cy="1989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815483" y="4851978"/>
            <a:ext cx="699504" cy="1576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5596208" y="4849151"/>
            <a:ext cx="442391" cy="1968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791495" y="2631453"/>
            <a:ext cx="1233971" cy="1576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511" y="2907678"/>
            <a:ext cx="1356841" cy="1963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783161" y="3193131"/>
            <a:ext cx="785589" cy="14838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741792" y="1865788"/>
            <a:ext cx="1653395" cy="17502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739144" y="2122070"/>
            <a:ext cx="446558" cy="13215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349424" y="2452923"/>
            <a:ext cx="1023947" cy="5644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1367190" y="2077863"/>
            <a:ext cx="1000382" cy="5645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2987607" y="1786573"/>
            <a:ext cx="893389" cy="56534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803510" y="1375828"/>
            <a:ext cx="4912023" cy="17695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 txBox="1"/>
          <p:nvPr/>
        </p:nvSpPr>
        <p:spPr>
          <a:xfrm>
            <a:off x="6565795" y="1859978"/>
            <a:ext cx="2386330" cy="25019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Problem</a:t>
            </a:r>
            <a:r>
              <a:rPr sz="1800" spc="-5" dirty="0">
                <a:solidFill>
                  <a:srgbClr val="CC0000"/>
                </a:solidFill>
                <a:latin typeface="Arial"/>
                <a:cs typeface="Arial"/>
              </a:rPr>
              <a:t>: </a:t>
            </a:r>
            <a:r>
              <a:rPr sz="1800" spc="-30" dirty="0">
                <a:solidFill>
                  <a:srgbClr val="CC0000"/>
                </a:solidFill>
                <a:latin typeface="Arial"/>
                <a:cs typeface="Arial"/>
              </a:rPr>
              <a:t>Very </a:t>
            </a:r>
            <a:r>
              <a:rPr sz="1800" dirty="0">
                <a:solidFill>
                  <a:srgbClr val="CC0000"/>
                </a:solidFill>
                <a:latin typeface="Arial"/>
                <a:cs typeface="Arial"/>
              </a:rPr>
              <a:t>slow!  </a:t>
            </a:r>
            <a:r>
              <a:rPr sz="1800" spc="-5" dirty="0">
                <a:solidFill>
                  <a:srgbClr val="CC0000"/>
                </a:solidFill>
                <a:latin typeface="Arial"/>
                <a:cs typeface="Arial"/>
              </a:rPr>
              <a:t>Need to do ~2k  independent forward  passes for each</a:t>
            </a:r>
            <a:r>
              <a:rPr sz="1800" spc="-9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CC0000"/>
                </a:solidFill>
                <a:latin typeface="Arial"/>
                <a:cs typeface="Arial"/>
              </a:rPr>
              <a:t>image!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Times New Roman"/>
              <a:cs typeface="Times New Roman"/>
            </a:endParaRPr>
          </a:p>
          <a:p>
            <a:pPr marL="139700" marR="132715">
              <a:lnSpc>
                <a:spcPct val="100699"/>
              </a:lnSpc>
            </a:pPr>
            <a:r>
              <a:rPr sz="1800" b="1" spc="-5" dirty="0">
                <a:solidFill>
                  <a:srgbClr val="1155CC"/>
                </a:solidFill>
                <a:latin typeface="Arial"/>
                <a:cs typeface="Arial"/>
              </a:rPr>
              <a:t>Idea: </a:t>
            </a:r>
            <a:r>
              <a:rPr sz="1800" spc="-5" dirty="0">
                <a:solidFill>
                  <a:srgbClr val="1155CC"/>
                </a:solidFill>
                <a:latin typeface="Arial"/>
                <a:cs typeface="Arial"/>
              </a:rPr>
              <a:t>Process</a:t>
            </a:r>
            <a:r>
              <a:rPr sz="1800" spc="-80" dirty="0">
                <a:solidFill>
                  <a:srgbClr val="1155CC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1155CC"/>
                </a:solidFill>
                <a:latin typeface="Arial"/>
                <a:cs typeface="Arial"/>
              </a:rPr>
              <a:t>image  before</a:t>
            </a:r>
            <a:r>
              <a:rPr sz="1800" spc="-20" dirty="0">
                <a:solidFill>
                  <a:srgbClr val="1155C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155CC"/>
                </a:solidFill>
                <a:latin typeface="Arial"/>
                <a:cs typeface="Arial"/>
              </a:rPr>
              <a:t>cropping!</a:t>
            </a:r>
            <a:endParaRPr sz="1800">
              <a:latin typeface="Arial"/>
              <a:cs typeface="Arial"/>
            </a:endParaRPr>
          </a:p>
          <a:p>
            <a:pPr marL="139700" marR="448309">
              <a:lnSpc>
                <a:spcPct val="100699"/>
              </a:lnSpc>
            </a:pPr>
            <a:r>
              <a:rPr sz="1800" spc="-5" dirty="0">
                <a:solidFill>
                  <a:srgbClr val="1155CC"/>
                </a:solidFill>
                <a:latin typeface="Arial"/>
                <a:cs typeface="Arial"/>
              </a:rPr>
              <a:t>Swap</a:t>
            </a:r>
            <a:r>
              <a:rPr sz="1800" spc="-105" dirty="0">
                <a:solidFill>
                  <a:srgbClr val="1155C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155CC"/>
                </a:solidFill>
                <a:latin typeface="Arial"/>
                <a:cs typeface="Arial"/>
              </a:rPr>
              <a:t>convolution  </a:t>
            </a:r>
            <a:r>
              <a:rPr sz="1800" spc="-5" dirty="0">
                <a:solidFill>
                  <a:srgbClr val="1155CC"/>
                </a:solidFill>
                <a:latin typeface="Arial"/>
                <a:cs typeface="Arial"/>
              </a:rPr>
              <a:t>and</a:t>
            </a:r>
            <a:r>
              <a:rPr sz="1800" spc="-20" dirty="0">
                <a:solidFill>
                  <a:srgbClr val="1155C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155CC"/>
                </a:solidFill>
                <a:latin typeface="Arial"/>
                <a:cs typeface="Arial"/>
              </a:rPr>
              <a:t>cropping!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27"/>
          <p:cNvSpPr/>
          <p:nvPr/>
        </p:nvSpPr>
        <p:spPr>
          <a:xfrm>
            <a:off x="304950" y="3675668"/>
            <a:ext cx="715645" cy="1602740"/>
          </a:xfrm>
          <a:custGeom>
            <a:avLst/>
            <a:gdLst/>
            <a:ahLst/>
            <a:cxnLst/>
            <a:rect l="l" t="t" r="r" b="b"/>
            <a:pathLst>
              <a:path w="715644" h="1602739">
                <a:moveTo>
                  <a:pt x="560419" y="0"/>
                </a:moveTo>
                <a:lnTo>
                  <a:pt x="556170" y="1609"/>
                </a:lnTo>
                <a:lnTo>
                  <a:pt x="553180" y="2764"/>
                </a:lnTo>
                <a:lnTo>
                  <a:pt x="550194" y="3939"/>
                </a:lnTo>
                <a:lnTo>
                  <a:pt x="547213" y="5135"/>
                </a:lnTo>
                <a:lnTo>
                  <a:pt x="541250" y="7526"/>
                </a:lnTo>
                <a:lnTo>
                  <a:pt x="502850" y="24575"/>
                </a:lnTo>
                <a:lnTo>
                  <a:pt x="447856" y="53356"/>
                </a:lnTo>
                <a:lnTo>
                  <a:pt x="402808" y="80990"/>
                </a:lnTo>
                <a:lnTo>
                  <a:pt x="359121" y="111535"/>
                </a:lnTo>
                <a:lnTo>
                  <a:pt x="316993" y="144811"/>
                </a:lnTo>
                <a:lnTo>
                  <a:pt x="276617" y="180634"/>
                </a:lnTo>
                <a:lnTo>
                  <a:pt x="238191" y="218823"/>
                </a:lnTo>
                <a:lnTo>
                  <a:pt x="204621" y="256018"/>
                </a:lnTo>
                <a:lnTo>
                  <a:pt x="173031" y="294930"/>
                </a:lnTo>
                <a:lnTo>
                  <a:pt x="143578" y="335417"/>
                </a:lnTo>
                <a:lnTo>
                  <a:pt x="116414" y="377335"/>
                </a:lnTo>
                <a:lnTo>
                  <a:pt x="91693" y="420541"/>
                </a:lnTo>
                <a:lnTo>
                  <a:pt x="69570" y="464893"/>
                </a:lnTo>
                <a:lnTo>
                  <a:pt x="50199" y="510247"/>
                </a:lnTo>
                <a:lnTo>
                  <a:pt x="33732" y="556459"/>
                </a:lnTo>
                <a:lnTo>
                  <a:pt x="20325" y="603388"/>
                </a:lnTo>
                <a:lnTo>
                  <a:pt x="10131" y="650888"/>
                </a:lnTo>
                <a:lnTo>
                  <a:pt x="3305" y="698819"/>
                </a:lnTo>
                <a:lnTo>
                  <a:pt x="0" y="747035"/>
                </a:lnTo>
                <a:lnTo>
                  <a:pt x="369" y="795395"/>
                </a:lnTo>
                <a:lnTo>
                  <a:pt x="4519" y="843755"/>
                </a:lnTo>
                <a:lnTo>
                  <a:pt x="12357" y="891972"/>
                </a:lnTo>
                <a:lnTo>
                  <a:pt x="23743" y="939902"/>
                </a:lnTo>
                <a:lnTo>
                  <a:pt x="38537" y="987403"/>
                </a:lnTo>
                <a:lnTo>
                  <a:pt x="56597" y="1034331"/>
                </a:lnTo>
                <a:lnTo>
                  <a:pt x="77783" y="1080544"/>
                </a:lnTo>
                <a:lnTo>
                  <a:pt x="101955" y="1125898"/>
                </a:lnTo>
                <a:lnTo>
                  <a:pt x="128972" y="1170249"/>
                </a:lnTo>
                <a:lnTo>
                  <a:pt x="158693" y="1213456"/>
                </a:lnTo>
                <a:lnTo>
                  <a:pt x="190978" y="1255374"/>
                </a:lnTo>
                <a:lnTo>
                  <a:pt x="225687" y="1295861"/>
                </a:lnTo>
                <a:lnTo>
                  <a:pt x="262677" y="1334773"/>
                </a:lnTo>
                <a:lnTo>
                  <a:pt x="301810" y="1371967"/>
                </a:lnTo>
                <a:lnTo>
                  <a:pt x="339943" y="1404842"/>
                </a:lnTo>
                <a:lnTo>
                  <a:pt x="379689" y="1435997"/>
                </a:lnTo>
                <a:lnTo>
                  <a:pt x="420935" y="1465318"/>
                </a:lnTo>
                <a:lnTo>
                  <a:pt x="463569" y="1492691"/>
                </a:lnTo>
                <a:lnTo>
                  <a:pt x="507479" y="1518001"/>
                </a:lnTo>
                <a:lnTo>
                  <a:pt x="552552" y="1541134"/>
                </a:lnTo>
                <a:lnTo>
                  <a:pt x="598675" y="1561974"/>
                </a:lnTo>
                <a:lnTo>
                  <a:pt x="639806" y="1578239"/>
                </a:lnTo>
                <a:lnTo>
                  <a:pt x="681579" y="1592583"/>
                </a:lnTo>
                <a:lnTo>
                  <a:pt x="713285" y="1602037"/>
                </a:lnTo>
                <a:lnTo>
                  <a:pt x="715074" y="1602524"/>
                </a:lnTo>
              </a:path>
            </a:pathLst>
          </a:custGeom>
          <a:ln w="3809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834413" y="3594824"/>
            <a:ext cx="219785" cy="16168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992297" y="5196812"/>
            <a:ext cx="218027" cy="16275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0"/>
          <p:cNvSpPr txBox="1"/>
          <p:nvPr/>
        </p:nvSpPr>
        <p:spPr>
          <a:xfrm>
            <a:off x="5580112" y="5949280"/>
            <a:ext cx="3416300" cy="24372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147955">
              <a:lnSpc>
                <a:spcPct val="101600"/>
              </a:lnSpc>
              <a:spcBef>
                <a:spcPts val="5"/>
              </a:spcBef>
            </a:pPr>
            <a:r>
              <a:rPr sz="800" spc="-5" dirty="0">
                <a:latin typeface="Arial"/>
                <a:cs typeface="Arial"/>
              </a:rPr>
              <a:t>Girshick et al, </a:t>
            </a:r>
            <a:r>
              <a:rPr sz="800" dirty="0">
                <a:latin typeface="Arial"/>
                <a:cs typeface="Arial"/>
              </a:rPr>
              <a:t>“Rich </a:t>
            </a:r>
            <a:r>
              <a:rPr sz="800" spc="-5" dirty="0">
                <a:latin typeface="Arial"/>
                <a:cs typeface="Arial"/>
              </a:rPr>
              <a:t>feature hierarchies for accurate object detection and  </a:t>
            </a:r>
            <a:r>
              <a:rPr sz="800" dirty="0">
                <a:latin typeface="Arial"/>
                <a:cs typeface="Arial"/>
              </a:rPr>
              <a:t>semantic segmentation”, </a:t>
            </a:r>
            <a:r>
              <a:rPr sz="800" spc="-5" dirty="0">
                <a:latin typeface="Arial"/>
                <a:cs typeface="Arial"/>
              </a:rPr>
              <a:t>CVPR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2014</a:t>
            </a:r>
            <a:r>
              <a:rPr sz="800" spc="-5" dirty="0" smtClean="0">
                <a:latin typeface="Arial"/>
                <a:cs typeface="Arial"/>
              </a:rPr>
              <a:t>.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063323" y="4540177"/>
            <a:ext cx="3499479" cy="1157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1063323" y="4540177"/>
            <a:ext cx="3499485" cy="1158240"/>
          </a:xfrm>
          <a:custGeom>
            <a:avLst/>
            <a:gdLst/>
            <a:ahLst/>
            <a:cxnLst/>
            <a:rect l="l" t="t" r="r" b="b"/>
            <a:pathLst>
              <a:path w="3499485" h="1158239">
                <a:moveTo>
                  <a:pt x="0" y="1157865"/>
                </a:moveTo>
                <a:lnTo>
                  <a:pt x="1070203" y="0"/>
                </a:lnTo>
                <a:lnTo>
                  <a:pt x="3499479" y="0"/>
                </a:lnTo>
                <a:lnTo>
                  <a:pt x="2429275" y="1157865"/>
                </a:lnTo>
                <a:lnTo>
                  <a:pt x="0" y="1157865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848858" y="3960297"/>
            <a:ext cx="2036445" cy="349885"/>
          </a:xfrm>
          <a:custGeom>
            <a:avLst/>
            <a:gdLst/>
            <a:ahLst/>
            <a:cxnLst/>
            <a:rect l="l" t="t" r="r" b="b"/>
            <a:pathLst>
              <a:path w="2036445" h="349885">
                <a:moveTo>
                  <a:pt x="1686525" y="349804"/>
                </a:moveTo>
                <a:lnTo>
                  <a:pt x="0" y="349804"/>
                </a:lnTo>
                <a:lnTo>
                  <a:pt x="349803" y="0"/>
                </a:lnTo>
                <a:lnTo>
                  <a:pt x="2036330" y="0"/>
                </a:lnTo>
                <a:lnTo>
                  <a:pt x="1686525" y="349804"/>
                </a:lnTo>
                <a:close/>
              </a:path>
            </a:pathLst>
          </a:custGeom>
          <a:solidFill>
            <a:srgbClr val="FFFFFF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185450" y="5196549"/>
            <a:ext cx="1081980" cy="1888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1172865" y="672624"/>
            <a:ext cx="19589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Fast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R-CNN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6358601" y="2929103"/>
            <a:ext cx="2605887" cy="27480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 txBox="1"/>
          <p:nvPr/>
        </p:nvSpPr>
        <p:spPr>
          <a:xfrm>
            <a:off x="6751488" y="2683283"/>
            <a:ext cx="1473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“Slow”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R-CNN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063323" y="4540177"/>
            <a:ext cx="3499479" cy="1157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1063323" y="4540177"/>
            <a:ext cx="3499485" cy="1158240"/>
          </a:xfrm>
          <a:custGeom>
            <a:avLst/>
            <a:gdLst/>
            <a:ahLst/>
            <a:cxnLst/>
            <a:rect l="l" t="t" r="r" b="b"/>
            <a:pathLst>
              <a:path w="3499485" h="1158239">
                <a:moveTo>
                  <a:pt x="0" y="1157865"/>
                </a:moveTo>
                <a:lnTo>
                  <a:pt x="1070203" y="0"/>
                </a:lnTo>
                <a:lnTo>
                  <a:pt x="3499479" y="0"/>
                </a:lnTo>
                <a:lnTo>
                  <a:pt x="2429275" y="1157865"/>
                </a:lnTo>
                <a:lnTo>
                  <a:pt x="0" y="1157865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848858" y="4310101"/>
            <a:ext cx="1686560" cy="1049655"/>
          </a:xfrm>
          <a:custGeom>
            <a:avLst/>
            <a:gdLst/>
            <a:ahLst/>
            <a:cxnLst/>
            <a:rect l="l" t="t" r="r" b="b"/>
            <a:pathLst>
              <a:path w="1686560" h="1049654">
                <a:moveTo>
                  <a:pt x="0" y="0"/>
                </a:moveTo>
                <a:lnTo>
                  <a:pt x="1686525" y="0"/>
                </a:lnTo>
                <a:lnTo>
                  <a:pt x="1686525" y="1049412"/>
                </a:lnTo>
                <a:lnTo>
                  <a:pt x="0" y="1049412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535384" y="3960297"/>
            <a:ext cx="349885" cy="1399540"/>
          </a:xfrm>
          <a:custGeom>
            <a:avLst/>
            <a:gdLst/>
            <a:ahLst/>
            <a:cxnLst/>
            <a:rect l="l" t="t" r="r" b="b"/>
            <a:pathLst>
              <a:path w="349885" h="1399539">
                <a:moveTo>
                  <a:pt x="0" y="1399216"/>
                </a:moveTo>
                <a:lnTo>
                  <a:pt x="0" y="349804"/>
                </a:lnTo>
                <a:lnTo>
                  <a:pt x="349804" y="0"/>
                </a:lnTo>
                <a:lnTo>
                  <a:pt x="349804" y="1049412"/>
                </a:lnTo>
                <a:lnTo>
                  <a:pt x="0" y="1399216"/>
                </a:lnTo>
                <a:close/>
              </a:path>
            </a:pathLst>
          </a:custGeom>
          <a:solidFill>
            <a:srgbClr val="CBCBCB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848858" y="3960297"/>
            <a:ext cx="2036445" cy="349885"/>
          </a:xfrm>
          <a:custGeom>
            <a:avLst/>
            <a:gdLst/>
            <a:ahLst/>
            <a:cxnLst/>
            <a:rect l="l" t="t" r="r" b="b"/>
            <a:pathLst>
              <a:path w="2036445" h="349885">
                <a:moveTo>
                  <a:pt x="1686525" y="349804"/>
                </a:moveTo>
                <a:lnTo>
                  <a:pt x="0" y="349804"/>
                </a:lnTo>
                <a:lnTo>
                  <a:pt x="349803" y="0"/>
                </a:lnTo>
                <a:lnTo>
                  <a:pt x="2036330" y="0"/>
                </a:lnTo>
                <a:lnTo>
                  <a:pt x="1686525" y="349804"/>
                </a:lnTo>
                <a:close/>
              </a:path>
            </a:pathLst>
          </a:custGeom>
          <a:solidFill>
            <a:srgbClr val="FFFFFF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848858" y="3960297"/>
            <a:ext cx="2036445" cy="1399540"/>
          </a:xfrm>
          <a:custGeom>
            <a:avLst/>
            <a:gdLst/>
            <a:ahLst/>
            <a:cxnLst/>
            <a:rect l="l" t="t" r="r" b="b"/>
            <a:pathLst>
              <a:path w="2036445" h="1399539">
                <a:moveTo>
                  <a:pt x="0" y="349804"/>
                </a:moveTo>
                <a:lnTo>
                  <a:pt x="349803" y="0"/>
                </a:lnTo>
                <a:lnTo>
                  <a:pt x="2036330" y="0"/>
                </a:lnTo>
                <a:lnTo>
                  <a:pt x="2036330" y="1049412"/>
                </a:lnTo>
                <a:lnTo>
                  <a:pt x="1686525" y="1399216"/>
                </a:lnTo>
                <a:lnTo>
                  <a:pt x="0" y="1399216"/>
                </a:lnTo>
                <a:lnTo>
                  <a:pt x="0" y="349804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848858" y="3960297"/>
            <a:ext cx="2036445" cy="349885"/>
          </a:xfrm>
          <a:custGeom>
            <a:avLst/>
            <a:gdLst/>
            <a:ahLst/>
            <a:cxnLst/>
            <a:rect l="l" t="t" r="r" b="b"/>
            <a:pathLst>
              <a:path w="2036445" h="349885">
                <a:moveTo>
                  <a:pt x="0" y="349804"/>
                </a:moveTo>
                <a:lnTo>
                  <a:pt x="1686525" y="349804"/>
                </a:lnTo>
                <a:lnTo>
                  <a:pt x="2036330" y="0"/>
                </a:lnTo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35384" y="4310101"/>
            <a:ext cx="0" cy="1049655"/>
          </a:xfrm>
          <a:custGeom>
            <a:avLst/>
            <a:gdLst/>
            <a:ahLst/>
            <a:cxnLst/>
            <a:rect l="l" t="t" r="r" b="b"/>
            <a:pathLst>
              <a:path h="1049654">
                <a:moveTo>
                  <a:pt x="0" y="0"/>
                </a:moveTo>
                <a:lnTo>
                  <a:pt x="0" y="1049412"/>
                </a:lnTo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301149" y="4769853"/>
            <a:ext cx="785589" cy="1483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848858" y="3555731"/>
            <a:ext cx="2036445" cy="344170"/>
          </a:xfrm>
          <a:custGeom>
            <a:avLst/>
            <a:gdLst/>
            <a:ahLst/>
            <a:cxnLst/>
            <a:rect l="l" t="t" r="r" b="b"/>
            <a:pathLst>
              <a:path w="2036445" h="344169">
                <a:moveTo>
                  <a:pt x="1718581" y="343775"/>
                </a:moveTo>
                <a:lnTo>
                  <a:pt x="0" y="343775"/>
                </a:lnTo>
                <a:lnTo>
                  <a:pt x="317748" y="0"/>
                </a:lnTo>
                <a:lnTo>
                  <a:pt x="2036330" y="0"/>
                </a:lnTo>
                <a:lnTo>
                  <a:pt x="1718581" y="343775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848858" y="3555731"/>
            <a:ext cx="2036445" cy="344170"/>
          </a:xfrm>
          <a:custGeom>
            <a:avLst/>
            <a:gdLst/>
            <a:ahLst/>
            <a:cxnLst/>
            <a:rect l="l" t="t" r="r" b="b"/>
            <a:pathLst>
              <a:path w="2036445" h="344169">
                <a:moveTo>
                  <a:pt x="0" y="343775"/>
                </a:moveTo>
                <a:lnTo>
                  <a:pt x="317748" y="0"/>
                </a:lnTo>
                <a:lnTo>
                  <a:pt x="2036330" y="0"/>
                </a:lnTo>
                <a:lnTo>
                  <a:pt x="1718581" y="343775"/>
                </a:lnTo>
                <a:lnTo>
                  <a:pt x="0" y="343775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2725813" y="3910120"/>
            <a:ext cx="191445" cy="2352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185450" y="5196549"/>
            <a:ext cx="1081980" cy="1888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985783" y="4097966"/>
            <a:ext cx="1223390" cy="152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3973728" y="4307516"/>
            <a:ext cx="1235344" cy="152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874307" y="3702446"/>
            <a:ext cx="1202954" cy="1230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1172865" y="672624"/>
            <a:ext cx="19589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Fast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R-CNN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6358601" y="2929103"/>
            <a:ext cx="2605887" cy="27480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 txBox="1"/>
          <p:nvPr/>
        </p:nvSpPr>
        <p:spPr>
          <a:xfrm>
            <a:off x="6751488" y="2683283"/>
            <a:ext cx="1473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“Slow”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R-CNN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0"/>
          <p:cNvSpPr/>
          <p:nvPr/>
        </p:nvSpPr>
        <p:spPr>
          <a:xfrm>
            <a:off x="212455" y="4250063"/>
            <a:ext cx="1069826" cy="15835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214390" y="4527032"/>
            <a:ext cx="805135" cy="1576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201144" y="4803257"/>
            <a:ext cx="1299616" cy="18796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216374" y="5090198"/>
            <a:ext cx="1034257" cy="17725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063323" y="4540177"/>
            <a:ext cx="3499479" cy="1157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1063323" y="4540177"/>
            <a:ext cx="3499485" cy="1158240"/>
          </a:xfrm>
          <a:custGeom>
            <a:avLst/>
            <a:gdLst/>
            <a:ahLst/>
            <a:cxnLst/>
            <a:rect l="l" t="t" r="r" b="b"/>
            <a:pathLst>
              <a:path w="3499485" h="1158239">
                <a:moveTo>
                  <a:pt x="0" y="1157865"/>
                </a:moveTo>
                <a:lnTo>
                  <a:pt x="1070203" y="0"/>
                </a:lnTo>
                <a:lnTo>
                  <a:pt x="3499479" y="0"/>
                </a:lnTo>
                <a:lnTo>
                  <a:pt x="2429275" y="1157865"/>
                </a:lnTo>
                <a:lnTo>
                  <a:pt x="0" y="1157865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848858" y="4310101"/>
            <a:ext cx="1686560" cy="1049655"/>
          </a:xfrm>
          <a:custGeom>
            <a:avLst/>
            <a:gdLst/>
            <a:ahLst/>
            <a:cxnLst/>
            <a:rect l="l" t="t" r="r" b="b"/>
            <a:pathLst>
              <a:path w="1686560" h="1049654">
                <a:moveTo>
                  <a:pt x="0" y="0"/>
                </a:moveTo>
                <a:lnTo>
                  <a:pt x="1686525" y="0"/>
                </a:lnTo>
                <a:lnTo>
                  <a:pt x="1686525" y="1049412"/>
                </a:lnTo>
                <a:lnTo>
                  <a:pt x="0" y="1049412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535384" y="3960297"/>
            <a:ext cx="349885" cy="1399540"/>
          </a:xfrm>
          <a:custGeom>
            <a:avLst/>
            <a:gdLst/>
            <a:ahLst/>
            <a:cxnLst/>
            <a:rect l="l" t="t" r="r" b="b"/>
            <a:pathLst>
              <a:path w="349885" h="1399539">
                <a:moveTo>
                  <a:pt x="0" y="1399216"/>
                </a:moveTo>
                <a:lnTo>
                  <a:pt x="0" y="349804"/>
                </a:lnTo>
                <a:lnTo>
                  <a:pt x="349804" y="0"/>
                </a:lnTo>
                <a:lnTo>
                  <a:pt x="349804" y="1049412"/>
                </a:lnTo>
                <a:lnTo>
                  <a:pt x="0" y="1399216"/>
                </a:lnTo>
                <a:close/>
              </a:path>
            </a:pathLst>
          </a:custGeom>
          <a:solidFill>
            <a:srgbClr val="CBCBCB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848858" y="3960297"/>
            <a:ext cx="2036445" cy="349885"/>
          </a:xfrm>
          <a:custGeom>
            <a:avLst/>
            <a:gdLst/>
            <a:ahLst/>
            <a:cxnLst/>
            <a:rect l="l" t="t" r="r" b="b"/>
            <a:pathLst>
              <a:path w="2036445" h="349885">
                <a:moveTo>
                  <a:pt x="1686525" y="349804"/>
                </a:moveTo>
                <a:lnTo>
                  <a:pt x="0" y="349804"/>
                </a:lnTo>
                <a:lnTo>
                  <a:pt x="349803" y="0"/>
                </a:lnTo>
                <a:lnTo>
                  <a:pt x="2036330" y="0"/>
                </a:lnTo>
                <a:lnTo>
                  <a:pt x="1686525" y="349804"/>
                </a:lnTo>
                <a:close/>
              </a:path>
            </a:pathLst>
          </a:custGeom>
          <a:solidFill>
            <a:srgbClr val="FFFFFF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848858" y="3960297"/>
            <a:ext cx="2036445" cy="1399540"/>
          </a:xfrm>
          <a:custGeom>
            <a:avLst/>
            <a:gdLst/>
            <a:ahLst/>
            <a:cxnLst/>
            <a:rect l="l" t="t" r="r" b="b"/>
            <a:pathLst>
              <a:path w="2036445" h="1399539">
                <a:moveTo>
                  <a:pt x="0" y="349804"/>
                </a:moveTo>
                <a:lnTo>
                  <a:pt x="349803" y="0"/>
                </a:lnTo>
                <a:lnTo>
                  <a:pt x="2036330" y="0"/>
                </a:lnTo>
                <a:lnTo>
                  <a:pt x="2036330" y="1049412"/>
                </a:lnTo>
                <a:lnTo>
                  <a:pt x="1686525" y="1399216"/>
                </a:lnTo>
                <a:lnTo>
                  <a:pt x="0" y="1399216"/>
                </a:lnTo>
                <a:lnTo>
                  <a:pt x="0" y="349804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848858" y="3960297"/>
            <a:ext cx="2036445" cy="349885"/>
          </a:xfrm>
          <a:custGeom>
            <a:avLst/>
            <a:gdLst/>
            <a:ahLst/>
            <a:cxnLst/>
            <a:rect l="l" t="t" r="r" b="b"/>
            <a:pathLst>
              <a:path w="2036445" h="349885">
                <a:moveTo>
                  <a:pt x="0" y="349804"/>
                </a:moveTo>
                <a:lnTo>
                  <a:pt x="1686525" y="349804"/>
                </a:lnTo>
                <a:lnTo>
                  <a:pt x="2036330" y="0"/>
                </a:lnTo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35384" y="4310101"/>
            <a:ext cx="0" cy="1049655"/>
          </a:xfrm>
          <a:custGeom>
            <a:avLst/>
            <a:gdLst/>
            <a:ahLst/>
            <a:cxnLst/>
            <a:rect l="l" t="t" r="r" b="b"/>
            <a:pathLst>
              <a:path h="1049654">
                <a:moveTo>
                  <a:pt x="0" y="0"/>
                </a:moveTo>
                <a:lnTo>
                  <a:pt x="0" y="1049412"/>
                </a:lnTo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301149" y="4769853"/>
            <a:ext cx="785589" cy="1483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848858" y="3555731"/>
            <a:ext cx="2036445" cy="344170"/>
          </a:xfrm>
          <a:custGeom>
            <a:avLst/>
            <a:gdLst/>
            <a:ahLst/>
            <a:cxnLst/>
            <a:rect l="l" t="t" r="r" b="b"/>
            <a:pathLst>
              <a:path w="2036445" h="344169">
                <a:moveTo>
                  <a:pt x="1718581" y="343775"/>
                </a:moveTo>
                <a:lnTo>
                  <a:pt x="0" y="343775"/>
                </a:lnTo>
                <a:lnTo>
                  <a:pt x="317748" y="0"/>
                </a:lnTo>
                <a:lnTo>
                  <a:pt x="2036330" y="0"/>
                </a:lnTo>
                <a:lnTo>
                  <a:pt x="1718581" y="343775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848858" y="3555731"/>
            <a:ext cx="2036445" cy="344170"/>
          </a:xfrm>
          <a:custGeom>
            <a:avLst/>
            <a:gdLst/>
            <a:ahLst/>
            <a:cxnLst/>
            <a:rect l="l" t="t" r="r" b="b"/>
            <a:pathLst>
              <a:path w="2036445" h="344169">
                <a:moveTo>
                  <a:pt x="0" y="343775"/>
                </a:moveTo>
                <a:lnTo>
                  <a:pt x="317748" y="0"/>
                </a:lnTo>
                <a:lnTo>
                  <a:pt x="2036330" y="0"/>
                </a:lnTo>
                <a:lnTo>
                  <a:pt x="1718581" y="343775"/>
                </a:lnTo>
                <a:lnTo>
                  <a:pt x="0" y="343775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2725813" y="3910120"/>
            <a:ext cx="191445" cy="2352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185450" y="5196549"/>
            <a:ext cx="1081980" cy="1888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985783" y="4097966"/>
            <a:ext cx="1223390" cy="152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3973728" y="4307516"/>
            <a:ext cx="1235344" cy="152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874307" y="3702446"/>
            <a:ext cx="1202954" cy="1230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1172865" y="672624"/>
            <a:ext cx="19589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Fast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R-CNN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6358601" y="2929103"/>
            <a:ext cx="2605887" cy="27480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 txBox="1"/>
          <p:nvPr/>
        </p:nvSpPr>
        <p:spPr>
          <a:xfrm>
            <a:off x="6751488" y="2683283"/>
            <a:ext cx="1473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“Slow”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R-CNN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26"/>
          <p:cNvSpPr/>
          <p:nvPr/>
        </p:nvSpPr>
        <p:spPr>
          <a:xfrm>
            <a:off x="244599" y="2878188"/>
            <a:ext cx="953107" cy="1970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244599" y="3152329"/>
            <a:ext cx="1275233" cy="1968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212455" y="4250063"/>
            <a:ext cx="1069826" cy="15835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214390" y="4527032"/>
            <a:ext cx="805135" cy="1576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201144" y="4803257"/>
            <a:ext cx="1299616" cy="18796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216374" y="5090198"/>
            <a:ext cx="1034257" cy="17725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21"/>
          <p:cNvSpPr/>
          <p:nvPr/>
        </p:nvSpPr>
        <p:spPr>
          <a:xfrm>
            <a:off x="199647" y="3426470"/>
            <a:ext cx="3508257" cy="43457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063323" y="4540177"/>
            <a:ext cx="3499479" cy="1157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1063323" y="4540177"/>
            <a:ext cx="3499485" cy="1158240"/>
          </a:xfrm>
          <a:custGeom>
            <a:avLst/>
            <a:gdLst/>
            <a:ahLst/>
            <a:cxnLst/>
            <a:rect l="l" t="t" r="r" b="b"/>
            <a:pathLst>
              <a:path w="3499485" h="1158239">
                <a:moveTo>
                  <a:pt x="0" y="1157865"/>
                </a:moveTo>
                <a:lnTo>
                  <a:pt x="1070203" y="0"/>
                </a:lnTo>
                <a:lnTo>
                  <a:pt x="3499479" y="0"/>
                </a:lnTo>
                <a:lnTo>
                  <a:pt x="2429275" y="1157865"/>
                </a:lnTo>
                <a:lnTo>
                  <a:pt x="0" y="1157865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848858" y="4310101"/>
            <a:ext cx="1686560" cy="1049655"/>
          </a:xfrm>
          <a:custGeom>
            <a:avLst/>
            <a:gdLst/>
            <a:ahLst/>
            <a:cxnLst/>
            <a:rect l="l" t="t" r="r" b="b"/>
            <a:pathLst>
              <a:path w="1686560" h="1049654">
                <a:moveTo>
                  <a:pt x="0" y="0"/>
                </a:moveTo>
                <a:lnTo>
                  <a:pt x="1686525" y="0"/>
                </a:lnTo>
                <a:lnTo>
                  <a:pt x="1686525" y="1049412"/>
                </a:lnTo>
                <a:lnTo>
                  <a:pt x="0" y="1049412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535384" y="3960297"/>
            <a:ext cx="349885" cy="1399540"/>
          </a:xfrm>
          <a:custGeom>
            <a:avLst/>
            <a:gdLst/>
            <a:ahLst/>
            <a:cxnLst/>
            <a:rect l="l" t="t" r="r" b="b"/>
            <a:pathLst>
              <a:path w="349885" h="1399539">
                <a:moveTo>
                  <a:pt x="0" y="1399216"/>
                </a:moveTo>
                <a:lnTo>
                  <a:pt x="0" y="349804"/>
                </a:lnTo>
                <a:lnTo>
                  <a:pt x="349804" y="0"/>
                </a:lnTo>
                <a:lnTo>
                  <a:pt x="349804" y="1049412"/>
                </a:lnTo>
                <a:lnTo>
                  <a:pt x="0" y="1399216"/>
                </a:lnTo>
                <a:close/>
              </a:path>
            </a:pathLst>
          </a:custGeom>
          <a:solidFill>
            <a:srgbClr val="CBCBCB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848858" y="3960297"/>
            <a:ext cx="2036445" cy="349885"/>
          </a:xfrm>
          <a:custGeom>
            <a:avLst/>
            <a:gdLst/>
            <a:ahLst/>
            <a:cxnLst/>
            <a:rect l="l" t="t" r="r" b="b"/>
            <a:pathLst>
              <a:path w="2036445" h="349885">
                <a:moveTo>
                  <a:pt x="1686525" y="349804"/>
                </a:moveTo>
                <a:lnTo>
                  <a:pt x="0" y="349804"/>
                </a:lnTo>
                <a:lnTo>
                  <a:pt x="349803" y="0"/>
                </a:lnTo>
                <a:lnTo>
                  <a:pt x="2036330" y="0"/>
                </a:lnTo>
                <a:lnTo>
                  <a:pt x="1686525" y="349804"/>
                </a:lnTo>
                <a:close/>
              </a:path>
            </a:pathLst>
          </a:custGeom>
          <a:solidFill>
            <a:srgbClr val="FFFFFF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848858" y="3960297"/>
            <a:ext cx="2036445" cy="1399540"/>
          </a:xfrm>
          <a:custGeom>
            <a:avLst/>
            <a:gdLst/>
            <a:ahLst/>
            <a:cxnLst/>
            <a:rect l="l" t="t" r="r" b="b"/>
            <a:pathLst>
              <a:path w="2036445" h="1399539">
                <a:moveTo>
                  <a:pt x="0" y="349804"/>
                </a:moveTo>
                <a:lnTo>
                  <a:pt x="349803" y="0"/>
                </a:lnTo>
                <a:lnTo>
                  <a:pt x="2036330" y="0"/>
                </a:lnTo>
                <a:lnTo>
                  <a:pt x="2036330" y="1049412"/>
                </a:lnTo>
                <a:lnTo>
                  <a:pt x="1686525" y="1399216"/>
                </a:lnTo>
                <a:lnTo>
                  <a:pt x="0" y="1399216"/>
                </a:lnTo>
                <a:lnTo>
                  <a:pt x="0" y="349804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848858" y="3960297"/>
            <a:ext cx="2036445" cy="349885"/>
          </a:xfrm>
          <a:custGeom>
            <a:avLst/>
            <a:gdLst/>
            <a:ahLst/>
            <a:cxnLst/>
            <a:rect l="l" t="t" r="r" b="b"/>
            <a:pathLst>
              <a:path w="2036445" h="349885">
                <a:moveTo>
                  <a:pt x="0" y="349804"/>
                </a:moveTo>
                <a:lnTo>
                  <a:pt x="1686525" y="349804"/>
                </a:lnTo>
                <a:lnTo>
                  <a:pt x="2036330" y="0"/>
                </a:lnTo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35384" y="4310101"/>
            <a:ext cx="0" cy="1049655"/>
          </a:xfrm>
          <a:custGeom>
            <a:avLst/>
            <a:gdLst/>
            <a:ahLst/>
            <a:cxnLst/>
            <a:rect l="l" t="t" r="r" b="b"/>
            <a:pathLst>
              <a:path h="1049654">
                <a:moveTo>
                  <a:pt x="0" y="0"/>
                </a:moveTo>
                <a:lnTo>
                  <a:pt x="0" y="1049412"/>
                </a:lnTo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301149" y="4769853"/>
            <a:ext cx="785589" cy="1483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848858" y="3555731"/>
            <a:ext cx="2036445" cy="344170"/>
          </a:xfrm>
          <a:custGeom>
            <a:avLst/>
            <a:gdLst/>
            <a:ahLst/>
            <a:cxnLst/>
            <a:rect l="l" t="t" r="r" b="b"/>
            <a:pathLst>
              <a:path w="2036445" h="344169">
                <a:moveTo>
                  <a:pt x="1718581" y="343775"/>
                </a:moveTo>
                <a:lnTo>
                  <a:pt x="0" y="343775"/>
                </a:lnTo>
                <a:lnTo>
                  <a:pt x="317748" y="0"/>
                </a:lnTo>
                <a:lnTo>
                  <a:pt x="2036330" y="0"/>
                </a:lnTo>
                <a:lnTo>
                  <a:pt x="1718581" y="343775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848858" y="3555731"/>
            <a:ext cx="2036445" cy="344170"/>
          </a:xfrm>
          <a:custGeom>
            <a:avLst/>
            <a:gdLst/>
            <a:ahLst/>
            <a:cxnLst/>
            <a:rect l="l" t="t" r="r" b="b"/>
            <a:pathLst>
              <a:path w="2036445" h="344169">
                <a:moveTo>
                  <a:pt x="0" y="343775"/>
                </a:moveTo>
                <a:lnTo>
                  <a:pt x="317748" y="0"/>
                </a:lnTo>
                <a:lnTo>
                  <a:pt x="2036330" y="0"/>
                </a:lnTo>
                <a:lnTo>
                  <a:pt x="1718581" y="343775"/>
                </a:lnTo>
                <a:lnTo>
                  <a:pt x="0" y="343775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2725813" y="3910120"/>
            <a:ext cx="191445" cy="2352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185450" y="5196549"/>
            <a:ext cx="1081980" cy="1888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985783" y="4097966"/>
            <a:ext cx="1223390" cy="152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3973728" y="4307516"/>
            <a:ext cx="1235344" cy="152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874307" y="3702446"/>
            <a:ext cx="1202954" cy="1230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940823" y="2081452"/>
            <a:ext cx="2832209" cy="17807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3912408" y="3336871"/>
            <a:ext cx="1591490" cy="1529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1172865" y="672624"/>
            <a:ext cx="19589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Fast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R-CNN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6358601" y="2929103"/>
            <a:ext cx="2605887" cy="27480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 txBox="1"/>
          <p:nvPr/>
        </p:nvSpPr>
        <p:spPr>
          <a:xfrm>
            <a:off x="6751488" y="2683283"/>
            <a:ext cx="1473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“Slow”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R-CNN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26"/>
          <p:cNvSpPr/>
          <p:nvPr/>
        </p:nvSpPr>
        <p:spPr>
          <a:xfrm>
            <a:off x="244599" y="2878188"/>
            <a:ext cx="953107" cy="1970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244599" y="3152329"/>
            <a:ext cx="1275233" cy="1968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229568" y="3430638"/>
            <a:ext cx="1456804" cy="1968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242615" y="3707607"/>
            <a:ext cx="699504" cy="15760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212455" y="4250063"/>
            <a:ext cx="1069826" cy="15835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214390" y="4527032"/>
            <a:ext cx="805135" cy="15760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201144" y="4803257"/>
            <a:ext cx="1299616" cy="18796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216374" y="5090198"/>
            <a:ext cx="1034257" cy="17725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27584" y="1844824"/>
            <a:ext cx="3024336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9" name="Rectangle 38"/>
          <p:cNvSpPr/>
          <p:nvPr/>
        </p:nvSpPr>
        <p:spPr>
          <a:xfrm>
            <a:off x="2051720" y="2348880"/>
            <a:ext cx="1656184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063323" y="4540177"/>
            <a:ext cx="3499479" cy="1157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1063323" y="4540177"/>
            <a:ext cx="3499485" cy="1158240"/>
          </a:xfrm>
          <a:custGeom>
            <a:avLst/>
            <a:gdLst/>
            <a:ahLst/>
            <a:cxnLst/>
            <a:rect l="l" t="t" r="r" b="b"/>
            <a:pathLst>
              <a:path w="3499485" h="1158239">
                <a:moveTo>
                  <a:pt x="0" y="1157865"/>
                </a:moveTo>
                <a:lnTo>
                  <a:pt x="1070203" y="0"/>
                </a:lnTo>
                <a:lnTo>
                  <a:pt x="3499479" y="0"/>
                </a:lnTo>
                <a:lnTo>
                  <a:pt x="2429275" y="1157865"/>
                </a:lnTo>
                <a:lnTo>
                  <a:pt x="0" y="1157865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848858" y="4310101"/>
            <a:ext cx="1686560" cy="1049655"/>
          </a:xfrm>
          <a:custGeom>
            <a:avLst/>
            <a:gdLst/>
            <a:ahLst/>
            <a:cxnLst/>
            <a:rect l="l" t="t" r="r" b="b"/>
            <a:pathLst>
              <a:path w="1686560" h="1049654">
                <a:moveTo>
                  <a:pt x="0" y="0"/>
                </a:moveTo>
                <a:lnTo>
                  <a:pt x="1686525" y="0"/>
                </a:lnTo>
                <a:lnTo>
                  <a:pt x="1686525" y="1049412"/>
                </a:lnTo>
                <a:lnTo>
                  <a:pt x="0" y="1049412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535384" y="3960297"/>
            <a:ext cx="349885" cy="1399540"/>
          </a:xfrm>
          <a:custGeom>
            <a:avLst/>
            <a:gdLst/>
            <a:ahLst/>
            <a:cxnLst/>
            <a:rect l="l" t="t" r="r" b="b"/>
            <a:pathLst>
              <a:path w="349885" h="1399539">
                <a:moveTo>
                  <a:pt x="0" y="1399216"/>
                </a:moveTo>
                <a:lnTo>
                  <a:pt x="0" y="349804"/>
                </a:lnTo>
                <a:lnTo>
                  <a:pt x="349804" y="0"/>
                </a:lnTo>
                <a:lnTo>
                  <a:pt x="349804" y="1049412"/>
                </a:lnTo>
                <a:lnTo>
                  <a:pt x="0" y="1399216"/>
                </a:lnTo>
                <a:close/>
              </a:path>
            </a:pathLst>
          </a:custGeom>
          <a:solidFill>
            <a:srgbClr val="CBCBCB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848858" y="3960297"/>
            <a:ext cx="2036445" cy="349885"/>
          </a:xfrm>
          <a:custGeom>
            <a:avLst/>
            <a:gdLst/>
            <a:ahLst/>
            <a:cxnLst/>
            <a:rect l="l" t="t" r="r" b="b"/>
            <a:pathLst>
              <a:path w="2036445" h="349885">
                <a:moveTo>
                  <a:pt x="1686525" y="349804"/>
                </a:moveTo>
                <a:lnTo>
                  <a:pt x="0" y="349804"/>
                </a:lnTo>
                <a:lnTo>
                  <a:pt x="349803" y="0"/>
                </a:lnTo>
                <a:lnTo>
                  <a:pt x="2036330" y="0"/>
                </a:lnTo>
                <a:lnTo>
                  <a:pt x="1686525" y="349804"/>
                </a:lnTo>
                <a:close/>
              </a:path>
            </a:pathLst>
          </a:custGeom>
          <a:solidFill>
            <a:srgbClr val="FFFFFF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848858" y="3960297"/>
            <a:ext cx="2036445" cy="1399540"/>
          </a:xfrm>
          <a:custGeom>
            <a:avLst/>
            <a:gdLst/>
            <a:ahLst/>
            <a:cxnLst/>
            <a:rect l="l" t="t" r="r" b="b"/>
            <a:pathLst>
              <a:path w="2036445" h="1399539">
                <a:moveTo>
                  <a:pt x="0" y="349804"/>
                </a:moveTo>
                <a:lnTo>
                  <a:pt x="349803" y="0"/>
                </a:lnTo>
                <a:lnTo>
                  <a:pt x="2036330" y="0"/>
                </a:lnTo>
                <a:lnTo>
                  <a:pt x="2036330" y="1049412"/>
                </a:lnTo>
                <a:lnTo>
                  <a:pt x="1686525" y="1399216"/>
                </a:lnTo>
                <a:lnTo>
                  <a:pt x="0" y="1399216"/>
                </a:lnTo>
                <a:lnTo>
                  <a:pt x="0" y="349804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848858" y="3960297"/>
            <a:ext cx="2036445" cy="349885"/>
          </a:xfrm>
          <a:custGeom>
            <a:avLst/>
            <a:gdLst/>
            <a:ahLst/>
            <a:cxnLst/>
            <a:rect l="l" t="t" r="r" b="b"/>
            <a:pathLst>
              <a:path w="2036445" h="349885">
                <a:moveTo>
                  <a:pt x="0" y="349804"/>
                </a:moveTo>
                <a:lnTo>
                  <a:pt x="1686525" y="349804"/>
                </a:lnTo>
                <a:lnTo>
                  <a:pt x="2036330" y="0"/>
                </a:lnTo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35384" y="4310101"/>
            <a:ext cx="0" cy="1049655"/>
          </a:xfrm>
          <a:custGeom>
            <a:avLst/>
            <a:gdLst/>
            <a:ahLst/>
            <a:cxnLst/>
            <a:rect l="l" t="t" r="r" b="b"/>
            <a:pathLst>
              <a:path h="1049654">
                <a:moveTo>
                  <a:pt x="0" y="0"/>
                </a:moveTo>
                <a:lnTo>
                  <a:pt x="0" y="1049412"/>
                </a:lnTo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301149" y="4769853"/>
            <a:ext cx="785589" cy="1483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848858" y="3555731"/>
            <a:ext cx="2036445" cy="344170"/>
          </a:xfrm>
          <a:custGeom>
            <a:avLst/>
            <a:gdLst/>
            <a:ahLst/>
            <a:cxnLst/>
            <a:rect l="l" t="t" r="r" b="b"/>
            <a:pathLst>
              <a:path w="2036445" h="344169">
                <a:moveTo>
                  <a:pt x="1718581" y="343775"/>
                </a:moveTo>
                <a:lnTo>
                  <a:pt x="0" y="343775"/>
                </a:lnTo>
                <a:lnTo>
                  <a:pt x="317748" y="0"/>
                </a:lnTo>
                <a:lnTo>
                  <a:pt x="2036330" y="0"/>
                </a:lnTo>
                <a:lnTo>
                  <a:pt x="1718581" y="343775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848858" y="3555731"/>
            <a:ext cx="2036445" cy="344170"/>
          </a:xfrm>
          <a:custGeom>
            <a:avLst/>
            <a:gdLst/>
            <a:ahLst/>
            <a:cxnLst/>
            <a:rect l="l" t="t" r="r" b="b"/>
            <a:pathLst>
              <a:path w="2036445" h="344169">
                <a:moveTo>
                  <a:pt x="0" y="343775"/>
                </a:moveTo>
                <a:lnTo>
                  <a:pt x="317748" y="0"/>
                </a:lnTo>
                <a:lnTo>
                  <a:pt x="2036330" y="0"/>
                </a:lnTo>
                <a:lnTo>
                  <a:pt x="1718581" y="343775"/>
                </a:lnTo>
                <a:lnTo>
                  <a:pt x="0" y="343775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2725813" y="3910120"/>
            <a:ext cx="191445" cy="2352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185450" y="5196549"/>
            <a:ext cx="1081980" cy="1888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985783" y="4097966"/>
            <a:ext cx="1223390" cy="152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3973728" y="4307516"/>
            <a:ext cx="1235344" cy="152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874307" y="3702446"/>
            <a:ext cx="1202954" cy="1230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940823" y="2081452"/>
            <a:ext cx="2832209" cy="17807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3912408" y="3336871"/>
            <a:ext cx="1591490" cy="1529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3918808" y="2855191"/>
            <a:ext cx="1440990" cy="1525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1172865" y="672624"/>
            <a:ext cx="19589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Fast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R-CNN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6358601" y="2929103"/>
            <a:ext cx="2605887" cy="27480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 txBox="1"/>
          <p:nvPr/>
        </p:nvSpPr>
        <p:spPr>
          <a:xfrm>
            <a:off x="6751488" y="2683283"/>
            <a:ext cx="1473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“Slow”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R-CNN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26"/>
          <p:cNvSpPr/>
          <p:nvPr/>
        </p:nvSpPr>
        <p:spPr>
          <a:xfrm>
            <a:off x="244599" y="2878188"/>
            <a:ext cx="953107" cy="1970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244599" y="3152329"/>
            <a:ext cx="1275233" cy="1968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229568" y="3430638"/>
            <a:ext cx="1456804" cy="1968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242615" y="3707607"/>
            <a:ext cx="699504" cy="15760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212455" y="4250063"/>
            <a:ext cx="1069826" cy="15835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214390" y="4527032"/>
            <a:ext cx="805135" cy="15760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201144" y="4803257"/>
            <a:ext cx="1299616" cy="18796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216374" y="5090198"/>
            <a:ext cx="1034257" cy="17725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683568" y="1844824"/>
            <a:ext cx="3456384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063323" y="4540177"/>
            <a:ext cx="3499479" cy="1157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1063323" y="4540177"/>
            <a:ext cx="3499485" cy="1158240"/>
          </a:xfrm>
          <a:custGeom>
            <a:avLst/>
            <a:gdLst/>
            <a:ahLst/>
            <a:cxnLst/>
            <a:rect l="l" t="t" r="r" b="b"/>
            <a:pathLst>
              <a:path w="3499485" h="1158239">
                <a:moveTo>
                  <a:pt x="0" y="1157865"/>
                </a:moveTo>
                <a:lnTo>
                  <a:pt x="1070203" y="0"/>
                </a:lnTo>
                <a:lnTo>
                  <a:pt x="3499479" y="0"/>
                </a:lnTo>
                <a:lnTo>
                  <a:pt x="2429275" y="1157865"/>
                </a:lnTo>
                <a:lnTo>
                  <a:pt x="0" y="1157865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848858" y="4310101"/>
            <a:ext cx="1686560" cy="1049655"/>
          </a:xfrm>
          <a:custGeom>
            <a:avLst/>
            <a:gdLst/>
            <a:ahLst/>
            <a:cxnLst/>
            <a:rect l="l" t="t" r="r" b="b"/>
            <a:pathLst>
              <a:path w="1686560" h="1049654">
                <a:moveTo>
                  <a:pt x="0" y="0"/>
                </a:moveTo>
                <a:lnTo>
                  <a:pt x="1686525" y="0"/>
                </a:lnTo>
                <a:lnTo>
                  <a:pt x="1686525" y="1049412"/>
                </a:lnTo>
                <a:lnTo>
                  <a:pt x="0" y="1049412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535384" y="3960297"/>
            <a:ext cx="349885" cy="1399540"/>
          </a:xfrm>
          <a:custGeom>
            <a:avLst/>
            <a:gdLst/>
            <a:ahLst/>
            <a:cxnLst/>
            <a:rect l="l" t="t" r="r" b="b"/>
            <a:pathLst>
              <a:path w="349885" h="1399539">
                <a:moveTo>
                  <a:pt x="0" y="1399216"/>
                </a:moveTo>
                <a:lnTo>
                  <a:pt x="0" y="349804"/>
                </a:lnTo>
                <a:lnTo>
                  <a:pt x="349804" y="0"/>
                </a:lnTo>
                <a:lnTo>
                  <a:pt x="349804" y="1049412"/>
                </a:lnTo>
                <a:lnTo>
                  <a:pt x="0" y="1399216"/>
                </a:lnTo>
                <a:close/>
              </a:path>
            </a:pathLst>
          </a:custGeom>
          <a:solidFill>
            <a:srgbClr val="CBCBCB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848858" y="3960297"/>
            <a:ext cx="2036445" cy="349885"/>
          </a:xfrm>
          <a:custGeom>
            <a:avLst/>
            <a:gdLst/>
            <a:ahLst/>
            <a:cxnLst/>
            <a:rect l="l" t="t" r="r" b="b"/>
            <a:pathLst>
              <a:path w="2036445" h="349885">
                <a:moveTo>
                  <a:pt x="1686525" y="349804"/>
                </a:moveTo>
                <a:lnTo>
                  <a:pt x="0" y="349804"/>
                </a:lnTo>
                <a:lnTo>
                  <a:pt x="349803" y="0"/>
                </a:lnTo>
                <a:lnTo>
                  <a:pt x="2036330" y="0"/>
                </a:lnTo>
                <a:lnTo>
                  <a:pt x="1686525" y="349804"/>
                </a:lnTo>
                <a:close/>
              </a:path>
            </a:pathLst>
          </a:custGeom>
          <a:solidFill>
            <a:srgbClr val="FFFFFF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848858" y="3960297"/>
            <a:ext cx="2036445" cy="1399540"/>
          </a:xfrm>
          <a:custGeom>
            <a:avLst/>
            <a:gdLst/>
            <a:ahLst/>
            <a:cxnLst/>
            <a:rect l="l" t="t" r="r" b="b"/>
            <a:pathLst>
              <a:path w="2036445" h="1399539">
                <a:moveTo>
                  <a:pt x="0" y="349804"/>
                </a:moveTo>
                <a:lnTo>
                  <a:pt x="349803" y="0"/>
                </a:lnTo>
                <a:lnTo>
                  <a:pt x="2036330" y="0"/>
                </a:lnTo>
                <a:lnTo>
                  <a:pt x="2036330" y="1049412"/>
                </a:lnTo>
                <a:lnTo>
                  <a:pt x="1686525" y="1399216"/>
                </a:lnTo>
                <a:lnTo>
                  <a:pt x="0" y="1399216"/>
                </a:lnTo>
                <a:lnTo>
                  <a:pt x="0" y="349804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848858" y="3960297"/>
            <a:ext cx="2036445" cy="349885"/>
          </a:xfrm>
          <a:custGeom>
            <a:avLst/>
            <a:gdLst/>
            <a:ahLst/>
            <a:cxnLst/>
            <a:rect l="l" t="t" r="r" b="b"/>
            <a:pathLst>
              <a:path w="2036445" h="349885">
                <a:moveTo>
                  <a:pt x="0" y="349804"/>
                </a:moveTo>
                <a:lnTo>
                  <a:pt x="1686525" y="349804"/>
                </a:lnTo>
                <a:lnTo>
                  <a:pt x="2036330" y="0"/>
                </a:lnTo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35384" y="4310101"/>
            <a:ext cx="0" cy="1049655"/>
          </a:xfrm>
          <a:custGeom>
            <a:avLst/>
            <a:gdLst/>
            <a:ahLst/>
            <a:cxnLst/>
            <a:rect l="l" t="t" r="r" b="b"/>
            <a:pathLst>
              <a:path h="1049654">
                <a:moveTo>
                  <a:pt x="0" y="0"/>
                </a:moveTo>
                <a:lnTo>
                  <a:pt x="0" y="1049412"/>
                </a:lnTo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301149" y="4769853"/>
            <a:ext cx="785589" cy="1483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848858" y="3555731"/>
            <a:ext cx="2036445" cy="344170"/>
          </a:xfrm>
          <a:custGeom>
            <a:avLst/>
            <a:gdLst/>
            <a:ahLst/>
            <a:cxnLst/>
            <a:rect l="l" t="t" r="r" b="b"/>
            <a:pathLst>
              <a:path w="2036445" h="344169">
                <a:moveTo>
                  <a:pt x="1718581" y="343775"/>
                </a:moveTo>
                <a:lnTo>
                  <a:pt x="0" y="343775"/>
                </a:lnTo>
                <a:lnTo>
                  <a:pt x="317748" y="0"/>
                </a:lnTo>
                <a:lnTo>
                  <a:pt x="2036330" y="0"/>
                </a:lnTo>
                <a:lnTo>
                  <a:pt x="1718581" y="343775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848858" y="3555731"/>
            <a:ext cx="2036445" cy="344170"/>
          </a:xfrm>
          <a:custGeom>
            <a:avLst/>
            <a:gdLst/>
            <a:ahLst/>
            <a:cxnLst/>
            <a:rect l="l" t="t" r="r" b="b"/>
            <a:pathLst>
              <a:path w="2036445" h="344169">
                <a:moveTo>
                  <a:pt x="0" y="343775"/>
                </a:moveTo>
                <a:lnTo>
                  <a:pt x="317748" y="0"/>
                </a:lnTo>
                <a:lnTo>
                  <a:pt x="2036330" y="0"/>
                </a:lnTo>
                <a:lnTo>
                  <a:pt x="1718581" y="343775"/>
                </a:lnTo>
                <a:lnTo>
                  <a:pt x="0" y="343775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2725813" y="3910120"/>
            <a:ext cx="191445" cy="2352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185450" y="5196549"/>
            <a:ext cx="1081980" cy="1888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985783" y="4097966"/>
            <a:ext cx="1223390" cy="152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3973728" y="4307516"/>
            <a:ext cx="1235344" cy="152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874307" y="3702446"/>
            <a:ext cx="1202954" cy="1230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940823" y="2081452"/>
            <a:ext cx="2832209" cy="17807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3912408" y="3336871"/>
            <a:ext cx="1591490" cy="1529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3918808" y="2855191"/>
            <a:ext cx="1440990" cy="1525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3918808" y="2346033"/>
            <a:ext cx="706585" cy="12308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1172865" y="672624"/>
            <a:ext cx="19589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Fast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R-CNN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6358601" y="2929103"/>
            <a:ext cx="2605887" cy="274800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 txBox="1"/>
          <p:nvPr/>
        </p:nvSpPr>
        <p:spPr>
          <a:xfrm>
            <a:off x="6751488" y="2683283"/>
            <a:ext cx="1473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“Slow”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R-CNN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26"/>
          <p:cNvSpPr/>
          <p:nvPr/>
        </p:nvSpPr>
        <p:spPr>
          <a:xfrm>
            <a:off x="244599" y="2878188"/>
            <a:ext cx="953107" cy="197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244599" y="3152329"/>
            <a:ext cx="1275233" cy="1968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229568" y="3430638"/>
            <a:ext cx="1456804" cy="19689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242615" y="3707607"/>
            <a:ext cx="699504" cy="15760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212455" y="4250063"/>
            <a:ext cx="1069826" cy="15835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214390" y="4527032"/>
            <a:ext cx="805135" cy="15760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201144" y="4803257"/>
            <a:ext cx="1299616" cy="18796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216374" y="5090198"/>
            <a:ext cx="1034257" cy="17725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1063323" y="4540177"/>
            <a:ext cx="3499479" cy="1157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1063323" y="4540177"/>
            <a:ext cx="3499485" cy="1158240"/>
          </a:xfrm>
          <a:custGeom>
            <a:avLst/>
            <a:gdLst/>
            <a:ahLst/>
            <a:cxnLst/>
            <a:rect l="l" t="t" r="r" b="b"/>
            <a:pathLst>
              <a:path w="3499485" h="1158239">
                <a:moveTo>
                  <a:pt x="0" y="1157865"/>
                </a:moveTo>
                <a:lnTo>
                  <a:pt x="1070203" y="0"/>
                </a:lnTo>
                <a:lnTo>
                  <a:pt x="3499479" y="0"/>
                </a:lnTo>
                <a:lnTo>
                  <a:pt x="2429275" y="1157865"/>
                </a:lnTo>
                <a:lnTo>
                  <a:pt x="0" y="1157865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848858" y="4310101"/>
            <a:ext cx="1686560" cy="1049655"/>
          </a:xfrm>
          <a:custGeom>
            <a:avLst/>
            <a:gdLst/>
            <a:ahLst/>
            <a:cxnLst/>
            <a:rect l="l" t="t" r="r" b="b"/>
            <a:pathLst>
              <a:path w="1686560" h="1049654">
                <a:moveTo>
                  <a:pt x="0" y="0"/>
                </a:moveTo>
                <a:lnTo>
                  <a:pt x="1686525" y="0"/>
                </a:lnTo>
                <a:lnTo>
                  <a:pt x="1686525" y="1049412"/>
                </a:lnTo>
                <a:lnTo>
                  <a:pt x="0" y="1049412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535384" y="3960297"/>
            <a:ext cx="349885" cy="1399540"/>
          </a:xfrm>
          <a:custGeom>
            <a:avLst/>
            <a:gdLst/>
            <a:ahLst/>
            <a:cxnLst/>
            <a:rect l="l" t="t" r="r" b="b"/>
            <a:pathLst>
              <a:path w="349885" h="1399539">
                <a:moveTo>
                  <a:pt x="0" y="1399216"/>
                </a:moveTo>
                <a:lnTo>
                  <a:pt x="0" y="349804"/>
                </a:lnTo>
                <a:lnTo>
                  <a:pt x="349804" y="0"/>
                </a:lnTo>
                <a:lnTo>
                  <a:pt x="349804" y="1049412"/>
                </a:lnTo>
                <a:lnTo>
                  <a:pt x="0" y="1399216"/>
                </a:lnTo>
                <a:close/>
              </a:path>
            </a:pathLst>
          </a:custGeom>
          <a:solidFill>
            <a:srgbClr val="CBCBCB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848858" y="3960297"/>
            <a:ext cx="2036445" cy="349885"/>
          </a:xfrm>
          <a:custGeom>
            <a:avLst/>
            <a:gdLst/>
            <a:ahLst/>
            <a:cxnLst/>
            <a:rect l="l" t="t" r="r" b="b"/>
            <a:pathLst>
              <a:path w="2036445" h="349885">
                <a:moveTo>
                  <a:pt x="1686525" y="349804"/>
                </a:moveTo>
                <a:lnTo>
                  <a:pt x="0" y="349804"/>
                </a:lnTo>
                <a:lnTo>
                  <a:pt x="349803" y="0"/>
                </a:lnTo>
                <a:lnTo>
                  <a:pt x="2036330" y="0"/>
                </a:lnTo>
                <a:lnTo>
                  <a:pt x="1686525" y="349804"/>
                </a:lnTo>
                <a:close/>
              </a:path>
            </a:pathLst>
          </a:custGeom>
          <a:solidFill>
            <a:srgbClr val="FFFFFF">
              <a:alpha val="929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1848858" y="3960297"/>
            <a:ext cx="2036445" cy="1399540"/>
          </a:xfrm>
          <a:custGeom>
            <a:avLst/>
            <a:gdLst/>
            <a:ahLst/>
            <a:cxnLst/>
            <a:rect l="l" t="t" r="r" b="b"/>
            <a:pathLst>
              <a:path w="2036445" h="1399539">
                <a:moveTo>
                  <a:pt x="0" y="349804"/>
                </a:moveTo>
                <a:lnTo>
                  <a:pt x="349803" y="0"/>
                </a:lnTo>
                <a:lnTo>
                  <a:pt x="2036330" y="0"/>
                </a:lnTo>
                <a:lnTo>
                  <a:pt x="2036330" y="1049412"/>
                </a:lnTo>
                <a:lnTo>
                  <a:pt x="1686525" y="1399216"/>
                </a:lnTo>
                <a:lnTo>
                  <a:pt x="0" y="1399216"/>
                </a:lnTo>
                <a:lnTo>
                  <a:pt x="0" y="349804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848858" y="3960297"/>
            <a:ext cx="2036445" cy="349885"/>
          </a:xfrm>
          <a:custGeom>
            <a:avLst/>
            <a:gdLst/>
            <a:ahLst/>
            <a:cxnLst/>
            <a:rect l="l" t="t" r="r" b="b"/>
            <a:pathLst>
              <a:path w="2036445" h="349885">
                <a:moveTo>
                  <a:pt x="0" y="349804"/>
                </a:moveTo>
                <a:lnTo>
                  <a:pt x="1686525" y="349804"/>
                </a:lnTo>
                <a:lnTo>
                  <a:pt x="2036330" y="0"/>
                </a:lnTo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35384" y="4310101"/>
            <a:ext cx="0" cy="1049655"/>
          </a:xfrm>
          <a:custGeom>
            <a:avLst/>
            <a:gdLst/>
            <a:ahLst/>
            <a:cxnLst/>
            <a:rect l="l" t="t" r="r" b="b"/>
            <a:pathLst>
              <a:path h="1049654">
                <a:moveTo>
                  <a:pt x="0" y="0"/>
                </a:moveTo>
                <a:lnTo>
                  <a:pt x="0" y="1049412"/>
                </a:lnTo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301149" y="4769853"/>
            <a:ext cx="785589" cy="1483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1848858" y="3555731"/>
            <a:ext cx="2036445" cy="344170"/>
          </a:xfrm>
          <a:custGeom>
            <a:avLst/>
            <a:gdLst/>
            <a:ahLst/>
            <a:cxnLst/>
            <a:rect l="l" t="t" r="r" b="b"/>
            <a:pathLst>
              <a:path w="2036445" h="344169">
                <a:moveTo>
                  <a:pt x="1718581" y="343775"/>
                </a:moveTo>
                <a:lnTo>
                  <a:pt x="0" y="343775"/>
                </a:lnTo>
                <a:lnTo>
                  <a:pt x="317748" y="0"/>
                </a:lnTo>
                <a:lnTo>
                  <a:pt x="2036330" y="0"/>
                </a:lnTo>
                <a:lnTo>
                  <a:pt x="1718581" y="343775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1848858" y="3555731"/>
            <a:ext cx="2036445" cy="344170"/>
          </a:xfrm>
          <a:custGeom>
            <a:avLst/>
            <a:gdLst/>
            <a:ahLst/>
            <a:cxnLst/>
            <a:rect l="l" t="t" r="r" b="b"/>
            <a:pathLst>
              <a:path w="2036445" h="344169">
                <a:moveTo>
                  <a:pt x="0" y="343775"/>
                </a:moveTo>
                <a:lnTo>
                  <a:pt x="317748" y="0"/>
                </a:lnTo>
                <a:lnTo>
                  <a:pt x="2036330" y="0"/>
                </a:lnTo>
                <a:lnTo>
                  <a:pt x="1718581" y="343775"/>
                </a:lnTo>
                <a:lnTo>
                  <a:pt x="0" y="343775"/>
                </a:lnTo>
                <a:close/>
              </a:path>
            </a:pathLst>
          </a:custGeom>
          <a:ln w="12699">
            <a:solidFill>
              <a:srgbClr val="1C7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2725813" y="3910120"/>
            <a:ext cx="191445" cy="2352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4185450" y="5196549"/>
            <a:ext cx="1081980" cy="1888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985783" y="4097966"/>
            <a:ext cx="1223390" cy="152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3973728" y="4307516"/>
            <a:ext cx="1235344" cy="152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874307" y="3702446"/>
            <a:ext cx="1202954" cy="1230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940823" y="2081452"/>
            <a:ext cx="2832209" cy="17807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3912408" y="3336871"/>
            <a:ext cx="1591490" cy="1529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3918808" y="2855191"/>
            <a:ext cx="1440990" cy="1525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3918808" y="2346033"/>
            <a:ext cx="706585" cy="12308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1172865" y="672624"/>
            <a:ext cx="19589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Fast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R-CNN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6358601" y="2929103"/>
            <a:ext cx="2605887" cy="274800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 txBox="1"/>
          <p:nvPr/>
        </p:nvSpPr>
        <p:spPr>
          <a:xfrm>
            <a:off x="6751488" y="2683283"/>
            <a:ext cx="1473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“Slow”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R-CNN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5"/>
          <p:cNvSpPr/>
          <p:nvPr/>
        </p:nvSpPr>
        <p:spPr>
          <a:xfrm>
            <a:off x="1846951" y="3269977"/>
            <a:ext cx="1984375" cy="655320"/>
          </a:xfrm>
          <a:custGeom>
            <a:avLst/>
            <a:gdLst/>
            <a:ahLst/>
            <a:cxnLst/>
            <a:rect l="l" t="t" r="r" b="b"/>
            <a:pathLst>
              <a:path w="1984375" h="655319">
                <a:moveTo>
                  <a:pt x="0" y="0"/>
                </a:moveTo>
                <a:lnTo>
                  <a:pt x="1984199" y="0"/>
                </a:lnTo>
                <a:lnTo>
                  <a:pt x="1984199" y="655199"/>
                </a:lnTo>
                <a:lnTo>
                  <a:pt x="0" y="6551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44599" y="2878188"/>
            <a:ext cx="953107" cy="197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244599" y="3152329"/>
            <a:ext cx="1275233" cy="1968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229568" y="3430638"/>
            <a:ext cx="1456804" cy="19689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242615" y="3707607"/>
            <a:ext cx="699504" cy="15760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212455" y="4250063"/>
            <a:ext cx="1069826" cy="15835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214390" y="4527032"/>
            <a:ext cx="805135" cy="15760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201144" y="4803257"/>
            <a:ext cx="1299616" cy="18796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216374" y="5090198"/>
            <a:ext cx="1034257" cy="17725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22302" y="2746197"/>
            <a:ext cx="2486575" cy="2152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687324" y="495208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2914853" y="3733497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3562765" y="2751370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049217" y="2566622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562765" y="2566622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049217" y="2751370"/>
            <a:ext cx="0" cy="2131695"/>
          </a:xfrm>
          <a:custGeom>
            <a:avLst/>
            <a:gdLst/>
            <a:ahLst/>
            <a:cxnLst/>
            <a:rect l="l" t="t" r="r" b="b"/>
            <a:pathLst>
              <a:path h="2131695">
                <a:moveTo>
                  <a:pt x="0" y="0"/>
                </a:moveTo>
                <a:lnTo>
                  <a:pt x="0" y="213155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4011174" y="498343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7272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Image features  </a:t>
            </a: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3868202" y="2746196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562778" y="4578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179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4846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4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50942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3990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03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3562778" y="42733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3562778" y="39685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562778" y="36637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62778" y="33589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62778" y="3054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1117727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5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4"/>
          <p:cNvSpPr txBox="1"/>
          <p:nvPr/>
        </p:nvSpPr>
        <p:spPr>
          <a:xfrm>
            <a:off x="161328" y="5738207"/>
            <a:ext cx="1648460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latin typeface="Arial"/>
                <a:cs typeface="Arial"/>
              </a:rPr>
              <a:t>Girshick, </a:t>
            </a:r>
            <a:r>
              <a:rPr sz="800" dirty="0">
                <a:latin typeface="Arial"/>
                <a:cs typeface="Arial"/>
              </a:rPr>
              <a:t>“Fast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8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2015.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2"/>
          <p:cNvSpPr txBox="1">
            <a:spLocks noGrp="1"/>
          </p:cNvSpPr>
          <p:nvPr>
            <p:ph type="title"/>
          </p:nvPr>
        </p:nvSpPr>
        <p:spPr>
          <a:xfrm>
            <a:off x="1115616" y="764704"/>
            <a:ext cx="45231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Cropping Features: RoI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Pool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22302" y="2746197"/>
            <a:ext cx="2486575" cy="2152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687324" y="495208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2914853" y="3733497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3562765" y="2751370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049217" y="2566622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562765" y="2566622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049217" y="2751370"/>
            <a:ext cx="0" cy="2131695"/>
          </a:xfrm>
          <a:custGeom>
            <a:avLst/>
            <a:gdLst/>
            <a:ahLst/>
            <a:cxnLst/>
            <a:rect l="l" t="t" r="r" b="b"/>
            <a:pathLst>
              <a:path h="2131695">
                <a:moveTo>
                  <a:pt x="0" y="0"/>
                </a:moveTo>
                <a:lnTo>
                  <a:pt x="0" y="213155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4011174" y="498343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7272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Image features  </a:t>
            </a: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3868202" y="2746196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562778" y="4578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179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4846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4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50942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3990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03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3562778" y="42733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3562778" y="39685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562778" y="36637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62778" y="33589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62778" y="3054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4394328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4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1117727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5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1465591" y="2080189"/>
            <a:ext cx="3430270" cy="666115"/>
          </a:xfrm>
          <a:custGeom>
            <a:avLst/>
            <a:gdLst/>
            <a:ahLst/>
            <a:cxnLst/>
            <a:rect l="l" t="t" r="r" b="b"/>
            <a:pathLst>
              <a:path w="3430270" h="666115">
                <a:moveTo>
                  <a:pt x="0" y="666007"/>
                </a:moveTo>
                <a:lnTo>
                  <a:pt x="5899" y="618712"/>
                </a:lnTo>
                <a:lnTo>
                  <a:pt x="23218" y="571894"/>
                </a:lnTo>
                <a:lnTo>
                  <a:pt x="51384" y="525725"/>
                </a:lnTo>
                <a:lnTo>
                  <a:pt x="89828" y="480376"/>
                </a:lnTo>
                <a:lnTo>
                  <a:pt x="137977" y="436020"/>
                </a:lnTo>
                <a:lnTo>
                  <a:pt x="195262" y="392827"/>
                </a:lnTo>
                <a:lnTo>
                  <a:pt x="227151" y="371721"/>
                </a:lnTo>
                <a:lnTo>
                  <a:pt x="261111" y="350970"/>
                </a:lnTo>
                <a:lnTo>
                  <a:pt x="297068" y="330596"/>
                </a:lnTo>
                <a:lnTo>
                  <a:pt x="334953" y="310621"/>
                </a:lnTo>
                <a:lnTo>
                  <a:pt x="374693" y="291065"/>
                </a:lnTo>
                <a:lnTo>
                  <a:pt x="416217" y="271950"/>
                </a:lnTo>
                <a:lnTo>
                  <a:pt x="459454" y="253298"/>
                </a:lnTo>
                <a:lnTo>
                  <a:pt x="504332" y="235130"/>
                </a:lnTo>
                <a:lnTo>
                  <a:pt x="550781" y="217467"/>
                </a:lnTo>
                <a:lnTo>
                  <a:pt x="598728" y="200331"/>
                </a:lnTo>
                <a:lnTo>
                  <a:pt x="648103" y="183744"/>
                </a:lnTo>
                <a:lnTo>
                  <a:pt x="698833" y="167727"/>
                </a:lnTo>
                <a:lnTo>
                  <a:pt x="750849" y="152301"/>
                </a:lnTo>
                <a:lnTo>
                  <a:pt x="804077" y="137488"/>
                </a:lnTo>
                <a:lnTo>
                  <a:pt x="858447" y="123309"/>
                </a:lnTo>
                <a:lnTo>
                  <a:pt x="913888" y="109786"/>
                </a:lnTo>
                <a:lnTo>
                  <a:pt x="970328" y="96941"/>
                </a:lnTo>
                <a:lnTo>
                  <a:pt x="1027696" y="84793"/>
                </a:lnTo>
                <a:lnTo>
                  <a:pt x="1085921" y="73366"/>
                </a:lnTo>
                <a:lnTo>
                  <a:pt x="1144930" y="62681"/>
                </a:lnTo>
                <a:lnTo>
                  <a:pt x="1204653" y="52758"/>
                </a:lnTo>
                <a:lnTo>
                  <a:pt x="1265018" y="43620"/>
                </a:lnTo>
                <a:lnTo>
                  <a:pt x="1325954" y="35288"/>
                </a:lnTo>
                <a:lnTo>
                  <a:pt x="1387390" y="27784"/>
                </a:lnTo>
                <a:lnTo>
                  <a:pt x="1449254" y="21128"/>
                </a:lnTo>
                <a:lnTo>
                  <a:pt x="1511475" y="15343"/>
                </a:lnTo>
                <a:lnTo>
                  <a:pt x="1573981" y="10449"/>
                </a:lnTo>
                <a:lnTo>
                  <a:pt x="1636702" y="6468"/>
                </a:lnTo>
                <a:lnTo>
                  <a:pt x="1699565" y="3422"/>
                </a:lnTo>
                <a:lnTo>
                  <a:pt x="1762499" y="1333"/>
                </a:lnTo>
                <a:lnTo>
                  <a:pt x="1817570" y="300"/>
                </a:lnTo>
                <a:lnTo>
                  <a:pt x="1872592" y="0"/>
                </a:lnTo>
                <a:lnTo>
                  <a:pt x="1927519" y="414"/>
                </a:lnTo>
                <a:lnTo>
                  <a:pt x="1982302" y="1526"/>
                </a:lnTo>
                <a:lnTo>
                  <a:pt x="2036894" y="3319"/>
                </a:lnTo>
                <a:lnTo>
                  <a:pt x="2091247" y="5777"/>
                </a:lnTo>
                <a:lnTo>
                  <a:pt x="2145313" y="8882"/>
                </a:lnTo>
                <a:lnTo>
                  <a:pt x="2199045" y="12618"/>
                </a:lnTo>
                <a:lnTo>
                  <a:pt x="2252394" y="16968"/>
                </a:lnTo>
                <a:lnTo>
                  <a:pt x="2305312" y="21915"/>
                </a:lnTo>
                <a:lnTo>
                  <a:pt x="2357753" y="27443"/>
                </a:lnTo>
                <a:lnTo>
                  <a:pt x="2409667" y="33534"/>
                </a:lnTo>
                <a:lnTo>
                  <a:pt x="2461008" y="40172"/>
                </a:lnTo>
                <a:lnTo>
                  <a:pt x="2511728" y="47340"/>
                </a:lnTo>
                <a:lnTo>
                  <a:pt x="2561778" y="55020"/>
                </a:lnTo>
                <a:lnTo>
                  <a:pt x="2611111" y="63198"/>
                </a:lnTo>
                <a:lnTo>
                  <a:pt x="2659678" y="71854"/>
                </a:lnTo>
                <a:lnTo>
                  <a:pt x="2707434" y="80973"/>
                </a:lnTo>
                <a:lnTo>
                  <a:pt x="2754328" y="90539"/>
                </a:lnTo>
                <a:lnTo>
                  <a:pt x="2800314" y="100533"/>
                </a:lnTo>
                <a:lnTo>
                  <a:pt x="2845344" y="110939"/>
                </a:lnTo>
                <a:lnTo>
                  <a:pt x="2889370" y="121741"/>
                </a:lnTo>
                <a:lnTo>
                  <a:pt x="2932344" y="132922"/>
                </a:lnTo>
                <a:lnTo>
                  <a:pt x="2974218" y="144464"/>
                </a:lnTo>
                <a:lnTo>
                  <a:pt x="3028257" y="160387"/>
                </a:lnTo>
                <a:lnTo>
                  <a:pt x="3080143" y="176884"/>
                </a:lnTo>
                <a:lnTo>
                  <a:pt x="3129763" y="193915"/>
                </a:lnTo>
                <a:lnTo>
                  <a:pt x="3177002" y="211439"/>
                </a:lnTo>
                <a:lnTo>
                  <a:pt x="3221749" y="229417"/>
                </a:lnTo>
                <a:lnTo>
                  <a:pt x="3263888" y="247809"/>
                </a:lnTo>
                <a:lnTo>
                  <a:pt x="3303308" y="266576"/>
                </a:lnTo>
                <a:lnTo>
                  <a:pt x="3339895" y="285677"/>
                </a:lnTo>
                <a:lnTo>
                  <a:pt x="3373534" y="305072"/>
                </a:lnTo>
                <a:lnTo>
                  <a:pt x="3407716" y="327194"/>
                </a:lnTo>
                <a:lnTo>
                  <a:pt x="3423304" y="338358"/>
                </a:lnTo>
                <a:lnTo>
                  <a:pt x="3424561" y="339291"/>
                </a:lnTo>
                <a:lnTo>
                  <a:pt x="3425807" y="340225"/>
                </a:lnTo>
                <a:lnTo>
                  <a:pt x="3427041" y="341159"/>
                </a:lnTo>
                <a:lnTo>
                  <a:pt x="3430116" y="343506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4842107" y="2383288"/>
            <a:ext cx="139651" cy="162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 txBox="1"/>
          <p:nvPr/>
        </p:nvSpPr>
        <p:spPr>
          <a:xfrm>
            <a:off x="2330752" y="2202093"/>
            <a:ext cx="149034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Project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proposal  onto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features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4"/>
          <p:cNvSpPr txBox="1"/>
          <p:nvPr/>
        </p:nvSpPr>
        <p:spPr>
          <a:xfrm>
            <a:off x="161328" y="5738207"/>
            <a:ext cx="1648460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latin typeface="Arial"/>
                <a:cs typeface="Arial"/>
              </a:rPr>
              <a:t>Girshick, </a:t>
            </a:r>
            <a:r>
              <a:rPr sz="800" dirty="0">
                <a:latin typeface="Arial"/>
                <a:cs typeface="Arial"/>
              </a:rPr>
              <a:t>“Fast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8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2015.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2"/>
          <p:cNvSpPr txBox="1">
            <a:spLocks noGrp="1"/>
          </p:cNvSpPr>
          <p:nvPr>
            <p:ph type="title"/>
          </p:nvPr>
        </p:nvSpPr>
        <p:spPr>
          <a:xfrm>
            <a:off x="1115616" y="764704"/>
            <a:ext cx="45231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Cropping Features: RoI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Pool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22302" y="2746197"/>
            <a:ext cx="2486575" cy="2152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687324" y="495208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2914853" y="3733497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3562765" y="2751370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049217" y="2566622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562765" y="2566622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049217" y="2751370"/>
            <a:ext cx="0" cy="2131695"/>
          </a:xfrm>
          <a:custGeom>
            <a:avLst/>
            <a:gdLst/>
            <a:ahLst/>
            <a:cxnLst/>
            <a:rect l="l" t="t" r="r" b="b"/>
            <a:pathLst>
              <a:path h="2131695">
                <a:moveTo>
                  <a:pt x="0" y="0"/>
                </a:moveTo>
                <a:lnTo>
                  <a:pt x="0" y="213155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4011174" y="498343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7272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Image features  </a:t>
            </a: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3868202" y="2746196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562778" y="4578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179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4846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4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50942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3990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03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3562778" y="42733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3562778" y="39685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562778" y="36637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62778" y="33589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62778" y="3054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4499992" y="3060303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4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1117727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5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1465591" y="2080189"/>
            <a:ext cx="3430270" cy="666115"/>
          </a:xfrm>
          <a:custGeom>
            <a:avLst/>
            <a:gdLst/>
            <a:ahLst/>
            <a:cxnLst/>
            <a:rect l="l" t="t" r="r" b="b"/>
            <a:pathLst>
              <a:path w="3430270" h="666115">
                <a:moveTo>
                  <a:pt x="0" y="666007"/>
                </a:moveTo>
                <a:lnTo>
                  <a:pt x="5899" y="618712"/>
                </a:lnTo>
                <a:lnTo>
                  <a:pt x="23218" y="571894"/>
                </a:lnTo>
                <a:lnTo>
                  <a:pt x="51384" y="525725"/>
                </a:lnTo>
                <a:lnTo>
                  <a:pt x="89828" y="480376"/>
                </a:lnTo>
                <a:lnTo>
                  <a:pt x="137977" y="436020"/>
                </a:lnTo>
                <a:lnTo>
                  <a:pt x="195262" y="392827"/>
                </a:lnTo>
                <a:lnTo>
                  <a:pt x="227151" y="371721"/>
                </a:lnTo>
                <a:lnTo>
                  <a:pt x="261111" y="350970"/>
                </a:lnTo>
                <a:lnTo>
                  <a:pt x="297068" y="330596"/>
                </a:lnTo>
                <a:lnTo>
                  <a:pt x="334953" y="310621"/>
                </a:lnTo>
                <a:lnTo>
                  <a:pt x="374693" y="291065"/>
                </a:lnTo>
                <a:lnTo>
                  <a:pt x="416217" y="271950"/>
                </a:lnTo>
                <a:lnTo>
                  <a:pt x="459454" y="253298"/>
                </a:lnTo>
                <a:lnTo>
                  <a:pt x="504332" y="235130"/>
                </a:lnTo>
                <a:lnTo>
                  <a:pt x="550781" y="217467"/>
                </a:lnTo>
                <a:lnTo>
                  <a:pt x="598728" y="200331"/>
                </a:lnTo>
                <a:lnTo>
                  <a:pt x="648103" y="183744"/>
                </a:lnTo>
                <a:lnTo>
                  <a:pt x="698833" y="167727"/>
                </a:lnTo>
                <a:lnTo>
                  <a:pt x="750849" y="152301"/>
                </a:lnTo>
                <a:lnTo>
                  <a:pt x="804077" y="137488"/>
                </a:lnTo>
                <a:lnTo>
                  <a:pt x="858447" y="123309"/>
                </a:lnTo>
                <a:lnTo>
                  <a:pt x="913888" y="109786"/>
                </a:lnTo>
                <a:lnTo>
                  <a:pt x="970328" y="96941"/>
                </a:lnTo>
                <a:lnTo>
                  <a:pt x="1027696" y="84793"/>
                </a:lnTo>
                <a:lnTo>
                  <a:pt x="1085921" y="73366"/>
                </a:lnTo>
                <a:lnTo>
                  <a:pt x="1144930" y="62681"/>
                </a:lnTo>
                <a:lnTo>
                  <a:pt x="1204653" y="52758"/>
                </a:lnTo>
                <a:lnTo>
                  <a:pt x="1265018" y="43620"/>
                </a:lnTo>
                <a:lnTo>
                  <a:pt x="1325954" y="35288"/>
                </a:lnTo>
                <a:lnTo>
                  <a:pt x="1387390" y="27784"/>
                </a:lnTo>
                <a:lnTo>
                  <a:pt x="1449254" y="21128"/>
                </a:lnTo>
                <a:lnTo>
                  <a:pt x="1511475" y="15343"/>
                </a:lnTo>
                <a:lnTo>
                  <a:pt x="1573981" y="10449"/>
                </a:lnTo>
                <a:lnTo>
                  <a:pt x="1636702" y="6468"/>
                </a:lnTo>
                <a:lnTo>
                  <a:pt x="1699565" y="3422"/>
                </a:lnTo>
                <a:lnTo>
                  <a:pt x="1762499" y="1333"/>
                </a:lnTo>
                <a:lnTo>
                  <a:pt x="1817570" y="300"/>
                </a:lnTo>
                <a:lnTo>
                  <a:pt x="1872592" y="0"/>
                </a:lnTo>
                <a:lnTo>
                  <a:pt x="1927519" y="414"/>
                </a:lnTo>
                <a:lnTo>
                  <a:pt x="1982302" y="1526"/>
                </a:lnTo>
                <a:lnTo>
                  <a:pt x="2036894" y="3319"/>
                </a:lnTo>
                <a:lnTo>
                  <a:pt x="2091247" y="5777"/>
                </a:lnTo>
                <a:lnTo>
                  <a:pt x="2145313" y="8882"/>
                </a:lnTo>
                <a:lnTo>
                  <a:pt x="2199045" y="12618"/>
                </a:lnTo>
                <a:lnTo>
                  <a:pt x="2252394" y="16968"/>
                </a:lnTo>
                <a:lnTo>
                  <a:pt x="2305312" y="21915"/>
                </a:lnTo>
                <a:lnTo>
                  <a:pt x="2357753" y="27443"/>
                </a:lnTo>
                <a:lnTo>
                  <a:pt x="2409667" y="33534"/>
                </a:lnTo>
                <a:lnTo>
                  <a:pt x="2461008" y="40172"/>
                </a:lnTo>
                <a:lnTo>
                  <a:pt x="2511728" y="47340"/>
                </a:lnTo>
                <a:lnTo>
                  <a:pt x="2561778" y="55020"/>
                </a:lnTo>
                <a:lnTo>
                  <a:pt x="2611111" y="63198"/>
                </a:lnTo>
                <a:lnTo>
                  <a:pt x="2659678" y="71854"/>
                </a:lnTo>
                <a:lnTo>
                  <a:pt x="2707434" y="80973"/>
                </a:lnTo>
                <a:lnTo>
                  <a:pt x="2754328" y="90539"/>
                </a:lnTo>
                <a:lnTo>
                  <a:pt x="2800314" y="100533"/>
                </a:lnTo>
                <a:lnTo>
                  <a:pt x="2845344" y="110939"/>
                </a:lnTo>
                <a:lnTo>
                  <a:pt x="2889370" y="121741"/>
                </a:lnTo>
                <a:lnTo>
                  <a:pt x="2932344" y="132922"/>
                </a:lnTo>
                <a:lnTo>
                  <a:pt x="2974218" y="144464"/>
                </a:lnTo>
                <a:lnTo>
                  <a:pt x="3028257" y="160387"/>
                </a:lnTo>
                <a:lnTo>
                  <a:pt x="3080143" y="176884"/>
                </a:lnTo>
                <a:lnTo>
                  <a:pt x="3129763" y="193915"/>
                </a:lnTo>
                <a:lnTo>
                  <a:pt x="3177002" y="211439"/>
                </a:lnTo>
                <a:lnTo>
                  <a:pt x="3221749" y="229417"/>
                </a:lnTo>
                <a:lnTo>
                  <a:pt x="3263888" y="247809"/>
                </a:lnTo>
                <a:lnTo>
                  <a:pt x="3303308" y="266576"/>
                </a:lnTo>
                <a:lnTo>
                  <a:pt x="3339895" y="285677"/>
                </a:lnTo>
                <a:lnTo>
                  <a:pt x="3373534" y="305072"/>
                </a:lnTo>
                <a:lnTo>
                  <a:pt x="3407716" y="327194"/>
                </a:lnTo>
                <a:lnTo>
                  <a:pt x="3423304" y="338358"/>
                </a:lnTo>
                <a:lnTo>
                  <a:pt x="3424561" y="339291"/>
                </a:lnTo>
                <a:lnTo>
                  <a:pt x="3425807" y="340225"/>
                </a:lnTo>
                <a:lnTo>
                  <a:pt x="3427041" y="341159"/>
                </a:lnTo>
                <a:lnTo>
                  <a:pt x="3430116" y="343506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4842107" y="2383288"/>
            <a:ext cx="139651" cy="162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 txBox="1"/>
          <p:nvPr/>
        </p:nvSpPr>
        <p:spPr>
          <a:xfrm>
            <a:off x="2330752" y="2202093"/>
            <a:ext cx="149034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Project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proposal  onto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features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4"/>
          <p:cNvSpPr txBox="1"/>
          <p:nvPr/>
        </p:nvSpPr>
        <p:spPr>
          <a:xfrm>
            <a:off x="161328" y="5738207"/>
            <a:ext cx="1648460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latin typeface="Arial"/>
                <a:cs typeface="Arial"/>
              </a:rPr>
              <a:t>Girshick, </a:t>
            </a:r>
            <a:r>
              <a:rPr sz="800" dirty="0">
                <a:latin typeface="Arial"/>
                <a:cs typeface="Arial"/>
              </a:rPr>
              <a:t>“Fast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8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2015.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2"/>
          <p:cNvSpPr txBox="1">
            <a:spLocks noGrp="1"/>
          </p:cNvSpPr>
          <p:nvPr>
            <p:ph type="title"/>
          </p:nvPr>
        </p:nvSpPr>
        <p:spPr>
          <a:xfrm>
            <a:off x="1115616" y="764704"/>
            <a:ext cx="45231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Cropping Features: RoI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Pool</a:t>
            </a:r>
            <a:endParaRPr sz="2800" dirty="0"/>
          </a:p>
        </p:txBody>
      </p:sp>
      <p:sp>
        <p:nvSpPr>
          <p:cNvPr id="36" name="object 17"/>
          <p:cNvSpPr txBox="1"/>
          <p:nvPr/>
        </p:nvSpPr>
        <p:spPr>
          <a:xfrm>
            <a:off x="5223743" y="1687974"/>
            <a:ext cx="86042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dirty="0">
                <a:latin typeface="Arial"/>
                <a:cs typeface="Arial"/>
              </a:rPr>
              <a:t>“Snap”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to  grid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22302" y="2746197"/>
            <a:ext cx="2486575" cy="2152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687324" y="495208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2914853" y="3733497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3562765" y="2751370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049217" y="2566622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562765" y="2566622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049217" y="2751370"/>
            <a:ext cx="0" cy="2131695"/>
          </a:xfrm>
          <a:custGeom>
            <a:avLst/>
            <a:gdLst/>
            <a:ahLst/>
            <a:cxnLst/>
            <a:rect l="l" t="t" r="r" b="b"/>
            <a:pathLst>
              <a:path h="2131695">
                <a:moveTo>
                  <a:pt x="0" y="0"/>
                </a:moveTo>
                <a:lnTo>
                  <a:pt x="0" y="213155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4011174" y="498343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7272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Image features  </a:t>
            </a: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3868202" y="2746196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562778" y="4578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179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4846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4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50942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3990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03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3562778" y="42733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3562778" y="39685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562778" y="36637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62778" y="33589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62778" y="3054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4499992" y="3060303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4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1117727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5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1465591" y="2080189"/>
            <a:ext cx="3430270" cy="666115"/>
          </a:xfrm>
          <a:custGeom>
            <a:avLst/>
            <a:gdLst/>
            <a:ahLst/>
            <a:cxnLst/>
            <a:rect l="l" t="t" r="r" b="b"/>
            <a:pathLst>
              <a:path w="3430270" h="666115">
                <a:moveTo>
                  <a:pt x="0" y="666007"/>
                </a:moveTo>
                <a:lnTo>
                  <a:pt x="5899" y="618712"/>
                </a:lnTo>
                <a:lnTo>
                  <a:pt x="23218" y="571894"/>
                </a:lnTo>
                <a:lnTo>
                  <a:pt x="51384" y="525725"/>
                </a:lnTo>
                <a:lnTo>
                  <a:pt x="89828" y="480376"/>
                </a:lnTo>
                <a:lnTo>
                  <a:pt x="137977" y="436020"/>
                </a:lnTo>
                <a:lnTo>
                  <a:pt x="195262" y="392827"/>
                </a:lnTo>
                <a:lnTo>
                  <a:pt x="227151" y="371721"/>
                </a:lnTo>
                <a:lnTo>
                  <a:pt x="261111" y="350970"/>
                </a:lnTo>
                <a:lnTo>
                  <a:pt x="297068" y="330596"/>
                </a:lnTo>
                <a:lnTo>
                  <a:pt x="334953" y="310621"/>
                </a:lnTo>
                <a:lnTo>
                  <a:pt x="374693" y="291065"/>
                </a:lnTo>
                <a:lnTo>
                  <a:pt x="416217" y="271950"/>
                </a:lnTo>
                <a:lnTo>
                  <a:pt x="459454" y="253298"/>
                </a:lnTo>
                <a:lnTo>
                  <a:pt x="504332" y="235130"/>
                </a:lnTo>
                <a:lnTo>
                  <a:pt x="550781" y="217467"/>
                </a:lnTo>
                <a:lnTo>
                  <a:pt x="598728" y="200331"/>
                </a:lnTo>
                <a:lnTo>
                  <a:pt x="648103" y="183744"/>
                </a:lnTo>
                <a:lnTo>
                  <a:pt x="698833" y="167727"/>
                </a:lnTo>
                <a:lnTo>
                  <a:pt x="750849" y="152301"/>
                </a:lnTo>
                <a:lnTo>
                  <a:pt x="804077" y="137488"/>
                </a:lnTo>
                <a:lnTo>
                  <a:pt x="858447" y="123309"/>
                </a:lnTo>
                <a:lnTo>
                  <a:pt x="913888" y="109786"/>
                </a:lnTo>
                <a:lnTo>
                  <a:pt x="970328" y="96941"/>
                </a:lnTo>
                <a:lnTo>
                  <a:pt x="1027696" y="84793"/>
                </a:lnTo>
                <a:lnTo>
                  <a:pt x="1085921" y="73366"/>
                </a:lnTo>
                <a:lnTo>
                  <a:pt x="1144930" y="62681"/>
                </a:lnTo>
                <a:lnTo>
                  <a:pt x="1204653" y="52758"/>
                </a:lnTo>
                <a:lnTo>
                  <a:pt x="1265018" y="43620"/>
                </a:lnTo>
                <a:lnTo>
                  <a:pt x="1325954" y="35288"/>
                </a:lnTo>
                <a:lnTo>
                  <a:pt x="1387390" y="27784"/>
                </a:lnTo>
                <a:lnTo>
                  <a:pt x="1449254" y="21128"/>
                </a:lnTo>
                <a:lnTo>
                  <a:pt x="1511475" y="15343"/>
                </a:lnTo>
                <a:lnTo>
                  <a:pt x="1573981" y="10449"/>
                </a:lnTo>
                <a:lnTo>
                  <a:pt x="1636702" y="6468"/>
                </a:lnTo>
                <a:lnTo>
                  <a:pt x="1699565" y="3422"/>
                </a:lnTo>
                <a:lnTo>
                  <a:pt x="1762499" y="1333"/>
                </a:lnTo>
                <a:lnTo>
                  <a:pt x="1817570" y="300"/>
                </a:lnTo>
                <a:lnTo>
                  <a:pt x="1872592" y="0"/>
                </a:lnTo>
                <a:lnTo>
                  <a:pt x="1927519" y="414"/>
                </a:lnTo>
                <a:lnTo>
                  <a:pt x="1982302" y="1526"/>
                </a:lnTo>
                <a:lnTo>
                  <a:pt x="2036894" y="3319"/>
                </a:lnTo>
                <a:lnTo>
                  <a:pt x="2091247" y="5777"/>
                </a:lnTo>
                <a:lnTo>
                  <a:pt x="2145313" y="8882"/>
                </a:lnTo>
                <a:lnTo>
                  <a:pt x="2199045" y="12618"/>
                </a:lnTo>
                <a:lnTo>
                  <a:pt x="2252394" y="16968"/>
                </a:lnTo>
                <a:lnTo>
                  <a:pt x="2305312" y="21915"/>
                </a:lnTo>
                <a:lnTo>
                  <a:pt x="2357753" y="27443"/>
                </a:lnTo>
                <a:lnTo>
                  <a:pt x="2409667" y="33534"/>
                </a:lnTo>
                <a:lnTo>
                  <a:pt x="2461008" y="40172"/>
                </a:lnTo>
                <a:lnTo>
                  <a:pt x="2511728" y="47340"/>
                </a:lnTo>
                <a:lnTo>
                  <a:pt x="2561778" y="55020"/>
                </a:lnTo>
                <a:lnTo>
                  <a:pt x="2611111" y="63198"/>
                </a:lnTo>
                <a:lnTo>
                  <a:pt x="2659678" y="71854"/>
                </a:lnTo>
                <a:lnTo>
                  <a:pt x="2707434" y="80973"/>
                </a:lnTo>
                <a:lnTo>
                  <a:pt x="2754328" y="90539"/>
                </a:lnTo>
                <a:lnTo>
                  <a:pt x="2800314" y="100533"/>
                </a:lnTo>
                <a:lnTo>
                  <a:pt x="2845344" y="110939"/>
                </a:lnTo>
                <a:lnTo>
                  <a:pt x="2889370" y="121741"/>
                </a:lnTo>
                <a:lnTo>
                  <a:pt x="2932344" y="132922"/>
                </a:lnTo>
                <a:lnTo>
                  <a:pt x="2974218" y="144464"/>
                </a:lnTo>
                <a:lnTo>
                  <a:pt x="3028257" y="160387"/>
                </a:lnTo>
                <a:lnTo>
                  <a:pt x="3080143" y="176884"/>
                </a:lnTo>
                <a:lnTo>
                  <a:pt x="3129763" y="193915"/>
                </a:lnTo>
                <a:lnTo>
                  <a:pt x="3177002" y="211439"/>
                </a:lnTo>
                <a:lnTo>
                  <a:pt x="3221749" y="229417"/>
                </a:lnTo>
                <a:lnTo>
                  <a:pt x="3263888" y="247809"/>
                </a:lnTo>
                <a:lnTo>
                  <a:pt x="3303308" y="266576"/>
                </a:lnTo>
                <a:lnTo>
                  <a:pt x="3339895" y="285677"/>
                </a:lnTo>
                <a:lnTo>
                  <a:pt x="3373534" y="305072"/>
                </a:lnTo>
                <a:lnTo>
                  <a:pt x="3407716" y="327194"/>
                </a:lnTo>
                <a:lnTo>
                  <a:pt x="3423304" y="338358"/>
                </a:lnTo>
                <a:lnTo>
                  <a:pt x="3424561" y="339291"/>
                </a:lnTo>
                <a:lnTo>
                  <a:pt x="3425807" y="340225"/>
                </a:lnTo>
                <a:lnTo>
                  <a:pt x="3427041" y="341159"/>
                </a:lnTo>
                <a:lnTo>
                  <a:pt x="3430116" y="343506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4842107" y="2383288"/>
            <a:ext cx="139651" cy="162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 txBox="1"/>
          <p:nvPr/>
        </p:nvSpPr>
        <p:spPr>
          <a:xfrm>
            <a:off x="2330752" y="2202093"/>
            <a:ext cx="149034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Project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proposal  onto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features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4"/>
          <p:cNvSpPr txBox="1"/>
          <p:nvPr/>
        </p:nvSpPr>
        <p:spPr>
          <a:xfrm>
            <a:off x="161328" y="5738207"/>
            <a:ext cx="1648460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latin typeface="Arial"/>
                <a:cs typeface="Arial"/>
              </a:rPr>
              <a:t>Girshick, </a:t>
            </a:r>
            <a:r>
              <a:rPr sz="800" dirty="0">
                <a:latin typeface="Arial"/>
                <a:cs typeface="Arial"/>
              </a:rPr>
              <a:t>“Fast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8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2015.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2"/>
          <p:cNvSpPr txBox="1">
            <a:spLocks noGrp="1"/>
          </p:cNvSpPr>
          <p:nvPr>
            <p:ph type="title"/>
          </p:nvPr>
        </p:nvSpPr>
        <p:spPr>
          <a:xfrm>
            <a:off x="1115616" y="764704"/>
            <a:ext cx="45231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Cropping Features: RoI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Pool</a:t>
            </a:r>
            <a:endParaRPr sz="2800" dirty="0"/>
          </a:p>
        </p:txBody>
      </p:sp>
      <p:sp>
        <p:nvSpPr>
          <p:cNvPr id="36" name="object 17"/>
          <p:cNvSpPr txBox="1"/>
          <p:nvPr/>
        </p:nvSpPr>
        <p:spPr>
          <a:xfrm>
            <a:off x="5223743" y="1687974"/>
            <a:ext cx="86042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dirty="0">
                <a:latin typeface="Arial"/>
                <a:cs typeface="Arial"/>
              </a:rPr>
              <a:t>“Snap”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to  grid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cells</a:t>
            </a:r>
          </a:p>
        </p:txBody>
      </p:sp>
      <p:sp>
        <p:nvSpPr>
          <p:cNvPr id="39" name="object 18"/>
          <p:cNvSpPr txBox="1"/>
          <p:nvPr/>
        </p:nvSpPr>
        <p:spPr>
          <a:xfrm>
            <a:off x="7103561" y="1440324"/>
            <a:ext cx="157289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Divide into 2x2  grid of </a:t>
            </a:r>
            <a:r>
              <a:rPr sz="1600" dirty="0">
                <a:latin typeface="Arial"/>
                <a:cs typeface="Arial"/>
              </a:rPr>
              <a:t>(roughly)  </a:t>
            </a:r>
            <a:r>
              <a:rPr sz="1600" spc="-5" dirty="0">
                <a:latin typeface="Arial"/>
                <a:cs typeface="Arial"/>
              </a:rPr>
              <a:t>equal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subregions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112000" y="3068960"/>
            <a:ext cx="0" cy="1512000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4499992" y="3645024"/>
            <a:ext cx="1224136" cy="0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22302" y="2746197"/>
            <a:ext cx="2486575" cy="2152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687324" y="495208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2914853" y="3733497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3562765" y="2751370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049217" y="2566622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562765" y="2566622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049217" y="2751370"/>
            <a:ext cx="0" cy="2131695"/>
          </a:xfrm>
          <a:custGeom>
            <a:avLst/>
            <a:gdLst/>
            <a:ahLst/>
            <a:cxnLst/>
            <a:rect l="l" t="t" r="r" b="b"/>
            <a:pathLst>
              <a:path h="2131695">
                <a:moveTo>
                  <a:pt x="0" y="0"/>
                </a:moveTo>
                <a:lnTo>
                  <a:pt x="0" y="213155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4011174" y="498343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7272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Image features  </a:t>
            </a: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3868202" y="2746196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562778" y="4578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179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4846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4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50942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3990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03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3562778" y="42733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3562778" y="39685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562778" y="36637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62778" y="33589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62778" y="3054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4499992" y="3060303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4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1117727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5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1465591" y="2080189"/>
            <a:ext cx="3430270" cy="666115"/>
          </a:xfrm>
          <a:custGeom>
            <a:avLst/>
            <a:gdLst/>
            <a:ahLst/>
            <a:cxnLst/>
            <a:rect l="l" t="t" r="r" b="b"/>
            <a:pathLst>
              <a:path w="3430270" h="666115">
                <a:moveTo>
                  <a:pt x="0" y="666007"/>
                </a:moveTo>
                <a:lnTo>
                  <a:pt x="5899" y="618712"/>
                </a:lnTo>
                <a:lnTo>
                  <a:pt x="23218" y="571894"/>
                </a:lnTo>
                <a:lnTo>
                  <a:pt x="51384" y="525725"/>
                </a:lnTo>
                <a:lnTo>
                  <a:pt x="89828" y="480376"/>
                </a:lnTo>
                <a:lnTo>
                  <a:pt x="137977" y="436020"/>
                </a:lnTo>
                <a:lnTo>
                  <a:pt x="195262" y="392827"/>
                </a:lnTo>
                <a:lnTo>
                  <a:pt x="227151" y="371721"/>
                </a:lnTo>
                <a:lnTo>
                  <a:pt x="261111" y="350970"/>
                </a:lnTo>
                <a:lnTo>
                  <a:pt x="297068" y="330596"/>
                </a:lnTo>
                <a:lnTo>
                  <a:pt x="334953" y="310621"/>
                </a:lnTo>
                <a:lnTo>
                  <a:pt x="374693" y="291065"/>
                </a:lnTo>
                <a:lnTo>
                  <a:pt x="416217" y="271950"/>
                </a:lnTo>
                <a:lnTo>
                  <a:pt x="459454" y="253298"/>
                </a:lnTo>
                <a:lnTo>
                  <a:pt x="504332" y="235130"/>
                </a:lnTo>
                <a:lnTo>
                  <a:pt x="550781" y="217467"/>
                </a:lnTo>
                <a:lnTo>
                  <a:pt x="598728" y="200331"/>
                </a:lnTo>
                <a:lnTo>
                  <a:pt x="648103" y="183744"/>
                </a:lnTo>
                <a:lnTo>
                  <a:pt x="698833" y="167727"/>
                </a:lnTo>
                <a:lnTo>
                  <a:pt x="750849" y="152301"/>
                </a:lnTo>
                <a:lnTo>
                  <a:pt x="804077" y="137488"/>
                </a:lnTo>
                <a:lnTo>
                  <a:pt x="858447" y="123309"/>
                </a:lnTo>
                <a:lnTo>
                  <a:pt x="913888" y="109786"/>
                </a:lnTo>
                <a:lnTo>
                  <a:pt x="970328" y="96941"/>
                </a:lnTo>
                <a:lnTo>
                  <a:pt x="1027696" y="84793"/>
                </a:lnTo>
                <a:lnTo>
                  <a:pt x="1085921" y="73366"/>
                </a:lnTo>
                <a:lnTo>
                  <a:pt x="1144930" y="62681"/>
                </a:lnTo>
                <a:lnTo>
                  <a:pt x="1204653" y="52758"/>
                </a:lnTo>
                <a:lnTo>
                  <a:pt x="1265018" y="43620"/>
                </a:lnTo>
                <a:lnTo>
                  <a:pt x="1325954" y="35288"/>
                </a:lnTo>
                <a:lnTo>
                  <a:pt x="1387390" y="27784"/>
                </a:lnTo>
                <a:lnTo>
                  <a:pt x="1449254" y="21128"/>
                </a:lnTo>
                <a:lnTo>
                  <a:pt x="1511475" y="15343"/>
                </a:lnTo>
                <a:lnTo>
                  <a:pt x="1573981" y="10449"/>
                </a:lnTo>
                <a:lnTo>
                  <a:pt x="1636702" y="6468"/>
                </a:lnTo>
                <a:lnTo>
                  <a:pt x="1699565" y="3422"/>
                </a:lnTo>
                <a:lnTo>
                  <a:pt x="1762499" y="1333"/>
                </a:lnTo>
                <a:lnTo>
                  <a:pt x="1817570" y="300"/>
                </a:lnTo>
                <a:lnTo>
                  <a:pt x="1872592" y="0"/>
                </a:lnTo>
                <a:lnTo>
                  <a:pt x="1927519" y="414"/>
                </a:lnTo>
                <a:lnTo>
                  <a:pt x="1982302" y="1526"/>
                </a:lnTo>
                <a:lnTo>
                  <a:pt x="2036894" y="3319"/>
                </a:lnTo>
                <a:lnTo>
                  <a:pt x="2091247" y="5777"/>
                </a:lnTo>
                <a:lnTo>
                  <a:pt x="2145313" y="8882"/>
                </a:lnTo>
                <a:lnTo>
                  <a:pt x="2199045" y="12618"/>
                </a:lnTo>
                <a:lnTo>
                  <a:pt x="2252394" y="16968"/>
                </a:lnTo>
                <a:lnTo>
                  <a:pt x="2305312" y="21915"/>
                </a:lnTo>
                <a:lnTo>
                  <a:pt x="2357753" y="27443"/>
                </a:lnTo>
                <a:lnTo>
                  <a:pt x="2409667" y="33534"/>
                </a:lnTo>
                <a:lnTo>
                  <a:pt x="2461008" y="40172"/>
                </a:lnTo>
                <a:lnTo>
                  <a:pt x="2511728" y="47340"/>
                </a:lnTo>
                <a:lnTo>
                  <a:pt x="2561778" y="55020"/>
                </a:lnTo>
                <a:lnTo>
                  <a:pt x="2611111" y="63198"/>
                </a:lnTo>
                <a:lnTo>
                  <a:pt x="2659678" y="71854"/>
                </a:lnTo>
                <a:lnTo>
                  <a:pt x="2707434" y="80973"/>
                </a:lnTo>
                <a:lnTo>
                  <a:pt x="2754328" y="90539"/>
                </a:lnTo>
                <a:lnTo>
                  <a:pt x="2800314" y="100533"/>
                </a:lnTo>
                <a:lnTo>
                  <a:pt x="2845344" y="110939"/>
                </a:lnTo>
                <a:lnTo>
                  <a:pt x="2889370" y="121741"/>
                </a:lnTo>
                <a:lnTo>
                  <a:pt x="2932344" y="132922"/>
                </a:lnTo>
                <a:lnTo>
                  <a:pt x="2974218" y="144464"/>
                </a:lnTo>
                <a:lnTo>
                  <a:pt x="3028257" y="160387"/>
                </a:lnTo>
                <a:lnTo>
                  <a:pt x="3080143" y="176884"/>
                </a:lnTo>
                <a:lnTo>
                  <a:pt x="3129763" y="193915"/>
                </a:lnTo>
                <a:lnTo>
                  <a:pt x="3177002" y="211439"/>
                </a:lnTo>
                <a:lnTo>
                  <a:pt x="3221749" y="229417"/>
                </a:lnTo>
                <a:lnTo>
                  <a:pt x="3263888" y="247809"/>
                </a:lnTo>
                <a:lnTo>
                  <a:pt x="3303308" y="266576"/>
                </a:lnTo>
                <a:lnTo>
                  <a:pt x="3339895" y="285677"/>
                </a:lnTo>
                <a:lnTo>
                  <a:pt x="3373534" y="305072"/>
                </a:lnTo>
                <a:lnTo>
                  <a:pt x="3407716" y="327194"/>
                </a:lnTo>
                <a:lnTo>
                  <a:pt x="3423304" y="338358"/>
                </a:lnTo>
                <a:lnTo>
                  <a:pt x="3424561" y="339291"/>
                </a:lnTo>
                <a:lnTo>
                  <a:pt x="3425807" y="340225"/>
                </a:lnTo>
                <a:lnTo>
                  <a:pt x="3427041" y="341159"/>
                </a:lnTo>
                <a:lnTo>
                  <a:pt x="3430116" y="343506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4842107" y="2383288"/>
            <a:ext cx="139651" cy="162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 txBox="1"/>
          <p:nvPr/>
        </p:nvSpPr>
        <p:spPr>
          <a:xfrm>
            <a:off x="2330752" y="2202093"/>
            <a:ext cx="149034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Project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proposal  onto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features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4"/>
          <p:cNvSpPr txBox="1"/>
          <p:nvPr/>
        </p:nvSpPr>
        <p:spPr>
          <a:xfrm>
            <a:off x="161328" y="5738207"/>
            <a:ext cx="1648460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latin typeface="Arial"/>
                <a:cs typeface="Arial"/>
              </a:rPr>
              <a:t>Girshick, </a:t>
            </a:r>
            <a:r>
              <a:rPr sz="800" dirty="0">
                <a:latin typeface="Arial"/>
                <a:cs typeface="Arial"/>
              </a:rPr>
              <a:t>“Fast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8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2015.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2"/>
          <p:cNvSpPr txBox="1">
            <a:spLocks noGrp="1"/>
          </p:cNvSpPr>
          <p:nvPr>
            <p:ph type="title"/>
          </p:nvPr>
        </p:nvSpPr>
        <p:spPr>
          <a:xfrm>
            <a:off x="1115616" y="764704"/>
            <a:ext cx="45231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Cropping Features: RoI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Pool</a:t>
            </a:r>
            <a:endParaRPr sz="2800" dirty="0"/>
          </a:p>
        </p:txBody>
      </p:sp>
      <p:sp>
        <p:nvSpPr>
          <p:cNvPr id="36" name="object 17"/>
          <p:cNvSpPr txBox="1"/>
          <p:nvPr/>
        </p:nvSpPr>
        <p:spPr>
          <a:xfrm>
            <a:off x="5223743" y="1687974"/>
            <a:ext cx="86042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dirty="0">
                <a:latin typeface="Arial"/>
                <a:cs typeface="Arial"/>
              </a:rPr>
              <a:t>“Snap”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to  grid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cells</a:t>
            </a:r>
          </a:p>
        </p:txBody>
      </p:sp>
      <p:sp>
        <p:nvSpPr>
          <p:cNvPr id="39" name="object 18"/>
          <p:cNvSpPr txBox="1"/>
          <p:nvPr/>
        </p:nvSpPr>
        <p:spPr>
          <a:xfrm>
            <a:off x="7103561" y="1440324"/>
            <a:ext cx="157289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Divide into 2x2  grid of </a:t>
            </a:r>
            <a:r>
              <a:rPr sz="1600" dirty="0">
                <a:latin typeface="Arial"/>
                <a:cs typeface="Arial"/>
              </a:rPr>
              <a:t>(roughly)  </a:t>
            </a:r>
            <a:r>
              <a:rPr sz="1600" spc="-5" dirty="0">
                <a:latin typeface="Arial"/>
                <a:cs typeface="Arial"/>
              </a:rPr>
              <a:t>equal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subregions</a:t>
            </a:r>
          </a:p>
        </p:txBody>
      </p:sp>
      <p:sp>
        <p:nvSpPr>
          <p:cNvPr id="40" name="object 16"/>
          <p:cNvSpPr/>
          <p:nvPr/>
        </p:nvSpPr>
        <p:spPr>
          <a:xfrm>
            <a:off x="7407577" y="3517909"/>
            <a:ext cx="590550" cy="596900"/>
          </a:xfrm>
          <a:custGeom>
            <a:avLst/>
            <a:gdLst/>
            <a:ahLst/>
            <a:cxnLst/>
            <a:rect l="l" t="t" r="r" b="b"/>
            <a:pathLst>
              <a:path w="590550" h="596900">
                <a:moveTo>
                  <a:pt x="0" y="0"/>
                </a:moveTo>
                <a:lnTo>
                  <a:pt x="590323" y="0"/>
                </a:lnTo>
                <a:lnTo>
                  <a:pt x="590323" y="596622"/>
                </a:lnTo>
                <a:lnTo>
                  <a:pt x="0" y="596622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7"/>
          <p:cNvSpPr/>
          <p:nvPr/>
        </p:nvSpPr>
        <p:spPr>
          <a:xfrm>
            <a:off x="7997900" y="3348632"/>
            <a:ext cx="169545" cy="766445"/>
          </a:xfrm>
          <a:custGeom>
            <a:avLst/>
            <a:gdLst/>
            <a:ahLst/>
            <a:cxnLst/>
            <a:rect l="l" t="t" r="r" b="b"/>
            <a:pathLst>
              <a:path w="169545" h="766444">
                <a:moveTo>
                  <a:pt x="0" y="765899"/>
                </a:moveTo>
                <a:lnTo>
                  <a:pt x="0" y="169276"/>
                </a:lnTo>
                <a:lnTo>
                  <a:pt x="169276" y="0"/>
                </a:lnTo>
                <a:lnTo>
                  <a:pt x="169276" y="596622"/>
                </a:lnTo>
                <a:lnTo>
                  <a:pt x="0" y="7658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8"/>
          <p:cNvSpPr/>
          <p:nvPr/>
        </p:nvSpPr>
        <p:spPr>
          <a:xfrm>
            <a:off x="7407577" y="3348632"/>
            <a:ext cx="760095" cy="169545"/>
          </a:xfrm>
          <a:custGeom>
            <a:avLst/>
            <a:gdLst/>
            <a:ahLst/>
            <a:cxnLst/>
            <a:rect l="l" t="t" r="r" b="b"/>
            <a:pathLst>
              <a:path w="760095" h="169544">
                <a:moveTo>
                  <a:pt x="590323" y="169276"/>
                </a:moveTo>
                <a:lnTo>
                  <a:pt x="0" y="169276"/>
                </a:lnTo>
                <a:lnTo>
                  <a:pt x="169276" y="0"/>
                </a:lnTo>
                <a:lnTo>
                  <a:pt x="759599" y="0"/>
                </a:lnTo>
                <a:lnTo>
                  <a:pt x="590323" y="169276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19"/>
          <p:cNvSpPr/>
          <p:nvPr/>
        </p:nvSpPr>
        <p:spPr>
          <a:xfrm>
            <a:off x="7407577" y="3348632"/>
            <a:ext cx="760095" cy="766445"/>
          </a:xfrm>
          <a:custGeom>
            <a:avLst/>
            <a:gdLst/>
            <a:ahLst/>
            <a:cxnLst/>
            <a:rect l="l" t="t" r="r" b="b"/>
            <a:pathLst>
              <a:path w="760095" h="766444">
                <a:moveTo>
                  <a:pt x="0" y="169276"/>
                </a:moveTo>
                <a:lnTo>
                  <a:pt x="169276" y="0"/>
                </a:lnTo>
                <a:lnTo>
                  <a:pt x="759599" y="0"/>
                </a:lnTo>
                <a:lnTo>
                  <a:pt x="759599" y="596622"/>
                </a:lnTo>
                <a:lnTo>
                  <a:pt x="590323" y="765899"/>
                </a:lnTo>
                <a:lnTo>
                  <a:pt x="0" y="765899"/>
                </a:lnTo>
                <a:lnTo>
                  <a:pt x="0" y="169276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20"/>
          <p:cNvSpPr/>
          <p:nvPr/>
        </p:nvSpPr>
        <p:spPr>
          <a:xfrm>
            <a:off x="7407577" y="3348632"/>
            <a:ext cx="760095" cy="169545"/>
          </a:xfrm>
          <a:custGeom>
            <a:avLst/>
            <a:gdLst/>
            <a:ahLst/>
            <a:cxnLst/>
            <a:rect l="l" t="t" r="r" b="b"/>
            <a:pathLst>
              <a:path w="760095" h="169544">
                <a:moveTo>
                  <a:pt x="0" y="169276"/>
                </a:moveTo>
                <a:lnTo>
                  <a:pt x="590323" y="169276"/>
                </a:lnTo>
                <a:lnTo>
                  <a:pt x="759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21"/>
          <p:cNvSpPr/>
          <p:nvPr/>
        </p:nvSpPr>
        <p:spPr>
          <a:xfrm>
            <a:off x="7997900" y="3517909"/>
            <a:ext cx="0" cy="596900"/>
          </a:xfrm>
          <a:custGeom>
            <a:avLst/>
            <a:gdLst/>
            <a:ahLst/>
            <a:cxnLst/>
            <a:rect l="l" t="t" r="r" b="b"/>
            <a:pathLst>
              <a:path h="596900">
                <a:moveTo>
                  <a:pt x="0" y="0"/>
                </a:moveTo>
                <a:lnTo>
                  <a:pt x="0" y="596622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25"/>
          <p:cNvSpPr/>
          <p:nvPr/>
        </p:nvSpPr>
        <p:spPr>
          <a:xfrm>
            <a:off x="7702739" y="3527433"/>
            <a:ext cx="2540" cy="587375"/>
          </a:xfrm>
          <a:custGeom>
            <a:avLst/>
            <a:gdLst/>
            <a:ahLst/>
            <a:cxnLst/>
            <a:rect l="l" t="t" r="r" b="b"/>
            <a:pathLst>
              <a:path w="2540" h="587375">
                <a:moveTo>
                  <a:pt x="2399" y="0"/>
                </a:moveTo>
                <a:lnTo>
                  <a:pt x="0" y="5870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26"/>
          <p:cNvSpPr/>
          <p:nvPr/>
        </p:nvSpPr>
        <p:spPr>
          <a:xfrm>
            <a:off x="7407500" y="3816221"/>
            <a:ext cx="590550" cy="5080"/>
          </a:xfrm>
          <a:custGeom>
            <a:avLst/>
            <a:gdLst/>
            <a:ahLst/>
            <a:cxnLst/>
            <a:rect l="l" t="t" r="r" b="b"/>
            <a:pathLst>
              <a:path w="590550" h="5080">
                <a:moveTo>
                  <a:pt x="590399" y="0"/>
                </a:moveTo>
                <a:lnTo>
                  <a:pt x="0" y="47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27"/>
          <p:cNvSpPr/>
          <p:nvPr/>
        </p:nvSpPr>
        <p:spPr>
          <a:xfrm>
            <a:off x="6410102" y="3796607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3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28"/>
          <p:cNvSpPr/>
          <p:nvPr/>
        </p:nvSpPr>
        <p:spPr>
          <a:xfrm>
            <a:off x="7081164" y="3735122"/>
            <a:ext cx="158250" cy="1229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29"/>
          <p:cNvSpPr txBox="1"/>
          <p:nvPr/>
        </p:nvSpPr>
        <p:spPr>
          <a:xfrm>
            <a:off x="6948264" y="2696086"/>
            <a:ext cx="143700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dirty="0">
                <a:latin typeface="Arial"/>
                <a:cs typeface="Arial"/>
              </a:rPr>
              <a:t>Max-pool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within  each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subregion</a:t>
            </a:r>
          </a:p>
        </p:txBody>
      </p:sp>
      <p:sp>
        <p:nvSpPr>
          <p:cNvPr id="51" name="object 30"/>
          <p:cNvSpPr txBox="1"/>
          <p:nvPr/>
        </p:nvSpPr>
        <p:spPr>
          <a:xfrm>
            <a:off x="6644198" y="4237195"/>
            <a:ext cx="211836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67665" marR="359410" indent="-1270" algn="ctr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Region features  </a:t>
            </a:r>
            <a:r>
              <a:rPr sz="1400" dirty="0">
                <a:latin typeface="Arial"/>
                <a:cs typeface="Arial"/>
              </a:rPr>
              <a:t>(here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2 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2;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00"/>
              </a:lnSpc>
            </a:pPr>
            <a:r>
              <a:rPr sz="1400" spc="-5" dirty="0">
                <a:latin typeface="Arial"/>
                <a:cs typeface="Arial"/>
              </a:rPr>
              <a:t>In practice e.g 512 </a:t>
            </a:r>
            <a:r>
              <a:rPr sz="1400" dirty="0">
                <a:latin typeface="Arial"/>
                <a:cs typeface="Arial"/>
              </a:rPr>
              <a:t>x 7 x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7)</a:t>
            </a:r>
            <a:endParaRPr sz="1400">
              <a:latin typeface="Arial"/>
              <a:cs typeface="Arial"/>
            </a:endParaRPr>
          </a:p>
        </p:txBody>
      </p:sp>
      <p:sp>
        <p:nvSpPr>
          <p:cNvPr id="52" name="object 31"/>
          <p:cNvSpPr txBox="1"/>
          <p:nvPr/>
        </p:nvSpPr>
        <p:spPr>
          <a:xfrm>
            <a:off x="6586542" y="5075396"/>
            <a:ext cx="223393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065" marR="5080" indent="-1905" algn="ctr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Region features always the  </a:t>
            </a:r>
            <a:r>
              <a:rPr sz="1400" dirty="0">
                <a:latin typeface="Arial"/>
                <a:cs typeface="Arial"/>
              </a:rPr>
              <a:t>same size </a:t>
            </a:r>
            <a:r>
              <a:rPr sz="1400" spc="-5" dirty="0">
                <a:latin typeface="Arial"/>
                <a:cs typeface="Arial"/>
              </a:rPr>
              <a:t>even if input  </a:t>
            </a:r>
            <a:r>
              <a:rPr sz="1400" dirty="0">
                <a:latin typeface="Arial"/>
                <a:cs typeface="Arial"/>
              </a:rPr>
              <a:t>regions </a:t>
            </a:r>
            <a:r>
              <a:rPr sz="1400" spc="-5" dirty="0">
                <a:latin typeface="Arial"/>
                <a:cs typeface="Arial"/>
              </a:rPr>
              <a:t>have </a:t>
            </a:r>
            <a:r>
              <a:rPr sz="1400" spc="-10" dirty="0">
                <a:latin typeface="Arial"/>
                <a:cs typeface="Arial"/>
              </a:rPr>
              <a:t>different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sizes!</a:t>
            </a:r>
            <a:endParaRPr sz="1400">
              <a:latin typeface="Arial"/>
              <a:cs typeface="Arial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5112000" y="3068960"/>
            <a:ext cx="0" cy="1512000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4499992" y="3645024"/>
            <a:ext cx="1224136" cy="0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22302" y="2746197"/>
            <a:ext cx="2486575" cy="2152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687324" y="495208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2914853" y="3733497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3562765" y="2751370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049217" y="2566622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562765" y="2566622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049217" y="2751370"/>
            <a:ext cx="0" cy="2131695"/>
          </a:xfrm>
          <a:custGeom>
            <a:avLst/>
            <a:gdLst/>
            <a:ahLst/>
            <a:cxnLst/>
            <a:rect l="l" t="t" r="r" b="b"/>
            <a:pathLst>
              <a:path h="2131695">
                <a:moveTo>
                  <a:pt x="0" y="0"/>
                </a:moveTo>
                <a:lnTo>
                  <a:pt x="0" y="213155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4011174" y="498343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7272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Image features  </a:t>
            </a: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3868202" y="2746196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562778" y="4578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179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4846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4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50942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3990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03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3562778" y="42733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3562778" y="39685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562778" y="36637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62778" y="33589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62778" y="3054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4499992" y="3060303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4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1117727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5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1465591" y="2080189"/>
            <a:ext cx="3430270" cy="666115"/>
          </a:xfrm>
          <a:custGeom>
            <a:avLst/>
            <a:gdLst/>
            <a:ahLst/>
            <a:cxnLst/>
            <a:rect l="l" t="t" r="r" b="b"/>
            <a:pathLst>
              <a:path w="3430270" h="666115">
                <a:moveTo>
                  <a:pt x="0" y="666007"/>
                </a:moveTo>
                <a:lnTo>
                  <a:pt x="5899" y="618712"/>
                </a:lnTo>
                <a:lnTo>
                  <a:pt x="23218" y="571894"/>
                </a:lnTo>
                <a:lnTo>
                  <a:pt x="51384" y="525725"/>
                </a:lnTo>
                <a:lnTo>
                  <a:pt x="89828" y="480376"/>
                </a:lnTo>
                <a:lnTo>
                  <a:pt x="137977" y="436020"/>
                </a:lnTo>
                <a:lnTo>
                  <a:pt x="195262" y="392827"/>
                </a:lnTo>
                <a:lnTo>
                  <a:pt x="227151" y="371721"/>
                </a:lnTo>
                <a:lnTo>
                  <a:pt x="261111" y="350970"/>
                </a:lnTo>
                <a:lnTo>
                  <a:pt x="297068" y="330596"/>
                </a:lnTo>
                <a:lnTo>
                  <a:pt x="334953" y="310621"/>
                </a:lnTo>
                <a:lnTo>
                  <a:pt x="374693" y="291065"/>
                </a:lnTo>
                <a:lnTo>
                  <a:pt x="416217" y="271950"/>
                </a:lnTo>
                <a:lnTo>
                  <a:pt x="459454" y="253298"/>
                </a:lnTo>
                <a:lnTo>
                  <a:pt x="504332" y="235130"/>
                </a:lnTo>
                <a:lnTo>
                  <a:pt x="550781" y="217467"/>
                </a:lnTo>
                <a:lnTo>
                  <a:pt x="598728" y="200331"/>
                </a:lnTo>
                <a:lnTo>
                  <a:pt x="648103" y="183744"/>
                </a:lnTo>
                <a:lnTo>
                  <a:pt x="698833" y="167727"/>
                </a:lnTo>
                <a:lnTo>
                  <a:pt x="750849" y="152301"/>
                </a:lnTo>
                <a:lnTo>
                  <a:pt x="804077" y="137488"/>
                </a:lnTo>
                <a:lnTo>
                  <a:pt x="858447" y="123309"/>
                </a:lnTo>
                <a:lnTo>
                  <a:pt x="913888" y="109786"/>
                </a:lnTo>
                <a:lnTo>
                  <a:pt x="970328" y="96941"/>
                </a:lnTo>
                <a:lnTo>
                  <a:pt x="1027696" y="84793"/>
                </a:lnTo>
                <a:lnTo>
                  <a:pt x="1085921" y="73366"/>
                </a:lnTo>
                <a:lnTo>
                  <a:pt x="1144930" y="62681"/>
                </a:lnTo>
                <a:lnTo>
                  <a:pt x="1204653" y="52758"/>
                </a:lnTo>
                <a:lnTo>
                  <a:pt x="1265018" y="43620"/>
                </a:lnTo>
                <a:lnTo>
                  <a:pt x="1325954" y="35288"/>
                </a:lnTo>
                <a:lnTo>
                  <a:pt x="1387390" y="27784"/>
                </a:lnTo>
                <a:lnTo>
                  <a:pt x="1449254" y="21128"/>
                </a:lnTo>
                <a:lnTo>
                  <a:pt x="1511475" y="15343"/>
                </a:lnTo>
                <a:lnTo>
                  <a:pt x="1573981" y="10449"/>
                </a:lnTo>
                <a:lnTo>
                  <a:pt x="1636702" y="6468"/>
                </a:lnTo>
                <a:lnTo>
                  <a:pt x="1699565" y="3422"/>
                </a:lnTo>
                <a:lnTo>
                  <a:pt x="1762499" y="1333"/>
                </a:lnTo>
                <a:lnTo>
                  <a:pt x="1817570" y="300"/>
                </a:lnTo>
                <a:lnTo>
                  <a:pt x="1872592" y="0"/>
                </a:lnTo>
                <a:lnTo>
                  <a:pt x="1927519" y="414"/>
                </a:lnTo>
                <a:lnTo>
                  <a:pt x="1982302" y="1526"/>
                </a:lnTo>
                <a:lnTo>
                  <a:pt x="2036894" y="3319"/>
                </a:lnTo>
                <a:lnTo>
                  <a:pt x="2091247" y="5777"/>
                </a:lnTo>
                <a:lnTo>
                  <a:pt x="2145313" y="8882"/>
                </a:lnTo>
                <a:lnTo>
                  <a:pt x="2199045" y="12618"/>
                </a:lnTo>
                <a:lnTo>
                  <a:pt x="2252394" y="16968"/>
                </a:lnTo>
                <a:lnTo>
                  <a:pt x="2305312" y="21915"/>
                </a:lnTo>
                <a:lnTo>
                  <a:pt x="2357753" y="27443"/>
                </a:lnTo>
                <a:lnTo>
                  <a:pt x="2409667" y="33534"/>
                </a:lnTo>
                <a:lnTo>
                  <a:pt x="2461008" y="40172"/>
                </a:lnTo>
                <a:lnTo>
                  <a:pt x="2511728" y="47340"/>
                </a:lnTo>
                <a:lnTo>
                  <a:pt x="2561778" y="55020"/>
                </a:lnTo>
                <a:lnTo>
                  <a:pt x="2611111" y="63198"/>
                </a:lnTo>
                <a:lnTo>
                  <a:pt x="2659678" y="71854"/>
                </a:lnTo>
                <a:lnTo>
                  <a:pt x="2707434" y="80973"/>
                </a:lnTo>
                <a:lnTo>
                  <a:pt x="2754328" y="90539"/>
                </a:lnTo>
                <a:lnTo>
                  <a:pt x="2800314" y="100533"/>
                </a:lnTo>
                <a:lnTo>
                  <a:pt x="2845344" y="110939"/>
                </a:lnTo>
                <a:lnTo>
                  <a:pt x="2889370" y="121741"/>
                </a:lnTo>
                <a:lnTo>
                  <a:pt x="2932344" y="132922"/>
                </a:lnTo>
                <a:lnTo>
                  <a:pt x="2974218" y="144464"/>
                </a:lnTo>
                <a:lnTo>
                  <a:pt x="3028257" y="160387"/>
                </a:lnTo>
                <a:lnTo>
                  <a:pt x="3080143" y="176884"/>
                </a:lnTo>
                <a:lnTo>
                  <a:pt x="3129763" y="193915"/>
                </a:lnTo>
                <a:lnTo>
                  <a:pt x="3177002" y="211439"/>
                </a:lnTo>
                <a:lnTo>
                  <a:pt x="3221749" y="229417"/>
                </a:lnTo>
                <a:lnTo>
                  <a:pt x="3263888" y="247809"/>
                </a:lnTo>
                <a:lnTo>
                  <a:pt x="3303308" y="266576"/>
                </a:lnTo>
                <a:lnTo>
                  <a:pt x="3339895" y="285677"/>
                </a:lnTo>
                <a:lnTo>
                  <a:pt x="3373534" y="305072"/>
                </a:lnTo>
                <a:lnTo>
                  <a:pt x="3407716" y="327194"/>
                </a:lnTo>
                <a:lnTo>
                  <a:pt x="3423304" y="338358"/>
                </a:lnTo>
                <a:lnTo>
                  <a:pt x="3424561" y="339291"/>
                </a:lnTo>
                <a:lnTo>
                  <a:pt x="3425807" y="340225"/>
                </a:lnTo>
                <a:lnTo>
                  <a:pt x="3427041" y="341159"/>
                </a:lnTo>
                <a:lnTo>
                  <a:pt x="3430116" y="343506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4842107" y="2383288"/>
            <a:ext cx="139651" cy="162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 txBox="1"/>
          <p:nvPr/>
        </p:nvSpPr>
        <p:spPr>
          <a:xfrm>
            <a:off x="2330752" y="2202093"/>
            <a:ext cx="149034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Project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proposal  onto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features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4"/>
          <p:cNvSpPr txBox="1"/>
          <p:nvPr/>
        </p:nvSpPr>
        <p:spPr>
          <a:xfrm>
            <a:off x="161328" y="5738207"/>
            <a:ext cx="1648460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latin typeface="Arial"/>
                <a:cs typeface="Arial"/>
              </a:rPr>
              <a:t>Girshick, </a:t>
            </a:r>
            <a:r>
              <a:rPr sz="800" dirty="0">
                <a:latin typeface="Arial"/>
                <a:cs typeface="Arial"/>
              </a:rPr>
              <a:t>“Fast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8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2015.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2"/>
          <p:cNvSpPr txBox="1">
            <a:spLocks noGrp="1"/>
          </p:cNvSpPr>
          <p:nvPr>
            <p:ph type="title"/>
          </p:nvPr>
        </p:nvSpPr>
        <p:spPr>
          <a:xfrm>
            <a:off x="1115616" y="764704"/>
            <a:ext cx="45231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Cropping Features: RoI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Pool</a:t>
            </a:r>
            <a:endParaRPr sz="2800" dirty="0"/>
          </a:p>
        </p:txBody>
      </p:sp>
      <p:sp>
        <p:nvSpPr>
          <p:cNvPr id="36" name="object 17"/>
          <p:cNvSpPr txBox="1"/>
          <p:nvPr/>
        </p:nvSpPr>
        <p:spPr>
          <a:xfrm>
            <a:off x="5223743" y="1687974"/>
            <a:ext cx="86042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dirty="0">
                <a:latin typeface="Arial"/>
                <a:cs typeface="Arial"/>
              </a:rPr>
              <a:t>“Snap”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to  grid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cells</a:t>
            </a:r>
          </a:p>
        </p:txBody>
      </p:sp>
      <p:sp>
        <p:nvSpPr>
          <p:cNvPr id="39" name="object 18"/>
          <p:cNvSpPr txBox="1"/>
          <p:nvPr/>
        </p:nvSpPr>
        <p:spPr>
          <a:xfrm>
            <a:off x="7103561" y="1440324"/>
            <a:ext cx="157289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Divide into 2x2  grid of </a:t>
            </a:r>
            <a:r>
              <a:rPr sz="1600" dirty="0">
                <a:latin typeface="Arial"/>
                <a:cs typeface="Arial"/>
              </a:rPr>
              <a:t>(roughly)  </a:t>
            </a:r>
            <a:r>
              <a:rPr sz="1600" spc="-5" dirty="0">
                <a:latin typeface="Arial"/>
                <a:cs typeface="Arial"/>
              </a:rPr>
              <a:t>equal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subregions</a:t>
            </a:r>
          </a:p>
        </p:txBody>
      </p:sp>
      <p:sp>
        <p:nvSpPr>
          <p:cNvPr id="40" name="object 16"/>
          <p:cNvSpPr/>
          <p:nvPr/>
        </p:nvSpPr>
        <p:spPr>
          <a:xfrm>
            <a:off x="7407577" y="3517909"/>
            <a:ext cx="590550" cy="596900"/>
          </a:xfrm>
          <a:custGeom>
            <a:avLst/>
            <a:gdLst/>
            <a:ahLst/>
            <a:cxnLst/>
            <a:rect l="l" t="t" r="r" b="b"/>
            <a:pathLst>
              <a:path w="590550" h="596900">
                <a:moveTo>
                  <a:pt x="0" y="0"/>
                </a:moveTo>
                <a:lnTo>
                  <a:pt x="590323" y="0"/>
                </a:lnTo>
                <a:lnTo>
                  <a:pt x="590323" y="596622"/>
                </a:lnTo>
                <a:lnTo>
                  <a:pt x="0" y="596622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7"/>
          <p:cNvSpPr/>
          <p:nvPr/>
        </p:nvSpPr>
        <p:spPr>
          <a:xfrm>
            <a:off x="7997900" y="3348632"/>
            <a:ext cx="169545" cy="766445"/>
          </a:xfrm>
          <a:custGeom>
            <a:avLst/>
            <a:gdLst/>
            <a:ahLst/>
            <a:cxnLst/>
            <a:rect l="l" t="t" r="r" b="b"/>
            <a:pathLst>
              <a:path w="169545" h="766444">
                <a:moveTo>
                  <a:pt x="0" y="765899"/>
                </a:moveTo>
                <a:lnTo>
                  <a:pt x="0" y="169276"/>
                </a:lnTo>
                <a:lnTo>
                  <a:pt x="169276" y="0"/>
                </a:lnTo>
                <a:lnTo>
                  <a:pt x="169276" y="596622"/>
                </a:lnTo>
                <a:lnTo>
                  <a:pt x="0" y="7658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8"/>
          <p:cNvSpPr/>
          <p:nvPr/>
        </p:nvSpPr>
        <p:spPr>
          <a:xfrm>
            <a:off x="7407577" y="3348632"/>
            <a:ext cx="760095" cy="169545"/>
          </a:xfrm>
          <a:custGeom>
            <a:avLst/>
            <a:gdLst/>
            <a:ahLst/>
            <a:cxnLst/>
            <a:rect l="l" t="t" r="r" b="b"/>
            <a:pathLst>
              <a:path w="760095" h="169544">
                <a:moveTo>
                  <a:pt x="590323" y="169276"/>
                </a:moveTo>
                <a:lnTo>
                  <a:pt x="0" y="169276"/>
                </a:lnTo>
                <a:lnTo>
                  <a:pt x="169276" y="0"/>
                </a:lnTo>
                <a:lnTo>
                  <a:pt x="759599" y="0"/>
                </a:lnTo>
                <a:lnTo>
                  <a:pt x="590323" y="169276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19"/>
          <p:cNvSpPr/>
          <p:nvPr/>
        </p:nvSpPr>
        <p:spPr>
          <a:xfrm>
            <a:off x="7407577" y="3348632"/>
            <a:ext cx="760095" cy="766445"/>
          </a:xfrm>
          <a:custGeom>
            <a:avLst/>
            <a:gdLst/>
            <a:ahLst/>
            <a:cxnLst/>
            <a:rect l="l" t="t" r="r" b="b"/>
            <a:pathLst>
              <a:path w="760095" h="766444">
                <a:moveTo>
                  <a:pt x="0" y="169276"/>
                </a:moveTo>
                <a:lnTo>
                  <a:pt x="169276" y="0"/>
                </a:lnTo>
                <a:lnTo>
                  <a:pt x="759599" y="0"/>
                </a:lnTo>
                <a:lnTo>
                  <a:pt x="759599" y="596622"/>
                </a:lnTo>
                <a:lnTo>
                  <a:pt x="590323" y="765899"/>
                </a:lnTo>
                <a:lnTo>
                  <a:pt x="0" y="765899"/>
                </a:lnTo>
                <a:lnTo>
                  <a:pt x="0" y="169276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20"/>
          <p:cNvSpPr/>
          <p:nvPr/>
        </p:nvSpPr>
        <p:spPr>
          <a:xfrm>
            <a:off x="7407577" y="3348632"/>
            <a:ext cx="760095" cy="169545"/>
          </a:xfrm>
          <a:custGeom>
            <a:avLst/>
            <a:gdLst/>
            <a:ahLst/>
            <a:cxnLst/>
            <a:rect l="l" t="t" r="r" b="b"/>
            <a:pathLst>
              <a:path w="760095" h="169544">
                <a:moveTo>
                  <a:pt x="0" y="169276"/>
                </a:moveTo>
                <a:lnTo>
                  <a:pt x="590323" y="169276"/>
                </a:lnTo>
                <a:lnTo>
                  <a:pt x="759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21"/>
          <p:cNvSpPr/>
          <p:nvPr/>
        </p:nvSpPr>
        <p:spPr>
          <a:xfrm>
            <a:off x="7997900" y="3517909"/>
            <a:ext cx="0" cy="596900"/>
          </a:xfrm>
          <a:custGeom>
            <a:avLst/>
            <a:gdLst/>
            <a:ahLst/>
            <a:cxnLst/>
            <a:rect l="l" t="t" r="r" b="b"/>
            <a:pathLst>
              <a:path h="596900">
                <a:moveTo>
                  <a:pt x="0" y="0"/>
                </a:moveTo>
                <a:lnTo>
                  <a:pt x="0" y="596622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25"/>
          <p:cNvSpPr/>
          <p:nvPr/>
        </p:nvSpPr>
        <p:spPr>
          <a:xfrm>
            <a:off x="7702739" y="3527433"/>
            <a:ext cx="2540" cy="587375"/>
          </a:xfrm>
          <a:custGeom>
            <a:avLst/>
            <a:gdLst/>
            <a:ahLst/>
            <a:cxnLst/>
            <a:rect l="l" t="t" r="r" b="b"/>
            <a:pathLst>
              <a:path w="2540" h="587375">
                <a:moveTo>
                  <a:pt x="2399" y="0"/>
                </a:moveTo>
                <a:lnTo>
                  <a:pt x="0" y="5870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26"/>
          <p:cNvSpPr/>
          <p:nvPr/>
        </p:nvSpPr>
        <p:spPr>
          <a:xfrm>
            <a:off x="7407500" y="3816221"/>
            <a:ext cx="590550" cy="5080"/>
          </a:xfrm>
          <a:custGeom>
            <a:avLst/>
            <a:gdLst/>
            <a:ahLst/>
            <a:cxnLst/>
            <a:rect l="l" t="t" r="r" b="b"/>
            <a:pathLst>
              <a:path w="590550" h="5080">
                <a:moveTo>
                  <a:pt x="590399" y="0"/>
                </a:moveTo>
                <a:lnTo>
                  <a:pt x="0" y="47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27"/>
          <p:cNvSpPr/>
          <p:nvPr/>
        </p:nvSpPr>
        <p:spPr>
          <a:xfrm>
            <a:off x="6410102" y="3796607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3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28"/>
          <p:cNvSpPr/>
          <p:nvPr/>
        </p:nvSpPr>
        <p:spPr>
          <a:xfrm>
            <a:off x="7081164" y="3735122"/>
            <a:ext cx="158250" cy="1229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29"/>
          <p:cNvSpPr txBox="1"/>
          <p:nvPr/>
        </p:nvSpPr>
        <p:spPr>
          <a:xfrm>
            <a:off x="6948264" y="2696086"/>
            <a:ext cx="143700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dirty="0">
                <a:latin typeface="Arial"/>
                <a:cs typeface="Arial"/>
              </a:rPr>
              <a:t>Max-pool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within  each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subregion</a:t>
            </a:r>
          </a:p>
        </p:txBody>
      </p:sp>
      <p:sp>
        <p:nvSpPr>
          <p:cNvPr id="51" name="object 30"/>
          <p:cNvSpPr txBox="1"/>
          <p:nvPr/>
        </p:nvSpPr>
        <p:spPr>
          <a:xfrm>
            <a:off x="6644198" y="4237195"/>
            <a:ext cx="211836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67665" marR="359410" indent="-1270" algn="ctr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Region features  </a:t>
            </a:r>
            <a:r>
              <a:rPr sz="1400" dirty="0">
                <a:latin typeface="Arial"/>
                <a:cs typeface="Arial"/>
              </a:rPr>
              <a:t>(here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2 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2;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00"/>
              </a:lnSpc>
            </a:pPr>
            <a:r>
              <a:rPr sz="1400" spc="-5" dirty="0">
                <a:latin typeface="Arial"/>
                <a:cs typeface="Arial"/>
              </a:rPr>
              <a:t>In practice e.g 512 </a:t>
            </a:r>
            <a:r>
              <a:rPr sz="1400" dirty="0">
                <a:latin typeface="Arial"/>
                <a:cs typeface="Arial"/>
              </a:rPr>
              <a:t>x 7 x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7)</a:t>
            </a:r>
            <a:endParaRPr sz="1400">
              <a:latin typeface="Arial"/>
              <a:cs typeface="Arial"/>
            </a:endParaRPr>
          </a:p>
        </p:txBody>
      </p:sp>
      <p:sp>
        <p:nvSpPr>
          <p:cNvPr id="52" name="object 31"/>
          <p:cNvSpPr txBox="1"/>
          <p:nvPr/>
        </p:nvSpPr>
        <p:spPr>
          <a:xfrm>
            <a:off x="6586542" y="5075396"/>
            <a:ext cx="223393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065" marR="5080" indent="-1905" algn="ctr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Region features always the  </a:t>
            </a:r>
            <a:r>
              <a:rPr sz="1400" dirty="0">
                <a:latin typeface="Arial"/>
                <a:cs typeface="Arial"/>
              </a:rPr>
              <a:t>same size </a:t>
            </a:r>
            <a:r>
              <a:rPr sz="1400" spc="-5" dirty="0">
                <a:latin typeface="Arial"/>
                <a:cs typeface="Arial"/>
              </a:rPr>
              <a:t>even if input  </a:t>
            </a:r>
            <a:r>
              <a:rPr sz="1400" dirty="0">
                <a:latin typeface="Arial"/>
                <a:cs typeface="Arial"/>
              </a:rPr>
              <a:t>regions </a:t>
            </a:r>
            <a:r>
              <a:rPr sz="1400" spc="-5" dirty="0">
                <a:latin typeface="Arial"/>
                <a:cs typeface="Arial"/>
              </a:rPr>
              <a:t>have </a:t>
            </a:r>
            <a:r>
              <a:rPr sz="1400" spc="-10" dirty="0">
                <a:latin typeface="Arial"/>
                <a:cs typeface="Arial"/>
              </a:rPr>
              <a:t>different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sizes!</a:t>
            </a:r>
            <a:endParaRPr sz="1400">
              <a:latin typeface="Arial"/>
              <a:cs typeface="Arial"/>
            </a:endParaRPr>
          </a:p>
        </p:txBody>
      </p:sp>
      <p:sp>
        <p:nvSpPr>
          <p:cNvPr id="53" name="object 32"/>
          <p:cNvSpPr txBox="1"/>
          <p:nvPr/>
        </p:nvSpPr>
        <p:spPr>
          <a:xfrm>
            <a:off x="2500729" y="6021288"/>
            <a:ext cx="40874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CC0000"/>
                </a:solidFill>
                <a:latin typeface="Arial"/>
                <a:cs typeface="Arial"/>
              </a:rPr>
              <a:t>Problem</a:t>
            </a:r>
            <a:r>
              <a:rPr sz="1600" spc="-5" dirty="0">
                <a:solidFill>
                  <a:srgbClr val="CC0000"/>
                </a:solidFill>
                <a:latin typeface="Arial"/>
                <a:cs typeface="Arial"/>
              </a:rPr>
              <a:t>: Region features </a:t>
            </a:r>
            <a:r>
              <a:rPr sz="1600" dirty="0">
                <a:solidFill>
                  <a:srgbClr val="CC0000"/>
                </a:solidFill>
                <a:latin typeface="Arial"/>
                <a:cs typeface="Arial"/>
              </a:rPr>
              <a:t>slightly</a:t>
            </a:r>
            <a:r>
              <a:rPr sz="1600" spc="-7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C0000"/>
                </a:solidFill>
                <a:latin typeface="Arial"/>
                <a:cs typeface="Arial"/>
              </a:rPr>
              <a:t>misaligned</a:t>
            </a:r>
            <a:endParaRPr sz="1600" dirty="0">
              <a:latin typeface="Arial"/>
              <a:cs typeface="Arial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>
            <a:off x="5112000" y="3068960"/>
            <a:ext cx="0" cy="1512000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4499992" y="3645024"/>
            <a:ext cx="1224136" cy="0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22302" y="2746197"/>
            <a:ext cx="2486575" cy="2152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687324" y="495208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2914853" y="3733497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3562765" y="2751370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049217" y="2566622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562765" y="2566622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049217" y="2751370"/>
            <a:ext cx="0" cy="2131695"/>
          </a:xfrm>
          <a:custGeom>
            <a:avLst/>
            <a:gdLst/>
            <a:ahLst/>
            <a:cxnLst/>
            <a:rect l="l" t="t" r="r" b="b"/>
            <a:pathLst>
              <a:path h="2131695">
                <a:moveTo>
                  <a:pt x="0" y="0"/>
                </a:moveTo>
                <a:lnTo>
                  <a:pt x="0" y="213155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4011174" y="498343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7272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Image features  </a:t>
            </a: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3868202" y="2746196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562778" y="4578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179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4846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4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50942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3990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03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3562778" y="42733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3562778" y="39685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562778" y="36637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62778" y="33589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62778" y="3054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4394328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4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1117727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5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1465591" y="2080189"/>
            <a:ext cx="3430270" cy="666115"/>
          </a:xfrm>
          <a:custGeom>
            <a:avLst/>
            <a:gdLst/>
            <a:ahLst/>
            <a:cxnLst/>
            <a:rect l="l" t="t" r="r" b="b"/>
            <a:pathLst>
              <a:path w="3430270" h="666115">
                <a:moveTo>
                  <a:pt x="0" y="666007"/>
                </a:moveTo>
                <a:lnTo>
                  <a:pt x="5899" y="618712"/>
                </a:lnTo>
                <a:lnTo>
                  <a:pt x="23218" y="571894"/>
                </a:lnTo>
                <a:lnTo>
                  <a:pt x="51384" y="525725"/>
                </a:lnTo>
                <a:lnTo>
                  <a:pt x="89828" y="480376"/>
                </a:lnTo>
                <a:lnTo>
                  <a:pt x="137977" y="436020"/>
                </a:lnTo>
                <a:lnTo>
                  <a:pt x="195262" y="392827"/>
                </a:lnTo>
                <a:lnTo>
                  <a:pt x="227151" y="371721"/>
                </a:lnTo>
                <a:lnTo>
                  <a:pt x="261111" y="350970"/>
                </a:lnTo>
                <a:lnTo>
                  <a:pt x="297068" y="330596"/>
                </a:lnTo>
                <a:lnTo>
                  <a:pt x="334953" y="310621"/>
                </a:lnTo>
                <a:lnTo>
                  <a:pt x="374693" y="291065"/>
                </a:lnTo>
                <a:lnTo>
                  <a:pt x="416217" y="271950"/>
                </a:lnTo>
                <a:lnTo>
                  <a:pt x="459454" y="253298"/>
                </a:lnTo>
                <a:lnTo>
                  <a:pt x="504332" y="235130"/>
                </a:lnTo>
                <a:lnTo>
                  <a:pt x="550781" y="217467"/>
                </a:lnTo>
                <a:lnTo>
                  <a:pt x="598728" y="200331"/>
                </a:lnTo>
                <a:lnTo>
                  <a:pt x="648103" y="183744"/>
                </a:lnTo>
                <a:lnTo>
                  <a:pt x="698833" y="167727"/>
                </a:lnTo>
                <a:lnTo>
                  <a:pt x="750849" y="152301"/>
                </a:lnTo>
                <a:lnTo>
                  <a:pt x="804077" y="137488"/>
                </a:lnTo>
                <a:lnTo>
                  <a:pt x="858447" y="123309"/>
                </a:lnTo>
                <a:lnTo>
                  <a:pt x="913888" y="109786"/>
                </a:lnTo>
                <a:lnTo>
                  <a:pt x="970328" y="96941"/>
                </a:lnTo>
                <a:lnTo>
                  <a:pt x="1027696" y="84793"/>
                </a:lnTo>
                <a:lnTo>
                  <a:pt x="1085921" y="73366"/>
                </a:lnTo>
                <a:lnTo>
                  <a:pt x="1144930" y="62681"/>
                </a:lnTo>
                <a:lnTo>
                  <a:pt x="1204653" y="52758"/>
                </a:lnTo>
                <a:lnTo>
                  <a:pt x="1265018" y="43620"/>
                </a:lnTo>
                <a:lnTo>
                  <a:pt x="1325954" y="35288"/>
                </a:lnTo>
                <a:lnTo>
                  <a:pt x="1387390" y="27784"/>
                </a:lnTo>
                <a:lnTo>
                  <a:pt x="1449254" y="21128"/>
                </a:lnTo>
                <a:lnTo>
                  <a:pt x="1511475" y="15343"/>
                </a:lnTo>
                <a:lnTo>
                  <a:pt x="1573981" y="10449"/>
                </a:lnTo>
                <a:lnTo>
                  <a:pt x="1636702" y="6468"/>
                </a:lnTo>
                <a:lnTo>
                  <a:pt x="1699565" y="3422"/>
                </a:lnTo>
                <a:lnTo>
                  <a:pt x="1762499" y="1333"/>
                </a:lnTo>
                <a:lnTo>
                  <a:pt x="1817570" y="300"/>
                </a:lnTo>
                <a:lnTo>
                  <a:pt x="1872592" y="0"/>
                </a:lnTo>
                <a:lnTo>
                  <a:pt x="1927519" y="414"/>
                </a:lnTo>
                <a:lnTo>
                  <a:pt x="1982302" y="1526"/>
                </a:lnTo>
                <a:lnTo>
                  <a:pt x="2036894" y="3319"/>
                </a:lnTo>
                <a:lnTo>
                  <a:pt x="2091247" y="5777"/>
                </a:lnTo>
                <a:lnTo>
                  <a:pt x="2145313" y="8882"/>
                </a:lnTo>
                <a:lnTo>
                  <a:pt x="2199045" y="12618"/>
                </a:lnTo>
                <a:lnTo>
                  <a:pt x="2252394" y="16968"/>
                </a:lnTo>
                <a:lnTo>
                  <a:pt x="2305312" y="21915"/>
                </a:lnTo>
                <a:lnTo>
                  <a:pt x="2357753" y="27443"/>
                </a:lnTo>
                <a:lnTo>
                  <a:pt x="2409667" y="33534"/>
                </a:lnTo>
                <a:lnTo>
                  <a:pt x="2461008" y="40172"/>
                </a:lnTo>
                <a:lnTo>
                  <a:pt x="2511728" y="47340"/>
                </a:lnTo>
                <a:lnTo>
                  <a:pt x="2561778" y="55020"/>
                </a:lnTo>
                <a:lnTo>
                  <a:pt x="2611111" y="63198"/>
                </a:lnTo>
                <a:lnTo>
                  <a:pt x="2659678" y="71854"/>
                </a:lnTo>
                <a:lnTo>
                  <a:pt x="2707434" y="80973"/>
                </a:lnTo>
                <a:lnTo>
                  <a:pt x="2754328" y="90539"/>
                </a:lnTo>
                <a:lnTo>
                  <a:pt x="2800314" y="100533"/>
                </a:lnTo>
                <a:lnTo>
                  <a:pt x="2845344" y="110939"/>
                </a:lnTo>
                <a:lnTo>
                  <a:pt x="2889370" y="121741"/>
                </a:lnTo>
                <a:lnTo>
                  <a:pt x="2932344" y="132922"/>
                </a:lnTo>
                <a:lnTo>
                  <a:pt x="2974218" y="144464"/>
                </a:lnTo>
                <a:lnTo>
                  <a:pt x="3028257" y="160387"/>
                </a:lnTo>
                <a:lnTo>
                  <a:pt x="3080143" y="176884"/>
                </a:lnTo>
                <a:lnTo>
                  <a:pt x="3129763" y="193915"/>
                </a:lnTo>
                <a:lnTo>
                  <a:pt x="3177002" y="211439"/>
                </a:lnTo>
                <a:lnTo>
                  <a:pt x="3221749" y="229417"/>
                </a:lnTo>
                <a:lnTo>
                  <a:pt x="3263888" y="247809"/>
                </a:lnTo>
                <a:lnTo>
                  <a:pt x="3303308" y="266576"/>
                </a:lnTo>
                <a:lnTo>
                  <a:pt x="3339895" y="285677"/>
                </a:lnTo>
                <a:lnTo>
                  <a:pt x="3373534" y="305072"/>
                </a:lnTo>
                <a:lnTo>
                  <a:pt x="3407716" y="327194"/>
                </a:lnTo>
                <a:lnTo>
                  <a:pt x="3423304" y="338358"/>
                </a:lnTo>
                <a:lnTo>
                  <a:pt x="3424561" y="339291"/>
                </a:lnTo>
                <a:lnTo>
                  <a:pt x="3425807" y="340225"/>
                </a:lnTo>
                <a:lnTo>
                  <a:pt x="3427041" y="341159"/>
                </a:lnTo>
                <a:lnTo>
                  <a:pt x="3430116" y="343506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4842107" y="2383288"/>
            <a:ext cx="139651" cy="162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 txBox="1"/>
          <p:nvPr/>
        </p:nvSpPr>
        <p:spPr>
          <a:xfrm>
            <a:off x="2330752" y="2202093"/>
            <a:ext cx="149034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Project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proposal  onto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features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4"/>
          <p:cNvSpPr txBox="1"/>
          <p:nvPr/>
        </p:nvSpPr>
        <p:spPr>
          <a:xfrm>
            <a:off x="161328" y="5738207"/>
            <a:ext cx="1648460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latin typeface="Arial"/>
                <a:cs typeface="Arial"/>
              </a:rPr>
              <a:t>Girshick, </a:t>
            </a:r>
            <a:r>
              <a:rPr sz="800" dirty="0">
                <a:latin typeface="Arial"/>
                <a:cs typeface="Arial"/>
              </a:rPr>
              <a:t>“Fast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8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2015.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2"/>
          <p:cNvSpPr txBox="1">
            <a:spLocks noGrp="1"/>
          </p:cNvSpPr>
          <p:nvPr>
            <p:ph type="title"/>
          </p:nvPr>
        </p:nvSpPr>
        <p:spPr>
          <a:xfrm>
            <a:off x="1115616" y="764704"/>
            <a:ext cx="45231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Cropping Features: </a:t>
            </a:r>
            <a:r>
              <a:rPr sz="2800" spc="-5" dirty="0" err="1">
                <a:solidFill>
                  <a:srgbClr val="000000"/>
                </a:solidFill>
              </a:rPr>
              <a:t>RoI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lang="sk-SK" sz="2800" u="heavy" spc="-5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Align</a:t>
            </a:r>
            <a:endParaRPr sz="2800" dirty="0"/>
          </a:p>
        </p:txBody>
      </p:sp>
      <p:sp>
        <p:nvSpPr>
          <p:cNvPr id="36" name="object 34"/>
          <p:cNvSpPr txBox="1"/>
          <p:nvPr/>
        </p:nvSpPr>
        <p:spPr>
          <a:xfrm>
            <a:off x="4895500" y="1863616"/>
            <a:ext cx="13582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No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“snapping”!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5039992" y="3141136"/>
            <a:ext cx="0" cy="1512000"/>
          </a:xfrm>
          <a:prstGeom prst="line">
            <a:avLst/>
          </a:prstGeom>
          <a:ln w="3492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4392000" y="3888000"/>
            <a:ext cx="1224136" cy="0"/>
          </a:xfrm>
          <a:prstGeom prst="line">
            <a:avLst/>
          </a:prstGeom>
          <a:ln w="3492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22302" y="2746197"/>
            <a:ext cx="2486575" cy="2152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687324" y="495208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2914853" y="3733497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3562765" y="2751370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049217" y="2566622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562765" y="2566622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049217" y="2751370"/>
            <a:ext cx="0" cy="2131695"/>
          </a:xfrm>
          <a:custGeom>
            <a:avLst/>
            <a:gdLst/>
            <a:ahLst/>
            <a:cxnLst/>
            <a:rect l="l" t="t" r="r" b="b"/>
            <a:pathLst>
              <a:path h="2131695">
                <a:moveTo>
                  <a:pt x="0" y="0"/>
                </a:moveTo>
                <a:lnTo>
                  <a:pt x="0" y="213155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4011174" y="498343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7272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Image features  </a:t>
            </a: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3868202" y="2746196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562778" y="4578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179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4846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4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50942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3990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03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3562778" y="42733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3562778" y="39685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562778" y="36637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62778" y="33589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62778" y="3054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4394328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4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1117727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5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1465591" y="2080189"/>
            <a:ext cx="3430270" cy="666115"/>
          </a:xfrm>
          <a:custGeom>
            <a:avLst/>
            <a:gdLst/>
            <a:ahLst/>
            <a:cxnLst/>
            <a:rect l="l" t="t" r="r" b="b"/>
            <a:pathLst>
              <a:path w="3430270" h="666115">
                <a:moveTo>
                  <a:pt x="0" y="666007"/>
                </a:moveTo>
                <a:lnTo>
                  <a:pt x="5899" y="618712"/>
                </a:lnTo>
                <a:lnTo>
                  <a:pt x="23218" y="571894"/>
                </a:lnTo>
                <a:lnTo>
                  <a:pt x="51384" y="525725"/>
                </a:lnTo>
                <a:lnTo>
                  <a:pt x="89828" y="480376"/>
                </a:lnTo>
                <a:lnTo>
                  <a:pt x="137977" y="436020"/>
                </a:lnTo>
                <a:lnTo>
                  <a:pt x="195262" y="392827"/>
                </a:lnTo>
                <a:lnTo>
                  <a:pt x="227151" y="371721"/>
                </a:lnTo>
                <a:lnTo>
                  <a:pt x="261111" y="350970"/>
                </a:lnTo>
                <a:lnTo>
                  <a:pt x="297068" y="330596"/>
                </a:lnTo>
                <a:lnTo>
                  <a:pt x="334953" y="310621"/>
                </a:lnTo>
                <a:lnTo>
                  <a:pt x="374693" y="291065"/>
                </a:lnTo>
                <a:lnTo>
                  <a:pt x="416217" y="271950"/>
                </a:lnTo>
                <a:lnTo>
                  <a:pt x="459454" y="253298"/>
                </a:lnTo>
                <a:lnTo>
                  <a:pt x="504332" y="235130"/>
                </a:lnTo>
                <a:lnTo>
                  <a:pt x="550781" y="217467"/>
                </a:lnTo>
                <a:lnTo>
                  <a:pt x="598728" y="200331"/>
                </a:lnTo>
                <a:lnTo>
                  <a:pt x="648103" y="183744"/>
                </a:lnTo>
                <a:lnTo>
                  <a:pt x="698833" y="167727"/>
                </a:lnTo>
                <a:lnTo>
                  <a:pt x="750849" y="152301"/>
                </a:lnTo>
                <a:lnTo>
                  <a:pt x="804077" y="137488"/>
                </a:lnTo>
                <a:lnTo>
                  <a:pt x="858447" y="123309"/>
                </a:lnTo>
                <a:lnTo>
                  <a:pt x="913888" y="109786"/>
                </a:lnTo>
                <a:lnTo>
                  <a:pt x="970328" y="96941"/>
                </a:lnTo>
                <a:lnTo>
                  <a:pt x="1027696" y="84793"/>
                </a:lnTo>
                <a:lnTo>
                  <a:pt x="1085921" y="73366"/>
                </a:lnTo>
                <a:lnTo>
                  <a:pt x="1144930" y="62681"/>
                </a:lnTo>
                <a:lnTo>
                  <a:pt x="1204653" y="52758"/>
                </a:lnTo>
                <a:lnTo>
                  <a:pt x="1265018" y="43620"/>
                </a:lnTo>
                <a:lnTo>
                  <a:pt x="1325954" y="35288"/>
                </a:lnTo>
                <a:lnTo>
                  <a:pt x="1387390" y="27784"/>
                </a:lnTo>
                <a:lnTo>
                  <a:pt x="1449254" y="21128"/>
                </a:lnTo>
                <a:lnTo>
                  <a:pt x="1511475" y="15343"/>
                </a:lnTo>
                <a:lnTo>
                  <a:pt x="1573981" y="10449"/>
                </a:lnTo>
                <a:lnTo>
                  <a:pt x="1636702" y="6468"/>
                </a:lnTo>
                <a:lnTo>
                  <a:pt x="1699565" y="3422"/>
                </a:lnTo>
                <a:lnTo>
                  <a:pt x="1762499" y="1333"/>
                </a:lnTo>
                <a:lnTo>
                  <a:pt x="1817570" y="300"/>
                </a:lnTo>
                <a:lnTo>
                  <a:pt x="1872592" y="0"/>
                </a:lnTo>
                <a:lnTo>
                  <a:pt x="1927519" y="414"/>
                </a:lnTo>
                <a:lnTo>
                  <a:pt x="1982302" y="1526"/>
                </a:lnTo>
                <a:lnTo>
                  <a:pt x="2036894" y="3319"/>
                </a:lnTo>
                <a:lnTo>
                  <a:pt x="2091247" y="5777"/>
                </a:lnTo>
                <a:lnTo>
                  <a:pt x="2145313" y="8882"/>
                </a:lnTo>
                <a:lnTo>
                  <a:pt x="2199045" y="12618"/>
                </a:lnTo>
                <a:lnTo>
                  <a:pt x="2252394" y="16968"/>
                </a:lnTo>
                <a:lnTo>
                  <a:pt x="2305312" y="21915"/>
                </a:lnTo>
                <a:lnTo>
                  <a:pt x="2357753" y="27443"/>
                </a:lnTo>
                <a:lnTo>
                  <a:pt x="2409667" y="33534"/>
                </a:lnTo>
                <a:lnTo>
                  <a:pt x="2461008" y="40172"/>
                </a:lnTo>
                <a:lnTo>
                  <a:pt x="2511728" y="47340"/>
                </a:lnTo>
                <a:lnTo>
                  <a:pt x="2561778" y="55020"/>
                </a:lnTo>
                <a:lnTo>
                  <a:pt x="2611111" y="63198"/>
                </a:lnTo>
                <a:lnTo>
                  <a:pt x="2659678" y="71854"/>
                </a:lnTo>
                <a:lnTo>
                  <a:pt x="2707434" y="80973"/>
                </a:lnTo>
                <a:lnTo>
                  <a:pt x="2754328" y="90539"/>
                </a:lnTo>
                <a:lnTo>
                  <a:pt x="2800314" y="100533"/>
                </a:lnTo>
                <a:lnTo>
                  <a:pt x="2845344" y="110939"/>
                </a:lnTo>
                <a:lnTo>
                  <a:pt x="2889370" y="121741"/>
                </a:lnTo>
                <a:lnTo>
                  <a:pt x="2932344" y="132922"/>
                </a:lnTo>
                <a:lnTo>
                  <a:pt x="2974218" y="144464"/>
                </a:lnTo>
                <a:lnTo>
                  <a:pt x="3028257" y="160387"/>
                </a:lnTo>
                <a:lnTo>
                  <a:pt x="3080143" y="176884"/>
                </a:lnTo>
                <a:lnTo>
                  <a:pt x="3129763" y="193915"/>
                </a:lnTo>
                <a:lnTo>
                  <a:pt x="3177002" y="211439"/>
                </a:lnTo>
                <a:lnTo>
                  <a:pt x="3221749" y="229417"/>
                </a:lnTo>
                <a:lnTo>
                  <a:pt x="3263888" y="247809"/>
                </a:lnTo>
                <a:lnTo>
                  <a:pt x="3303308" y="266576"/>
                </a:lnTo>
                <a:lnTo>
                  <a:pt x="3339895" y="285677"/>
                </a:lnTo>
                <a:lnTo>
                  <a:pt x="3373534" y="305072"/>
                </a:lnTo>
                <a:lnTo>
                  <a:pt x="3407716" y="327194"/>
                </a:lnTo>
                <a:lnTo>
                  <a:pt x="3423304" y="338358"/>
                </a:lnTo>
                <a:lnTo>
                  <a:pt x="3424561" y="339291"/>
                </a:lnTo>
                <a:lnTo>
                  <a:pt x="3425807" y="340225"/>
                </a:lnTo>
                <a:lnTo>
                  <a:pt x="3427041" y="341159"/>
                </a:lnTo>
                <a:lnTo>
                  <a:pt x="3430116" y="343506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4842107" y="2383288"/>
            <a:ext cx="139651" cy="162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 txBox="1"/>
          <p:nvPr/>
        </p:nvSpPr>
        <p:spPr>
          <a:xfrm>
            <a:off x="2330752" y="2202093"/>
            <a:ext cx="149034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Project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proposal  onto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features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4"/>
          <p:cNvSpPr txBox="1"/>
          <p:nvPr/>
        </p:nvSpPr>
        <p:spPr>
          <a:xfrm>
            <a:off x="161328" y="5738207"/>
            <a:ext cx="1648460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latin typeface="Arial"/>
                <a:cs typeface="Arial"/>
              </a:rPr>
              <a:t>Girshick, </a:t>
            </a:r>
            <a:r>
              <a:rPr sz="800" dirty="0">
                <a:latin typeface="Arial"/>
                <a:cs typeface="Arial"/>
              </a:rPr>
              <a:t>“Fast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8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2015.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2"/>
          <p:cNvSpPr txBox="1">
            <a:spLocks noGrp="1"/>
          </p:cNvSpPr>
          <p:nvPr>
            <p:ph type="title"/>
          </p:nvPr>
        </p:nvSpPr>
        <p:spPr>
          <a:xfrm>
            <a:off x="1115616" y="764704"/>
            <a:ext cx="45231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Cropping Features: </a:t>
            </a:r>
            <a:r>
              <a:rPr sz="2800" spc="-5" dirty="0" err="1">
                <a:solidFill>
                  <a:srgbClr val="000000"/>
                </a:solidFill>
              </a:rPr>
              <a:t>RoI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lang="sk-SK" sz="2800" u="heavy" spc="-5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Align</a:t>
            </a:r>
            <a:endParaRPr sz="2800" dirty="0"/>
          </a:p>
        </p:txBody>
      </p:sp>
      <p:sp>
        <p:nvSpPr>
          <p:cNvPr id="36" name="object 34"/>
          <p:cNvSpPr txBox="1"/>
          <p:nvPr/>
        </p:nvSpPr>
        <p:spPr>
          <a:xfrm>
            <a:off x="4895500" y="1863616"/>
            <a:ext cx="13582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No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“snapping”!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5039992" y="3141136"/>
            <a:ext cx="0" cy="1512000"/>
          </a:xfrm>
          <a:prstGeom prst="line">
            <a:avLst/>
          </a:prstGeom>
          <a:ln w="3492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4392000" y="3888000"/>
            <a:ext cx="1224136" cy="0"/>
          </a:xfrm>
          <a:prstGeom prst="line">
            <a:avLst/>
          </a:prstGeom>
          <a:ln w="3492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bject 39"/>
          <p:cNvSpPr/>
          <p:nvPr/>
        </p:nvSpPr>
        <p:spPr>
          <a:xfrm>
            <a:off x="5195780" y="3599433"/>
            <a:ext cx="117599" cy="117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0"/>
          <p:cNvSpPr/>
          <p:nvPr/>
        </p:nvSpPr>
        <p:spPr>
          <a:xfrm>
            <a:off x="5190180" y="3298208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1"/>
          <p:cNvSpPr/>
          <p:nvPr/>
        </p:nvSpPr>
        <p:spPr>
          <a:xfrm>
            <a:off x="5390505" y="3298208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2"/>
          <p:cNvSpPr/>
          <p:nvPr/>
        </p:nvSpPr>
        <p:spPr>
          <a:xfrm>
            <a:off x="5390505" y="3597695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39"/>
          <p:cNvSpPr/>
          <p:nvPr/>
        </p:nvSpPr>
        <p:spPr>
          <a:xfrm>
            <a:off x="4577600" y="3586209"/>
            <a:ext cx="117599" cy="117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0"/>
          <p:cNvSpPr/>
          <p:nvPr/>
        </p:nvSpPr>
        <p:spPr>
          <a:xfrm>
            <a:off x="4572000" y="3284984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1"/>
          <p:cNvSpPr/>
          <p:nvPr/>
        </p:nvSpPr>
        <p:spPr>
          <a:xfrm>
            <a:off x="4772325" y="3284984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2"/>
          <p:cNvSpPr/>
          <p:nvPr/>
        </p:nvSpPr>
        <p:spPr>
          <a:xfrm>
            <a:off x="4772325" y="3584471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39"/>
          <p:cNvSpPr/>
          <p:nvPr/>
        </p:nvSpPr>
        <p:spPr>
          <a:xfrm>
            <a:off x="4577600" y="4378297"/>
            <a:ext cx="117599" cy="117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0"/>
          <p:cNvSpPr/>
          <p:nvPr/>
        </p:nvSpPr>
        <p:spPr>
          <a:xfrm>
            <a:off x="4572000" y="4077072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1"/>
          <p:cNvSpPr/>
          <p:nvPr/>
        </p:nvSpPr>
        <p:spPr>
          <a:xfrm>
            <a:off x="4772325" y="4077072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2"/>
          <p:cNvSpPr/>
          <p:nvPr/>
        </p:nvSpPr>
        <p:spPr>
          <a:xfrm>
            <a:off x="4772325" y="4376559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39"/>
          <p:cNvSpPr/>
          <p:nvPr/>
        </p:nvSpPr>
        <p:spPr>
          <a:xfrm>
            <a:off x="5195780" y="4378297"/>
            <a:ext cx="117599" cy="117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0"/>
          <p:cNvSpPr/>
          <p:nvPr/>
        </p:nvSpPr>
        <p:spPr>
          <a:xfrm>
            <a:off x="5190180" y="4077072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1"/>
          <p:cNvSpPr/>
          <p:nvPr/>
        </p:nvSpPr>
        <p:spPr>
          <a:xfrm>
            <a:off x="5390505" y="4077072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42"/>
          <p:cNvSpPr/>
          <p:nvPr/>
        </p:nvSpPr>
        <p:spPr>
          <a:xfrm>
            <a:off x="5390505" y="4376559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1"/>
          <p:cNvSpPr txBox="1">
            <a:spLocks/>
          </p:cNvSpPr>
          <p:nvPr/>
        </p:nvSpPr>
        <p:spPr>
          <a:xfrm>
            <a:off x="6595432" y="864260"/>
            <a:ext cx="2225040" cy="764540"/>
          </a:xfrm>
          <a:prstGeom prst="rect">
            <a:avLst/>
          </a:prstGeom>
        </p:spPr>
        <p:txBody>
          <a:bodyPr vert="horz" wrap="square" lIns="0" tIns="8890" rIns="0" bIns="0" rtlCol="0" anchor="b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Sample at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regular</a:t>
            </a:r>
            <a:r>
              <a:rPr kumimoji="0" lang="en-US" sz="1600" b="0" i="0" u="none" strike="noStrike" kern="1200" cap="none" spc="-9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points  in each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subregion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using  bilinear</a:t>
            </a:r>
            <a:r>
              <a:rPr kumimoji="0" lang="en-US" sz="1600" b="0" i="0" u="none" strike="noStrike" kern="1200" cap="none" spc="-2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interpolation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53"/>
          <p:cNvSpPr/>
          <p:nvPr/>
        </p:nvSpPr>
        <p:spPr>
          <a:xfrm>
            <a:off x="6680398" y="2441054"/>
            <a:ext cx="1924050" cy="1924050"/>
          </a:xfrm>
          <a:custGeom>
            <a:avLst/>
            <a:gdLst/>
            <a:ahLst/>
            <a:cxnLst/>
            <a:rect l="l" t="t" r="r" b="b"/>
            <a:pathLst>
              <a:path w="1924050" h="1924050">
                <a:moveTo>
                  <a:pt x="0" y="0"/>
                </a:moveTo>
                <a:lnTo>
                  <a:pt x="1923599" y="0"/>
                </a:lnTo>
                <a:lnTo>
                  <a:pt x="1923599" y="1923599"/>
                </a:lnTo>
                <a:lnTo>
                  <a:pt x="0" y="1923599"/>
                </a:lnTo>
                <a:lnTo>
                  <a:pt x="0" y="0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5"/>
          <p:cNvSpPr/>
          <p:nvPr/>
        </p:nvSpPr>
        <p:spPr>
          <a:xfrm>
            <a:off x="6680398" y="3402855"/>
            <a:ext cx="1924050" cy="0"/>
          </a:xfrm>
          <a:custGeom>
            <a:avLst/>
            <a:gdLst/>
            <a:ahLst/>
            <a:cxnLst/>
            <a:rect l="l" t="t" r="r" b="b"/>
            <a:pathLst>
              <a:path w="1924050">
                <a:moveTo>
                  <a:pt x="0" y="0"/>
                </a:moveTo>
                <a:lnTo>
                  <a:pt x="192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56"/>
          <p:cNvSpPr/>
          <p:nvPr/>
        </p:nvSpPr>
        <p:spPr>
          <a:xfrm>
            <a:off x="7642198" y="2441054"/>
            <a:ext cx="0" cy="1924050"/>
          </a:xfrm>
          <a:custGeom>
            <a:avLst/>
            <a:gdLst/>
            <a:ahLst/>
            <a:cxnLst/>
            <a:rect l="l" t="t" r="r" b="b"/>
            <a:pathLst>
              <a:path h="1924050">
                <a:moveTo>
                  <a:pt x="0" y="19235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22302" y="2746197"/>
            <a:ext cx="2486575" cy="2152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687324" y="495208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2914853" y="3733497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3562765" y="2751370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049217" y="2566622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562765" y="2566622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049217" y="2751370"/>
            <a:ext cx="0" cy="2131695"/>
          </a:xfrm>
          <a:custGeom>
            <a:avLst/>
            <a:gdLst/>
            <a:ahLst/>
            <a:cxnLst/>
            <a:rect l="l" t="t" r="r" b="b"/>
            <a:pathLst>
              <a:path h="2131695">
                <a:moveTo>
                  <a:pt x="0" y="0"/>
                </a:moveTo>
                <a:lnTo>
                  <a:pt x="0" y="213155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4011174" y="498343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7272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Image features  </a:t>
            </a: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3868202" y="2746196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562778" y="4578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179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4846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4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50942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3990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03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3562778" y="42733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3562778" y="39685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562778" y="36637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62778" y="33589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62778" y="3054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4394328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4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1117727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5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1465591" y="2080189"/>
            <a:ext cx="3430270" cy="666115"/>
          </a:xfrm>
          <a:custGeom>
            <a:avLst/>
            <a:gdLst/>
            <a:ahLst/>
            <a:cxnLst/>
            <a:rect l="l" t="t" r="r" b="b"/>
            <a:pathLst>
              <a:path w="3430270" h="666115">
                <a:moveTo>
                  <a:pt x="0" y="666007"/>
                </a:moveTo>
                <a:lnTo>
                  <a:pt x="5899" y="618712"/>
                </a:lnTo>
                <a:lnTo>
                  <a:pt x="23218" y="571894"/>
                </a:lnTo>
                <a:lnTo>
                  <a:pt x="51384" y="525725"/>
                </a:lnTo>
                <a:lnTo>
                  <a:pt x="89828" y="480376"/>
                </a:lnTo>
                <a:lnTo>
                  <a:pt x="137977" y="436020"/>
                </a:lnTo>
                <a:lnTo>
                  <a:pt x="195262" y="392827"/>
                </a:lnTo>
                <a:lnTo>
                  <a:pt x="227151" y="371721"/>
                </a:lnTo>
                <a:lnTo>
                  <a:pt x="261111" y="350970"/>
                </a:lnTo>
                <a:lnTo>
                  <a:pt x="297068" y="330596"/>
                </a:lnTo>
                <a:lnTo>
                  <a:pt x="334953" y="310621"/>
                </a:lnTo>
                <a:lnTo>
                  <a:pt x="374693" y="291065"/>
                </a:lnTo>
                <a:lnTo>
                  <a:pt x="416217" y="271950"/>
                </a:lnTo>
                <a:lnTo>
                  <a:pt x="459454" y="253298"/>
                </a:lnTo>
                <a:lnTo>
                  <a:pt x="504332" y="235130"/>
                </a:lnTo>
                <a:lnTo>
                  <a:pt x="550781" y="217467"/>
                </a:lnTo>
                <a:lnTo>
                  <a:pt x="598728" y="200331"/>
                </a:lnTo>
                <a:lnTo>
                  <a:pt x="648103" y="183744"/>
                </a:lnTo>
                <a:lnTo>
                  <a:pt x="698833" y="167727"/>
                </a:lnTo>
                <a:lnTo>
                  <a:pt x="750849" y="152301"/>
                </a:lnTo>
                <a:lnTo>
                  <a:pt x="804077" y="137488"/>
                </a:lnTo>
                <a:lnTo>
                  <a:pt x="858447" y="123309"/>
                </a:lnTo>
                <a:lnTo>
                  <a:pt x="913888" y="109786"/>
                </a:lnTo>
                <a:lnTo>
                  <a:pt x="970328" y="96941"/>
                </a:lnTo>
                <a:lnTo>
                  <a:pt x="1027696" y="84793"/>
                </a:lnTo>
                <a:lnTo>
                  <a:pt x="1085921" y="73366"/>
                </a:lnTo>
                <a:lnTo>
                  <a:pt x="1144930" y="62681"/>
                </a:lnTo>
                <a:lnTo>
                  <a:pt x="1204653" y="52758"/>
                </a:lnTo>
                <a:lnTo>
                  <a:pt x="1265018" y="43620"/>
                </a:lnTo>
                <a:lnTo>
                  <a:pt x="1325954" y="35288"/>
                </a:lnTo>
                <a:lnTo>
                  <a:pt x="1387390" y="27784"/>
                </a:lnTo>
                <a:lnTo>
                  <a:pt x="1449254" y="21128"/>
                </a:lnTo>
                <a:lnTo>
                  <a:pt x="1511475" y="15343"/>
                </a:lnTo>
                <a:lnTo>
                  <a:pt x="1573981" y="10449"/>
                </a:lnTo>
                <a:lnTo>
                  <a:pt x="1636702" y="6468"/>
                </a:lnTo>
                <a:lnTo>
                  <a:pt x="1699565" y="3422"/>
                </a:lnTo>
                <a:lnTo>
                  <a:pt x="1762499" y="1333"/>
                </a:lnTo>
                <a:lnTo>
                  <a:pt x="1817570" y="300"/>
                </a:lnTo>
                <a:lnTo>
                  <a:pt x="1872592" y="0"/>
                </a:lnTo>
                <a:lnTo>
                  <a:pt x="1927519" y="414"/>
                </a:lnTo>
                <a:lnTo>
                  <a:pt x="1982302" y="1526"/>
                </a:lnTo>
                <a:lnTo>
                  <a:pt x="2036894" y="3319"/>
                </a:lnTo>
                <a:lnTo>
                  <a:pt x="2091247" y="5777"/>
                </a:lnTo>
                <a:lnTo>
                  <a:pt x="2145313" y="8882"/>
                </a:lnTo>
                <a:lnTo>
                  <a:pt x="2199045" y="12618"/>
                </a:lnTo>
                <a:lnTo>
                  <a:pt x="2252394" y="16968"/>
                </a:lnTo>
                <a:lnTo>
                  <a:pt x="2305312" y="21915"/>
                </a:lnTo>
                <a:lnTo>
                  <a:pt x="2357753" y="27443"/>
                </a:lnTo>
                <a:lnTo>
                  <a:pt x="2409667" y="33534"/>
                </a:lnTo>
                <a:lnTo>
                  <a:pt x="2461008" y="40172"/>
                </a:lnTo>
                <a:lnTo>
                  <a:pt x="2511728" y="47340"/>
                </a:lnTo>
                <a:lnTo>
                  <a:pt x="2561778" y="55020"/>
                </a:lnTo>
                <a:lnTo>
                  <a:pt x="2611111" y="63198"/>
                </a:lnTo>
                <a:lnTo>
                  <a:pt x="2659678" y="71854"/>
                </a:lnTo>
                <a:lnTo>
                  <a:pt x="2707434" y="80973"/>
                </a:lnTo>
                <a:lnTo>
                  <a:pt x="2754328" y="90539"/>
                </a:lnTo>
                <a:lnTo>
                  <a:pt x="2800314" y="100533"/>
                </a:lnTo>
                <a:lnTo>
                  <a:pt x="2845344" y="110939"/>
                </a:lnTo>
                <a:lnTo>
                  <a:pt x="2889370" y="121741"/>
                </a:lnTo>
                <a:lnTo>
                  <a:pt x="2932344" y="132922"/>
                </a:lnTo>
                <a:lnTo>
                  <a:pt x="2974218" y="144464"/>
                </a:lnTo>
                <a:lnTo>
                  <a:pt x="3028257" y="160387"/>
                </a:lnTo>
                <a:lnTo>
                  <a:pt x="3080143" y="176884"/>
                </a:lnTo>
                <a:lnTo>
                  <a:pt x="3129763" y="193915"/>
                </a:lnTo>
                <a:lnTo>
                  <a:pt x="3177002" y="211439"/>
                </a:lnTo>
                <a:lnTo>
                  <a:pt x="3221749" y="229417"/>
                </a:lnTo>
                <a:lnTo>
                  <a:pt x="3263888" y="247809"/>
                </a:lnTo>
                <a:lnTo>
                  <a:pt x="3303308" y="266576"/>
                </a:lnTo>
                <a:lnTo>
                  <a:pt x="3339895" y="285677"/>
                </a:lnTo>
                <a:lnTo>
                  <a:pt x="3373534" y="305072"/>
                </a:lnTo>
                <a:lnTo>
                  <a:pt x="3407716" y="327194"/>
                </a:lnTo>
                <a:lnTo>
                  <a:pt x="3423304" y="338358"/>
                </a:lnTo>
                <a:lnTo>
                  <a:pt x="3424561" y="339291"/>
                </a:lnTo>
                <a:lnTo>
                  <a:pt x="3425807" y="340225"/>
                </a:lnTo>
                <a:lnTo>
                  <a:pt x="3427041" y="341159"/>
                </a:lnTo>
                <a:lnTo>
                  <a:pt x="3430116" y="343506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4842107" y="2383288"/>
            <a:ext cx="139651" cy="162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 txBox="1"/>
          <p:nvPr/>
        </p:nvSpPr>
        <p:spPr>
          <a:xfrm>
            <a:off x="2330752" y="2202093"/>
            <a:ext cx="149034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Project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proposal  onto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features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4"/>
          <p:cNvSpPr txBox="1"/>
          <p:nvPr/>
        </p:nvSpPr>
        <p:spPr>
          <a:xfrm>
            <a:off x="161328" y="5738207"/>
            <a:ext cx="1648460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latin typeface="Arial"/>
                <a:cs typeface="Arial"/>
              </a:rPr>
              <a:t>Girshick, </a:t>
            </a:r>
            <a:r>
              <a:rPr sz="800" dirty="0">
                <a:latin typeface="Arial"/>
                <a:cs typeface="Arial"/>
              </a:rPr>
              <a:t>“Fast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8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2015.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2"/>
          <p:cNvSpPr txBox="1">
            <a:spLocks noGrp="1"/>
          </p:cNvSpPr>
          <p:nvPr>
            <p:ph type="title"/>
          </p:nvPr>
        </p:nvSpPr>
        <p:spPr>
          <a:xfrm>
            <a:off x="1115616" y="764704"/>
            <a:ext cx="45231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Cropping Features: </a:t>
            </a:r>
            <a:r>
              <a:rPr sz="2800" spc="-5" dirty="0" err="1">
                <a:solidFill>
                  <a:srgbClr val="000000"/>
                </a:solidFill>
              </a:rPr>
              <a:t>RoI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lang="sk-SK" sz="2800" u="heavy" spc="-5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Align</a:t>
            </a:r>
            <a:endParaRPr sz="2800" dirty="0"/>
          </a:p>
        </p:txBody>
      </p:sp>
      <p:sp>
        <p:nvSpPr>
          <p:cNvPr id="36" name="object 34"/>
          <p:cNvSpPr txBox="1"/>
          <p:nvPr/>
        </p:nvSpPr>
        <p:spPr>
          <a:xfrm>
            <a:off x="4895500" y="1863616"/>
            <a:ext cx="13582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No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“snapping”!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5039992" y="3141136"/>
            <a:ext cx="0" cy="1512000"/>
          </a:xfrm>
          <a:prstGeom prst="line">
            <a:avLst/>
          </a:prstGeom>
          <a:ln w="349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4392000" y="3888000"/>
            <a:ext cx="1224136" cy="0"/>
          </a:xfrm>
          <a:prstGeom prst="line">
            <a:avLst/>
          </a:prstGeom>
          <a:ln w="349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bject 39"/>
          <p:cNvSpPr/>
          <p:nvPr/>
        </p:nvSpPr>
        <p:spPr>
          <a:xfrm>
            <a:off x="5195780" y="3599433"/>
            <a:ext cx="117599" cy="117599"/>
          </a:xfrm>
          <a:prstGeom prst="rect">
            <a:avLst/>
          </a:prstGeom>
          <a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0"/>
          <p:cNvSpPr/>
          <p:nvPr/>
        </p:nvSpPr>
        <p:spPr>
          <a:xfrm>
            <a:off x="5190180" y="3298208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1"/>
          <p:cNvSpPr/>
          <p:nvPr/>
        </p:nvSpPr>
        <p:spPr>
          <a:xfrm>
            <a:off x="5390505" y="3298208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2"/>
          <p:cNvSpPr/>
          <p:nvPr/>
        </p:nvSpPr>
        <p:spPr>
          <a:xfrm>
            <a:off x="5390505" y="3597695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39"/>
          <p:cNvSpPr/>
          <p:nvPr/>
        </p:nvSpPr>
        <p:spPr>
          <a:xfrm>
            <a:off x="4577600" y="3586209"/>
            <a:ext cx="117599" cy="117599"/>
          </a:xfrm>
          <a:prstGeom prst="rect">
            <a:avLst/>
          </a:prstGeom>
          <a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0"/>
          <p:cNvSpPr/>
          <p:nvPr/>
        </p:nvSpPr>
        <p:spPr>
          <a:xfrm>
            <a:off x="4572000" y="3284984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1"/>
          <p:cNvSpPr/>
          <p:nvPr/>
        </p:nvSpPr>
        <p:spPr>
          <a:xfrm>
            <a:off x="4772325" y="3284984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2"/>
          <p:cNvSpPr/>
          <p:nvPr/>
        </p:nvSpPr>
        <p:spPr>
          <a:xfrm>
            <a:off x="4772325" y="3584471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39"/>
          <p:cNvSpPr/>
          <p:nvPr/>
        </p:nvSpPr>
        <p:spPr>
          <a:xfrm>
            <a:off x="4577600" y="4378297"/>
            <a:ext cx="117599" cy="117599"/>
          </a:xfrm>
          <a:prstGeom prst="rect">
            <a:avLst/>
          </a:prstGeom>
          <a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0"/>
          <p:cNvSpPr/>
          <p:nvPr/>
        </p:nvSpPr>
        <p:spPr>
          <a:xfrm>
            <a:off x="4572000" y="4077072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1"/>
          <p:cNvSpPr/>
          <p:nvPr/>
        </p:nvSpPr>
        <p:spPr>
          <a:xfrm>
            <a:off x="4772325" y="4077072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2"/>
          <p:cNvSpPr/>
          <p:nvPr/>
        </p:nvSpPr>
        <p:spPr>
          <a:xfrm>
            <a:off x="4772325" y="4376559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39"/>
          <p:cNvSpPr/>
          <p:nvPr/>
        </p:nvSpPr>
        <p:spPr>
          <a:xfrm>
            <a:off x="5195780" y="4378297"/>
            <a:ext cx="117599" cy="117599"/>
          </a:xfrm>
          <a:prstGeom prst="rect">
            <a:avLst/>
          </a:prstGeom>
          <a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0"/>
          <p:cNvSpPr/>
          <p:nvPr/>
        </p:nvSpPr>
        <p:spPr>
          <a:xfrm>
            <a:off x="5190180" y="4077072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1"/>
          <p:cNvSpPr/>
          <p:nvPr/>
        </p:nvSpPr>
        <p:spPr>
          <a:xfrm>
            <a:off x="5390505" y="4077072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42"/>
          <p:cNvSpPr/>
          <p:nvPr/>
        </p:nvSpPr>
        <p:spPr>
          <a:xfrm>
            <a:off x="5390505" y="4376559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1"/>
          <p:cNvSpPr txBox="1">
            <a:spLocks/>
          </p:cNvSpPr>
          <p:nvPr/>
        </p:nvSpPr>
        <p:spPr>
          <a:xfrm>
            <a:off x="6595432" y="864260"/>
            <a:ext cx="2225040" cy="764540"/>
          </a:xfrm>
          <a:prstGeom prst="rect">
            <a:avLst/>
          </a:prstGeom>
        </p:spPr>
        <p:txBody>
          <a:bodyPr vert="horz" wrap="square" lIns="0" tIns="8890" rIns="0" bIns="0" rtlCol="0" anchor="b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Sample at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regular</a:t>
            </a:r>
            <a:r>
              <a:rPr kumimoji="0" lang="en-US" sz="1600" b="0" i="0" u="none" strike="noStrike" kern="1200" cap="none" spc="-9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points  in each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subregion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using  bilinear</a:t>
            </a:r>
            <a:r>
              <a:rPr kumimoji="0" lang="en-US" sz="1600" b="0" i="0" u="none" strike="noStrike" kern="1200" cap="none" spc="-2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interpolation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8" name="object 54"/>
          <p:cNvSpPr/>
          <p:nvPr/>
        </p:nvSpPr>
        <p:spPr>
          <a:xfrm>
            <a:off x="6698124" y="2441054"/>
            <a:ext cx="1924050" cy="1924050"/>
          </a:xfrm>
          <a:custGeom>
            <a:avLst/>
            <a:gdLst/>
            <a:ahLst/>
            <a:cxnLst/>
            <a:rect l="l" t="t" r="r" b="b"/>
            <a:pathLst>
              <a:path w="1924050" h="1924050">
                <a:moveTo>
                  <a:pt x="0" y="0"/>
                </a:moveTo>
                <a:lnTo>
                  <a:pt x="1923599" y="0"/>
                </a:lnTo>
                <a:lnTo>
                  <a:pt x="1923599" y="1923599"/>
                </a:lnTo>
                <a:lnTo>
                  <a:pt x="0" y="1923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7"/>
          <p:cNvSpPr/>
          <p:nvPr/>
        </p:nvSpPr>
        <p:spPr>
          <a:xfrm>
            <a:off x="7824924" y="3303714"/>
            <a:ext cx="198299" cy="1982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8"/>
          <p:cNvSpPr/>
          <p:nvPr/>
        </p:nvSpPr>
        <p:spPr>
          <a:xfrm>
            <a:off x="7067224" y="2827114"/>
            <a:ext cx="198299" cy="1982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9"/>
          <p:cNvSpPr/>
          <p:nvPr/>
        </p:nvSpPr>
        <p:spPr>
          <a:xfrm>
            <a:off x="7067224" y="3808314"/>
            <a:ext cx="198299" cy="1982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0"/>
          <p:cNvSpPr/>
          <p:nvPr/>
        </p:nvSpPr>
        <p:spPr>
          <a:xfrm>
            <a:off x="8011199" y="3808314"/>
            <a:ext cx="198299" cy="1982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1"/>
          <p:cNvSpPr/>
          <p:nvPr/>
        </p:nvSpPr>
        <p:spPr>
          <a:xfrm>
            <a:off x="8011199" y="2827114"/>
            <a:ext cx="198299" cy="1982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2"/>
          <p:cNvSpPr/>
          <p:nvPr/>
        </p:nvSpPr>
        <p:spPr>
          <a:xfrm>
            <a:off x="4794599" y="3067005"/>
            <a:ext cx="608965" cy="0"/>
          </a:xfrm>
          <a:custGeom>
            <a:avLst/>
            <a:gdLst/>
            <a:ahLst/>
            <a:cxnLst/>
            <a:rect l="l" t="t" r="r" b="b"/>
            <a:pathLst>
              <a:path w="608964">
                <a:moveTo>
                  <a:pt x="0" y="0"/>
                </a:moveTo>
                <a:lnTo>
                  <a:pt x="608399" y="0"/>
                </a:lnTo>
              </a:path>
            </a:pathLst>
          </a:custGeom>
          <a:ln w="380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3"/>
          <p:cNvSpPr/>
          <p:nvPr/>
        </p:nvSpPr>
        <p:spPr>
          <a:xfrm>
            <a:off x="4795199" y="3679005"/>
            <a:ext cx="608965" cy="0"/>
          </a:xfrm>
          <a:custGeom>
            <a:avLst/>
            <a:gdLst/>
            <a:ahLst/>
            <a:cxnLst/>
            <a:rect l="l" t="t" r="r" b="b"/>
            <a:pathLst>
              <a:path w="608964">
                <a:moveTo>
                  <a:pt x="0" y="0"/>
                </a:moveTo>
                <a:lnTo>
                  <a:pt x="608399" y="0"/>
                </a:lnTo>
              </a:path>
            </a:pathLst>
          </a:custGeom>
          <a:ln w="380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4"/>
          <p:cNvSpPr/>
          <p:nvPr/>
        </p:nvSpPr>
        <p:spPr>
          <a:xfrm>
            <a:off x="5397624" y="3065609"/>
            <a:ext cx="0" cy="604520"/>
          </a:xfrm>
          <a:custGeom>
            <a:avLst/>
            <a:gdLst/>
            <a:ahLst/>
            <a:cxnLst/>
            <a:rect l="l" t="t" r="r" b="b"/>
            <a:pathLst>
              <a:path h="604519">
                <a:moveTo>
                  <a:pt x="0" y="604499"/>
                </a:moveTo>
                <a:lnTo>
                  <a:pt x="0" y="0"/>
                </a:lnTo>
              </a:path>
            </a:pathLst>
          </a:custGeom>
          <a:ln w="380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5"/>
          <p:cNvSpPr/>
          <p:nvPr/>
        </p:nvSpPr>
        <p:spPr>
          <a:xfrm>
            <a:off x="4788024" y="3065609"/>
            <a:ext cx="0" cy="604520"/>
          </a:xfrm>
          <a:custGeom>
            <a:avLst/>
            <a:gdLst/>
            <a:ahLst/>
            <a:cxnLst/>
            <a:rect l="l" t="t" r="r" b="b"/>
            <a:pathLst>
              <a:path h="604519">
                <a:moveTo>
                  <a:pt x="0" y="604499"/>
                </a:moveTo>
                <a:lnTo>
                  <a:pt x="0" y="0"/>
                </a:lnTo>
              </a:path>
            </a:pathLst>
          </a:custGeom>
          <a:ln w="380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6"/>
          <p:cNvSpPr/>
          <p:nvPr/>
        </p:nvSpPr>
        <p:spPr>
          <a:xfrm>
            <a:off x="5442162" y="2462030"/>
            <a:ext cx="1188720" cy="572770"/>
          </a:xfrm>
          <a:custGeom>
            <a:avLst/>
            <a:gdLst/>
            <a:ahLst/>
            <a:cxnLst/>
            <a:rect l="l" t="t" r="r" b="b"/>
            <a:pathLst>
              <a:path w="1188720" h="572769">
                <a:moveTo>
                  <a:pt x="0" y="572699"/>
                </a:moveTo>
                <a:lnTo>
                  <a:pt x="11885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7"/>
          <p:cNvSpPr/>
          <p:nvPr/>
        </p:nvSpPr>
        <p:spPr>
          <a:xfrm>
            <a:off x="5457780" y="3703604"/>
            <a:ext cx="1159510" cy="617855"/>
          </a:xfrm>
          <a:custGeom>
            <a:avLst/>
            <a:gdLst/>
            <a:ahLst/>
            <a:cxnLst/>
            <a:rect l="l" t="t" r="r" b="b"/>
            <a:pathLst>
              <a:path w="1159509" h="617855">
                <a:moveTo>
                  <a:pt x="0" y="0"/>
                </a:moveTo>
                <a:lnTo>
                  <a:pt x="1159199" y="617399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8"/>
          <p:cNvSpPr txBox="1"/>
          <p:nvPr/>
        </p:nvSpPr>
        <p:spPr>
          <a:xfrm>
            <a:off x="6641658" y="4653136"/>
            <a:ext cx="2322830" cy="10121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8100" marR="304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Feature </a:t>
            </a:r>
            <a:r>
              <a:rPr sz="1600" spc="10" dirty="0">
                <a:latin typeface="Arial"/>
                <a:cs typeface="Arial"/>
              </a:rPr>
              <a:t>f</a:t>
            </a:r>
            <a:r>
              <a:rPr sz="1575" spc="15" baseline="-31746" dirty="0">
                <a:latin typeface="Arial"/>
                <a:cs typeface="Arial"/>
              </a:rPr>
              <a:t>xy </a:t>
            </a:r>
            <a:r>
              <a:rPr sz="1600" spc="-5" dirty="0">
                <a:latin typeface="Arial"/>
                <a:cs typeface="Arial"/>
              </a:rPr>
              <a:t>for point </a:t>
            </a:r>
            <a:r>
              <a:rPr sz="1600" dirty="0">
                <a:latin typeface="Arial"/>
                <a:cs typeface="Arial"/>
              </a:rPr>
              <a:t>(x, y)  </a:t>
            </a:r>
            <a:r>
              <a:rPr sz="1600" spc="-5" dirty="0">
                <a:latin typeface="Arial"/>
                <a:cs typeface="Arial"/>
              </a:rPr>
              <a:t>is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linear </a:t>
            </a:r>
            <a:r>
              <a:rPr sz="1600" dirty="0">
                <a:latin typeface="Arial"/>
                <a:cs typeface="Arial"/>
              </a:rPr>
              <a:t>combination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of  features at its four  neighboring grid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cells: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53"/>
          <p:cNvSpPr/>
          <p:nvPr/>
        </p:nvSpPr>
        <p:spPr>
          <a:xfrm>
            <a:off x="6680398" y="2441054"/>
            <a:ext cx="1924050" cy="1924050"/>
          </a:xfrm>
          <a:custGeom>
            <a:avLst/>
            <a:gdLst/>
            <a:ahLst/>
            <a:cxnLst/>
            <a:rect l="l" t="t" r="r" b="b"/>
            <a:pathLst>
              <a:path w="1924050" h="1924050">
                <a:moveTo>
                  <a:pt x="0" y="0"/>
                </a:moveTo>
                <a:lnTo>
                  <a:pt x="1923599" y="0"/>
                </a:lnTo>
                <a:lnTo>
                  <a:pt x="1923599" y="1923599"/>
                </a:lnTo>
                <a:lnTo>
                  <a:pt x="0" y="1923599"/>
                </a:lnTo>
                <a:lnTo>
                  <a:pt x="0" y="0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5"/>
          <p:cNvSpPr/>
          <p:nvPr/>
        </p:nvSpPr>
        <p:spPr>
          <a:xfrm>
            <a:off x="6680398" y="3402855"/>
            <a:ext cx="1924050" cy="0"/>
          </a:xfrm>
          <a:custGeom>
            <a:avLst/>
            <a:gdLst/>
            <a:ahLst/>
            <a:cxnLst/>
            <a:rect l="l" t="t" r="r" b="b"/>
            <a:pathLst>
              <a:path w="1924050">
                <a:moveTo>
                  <a:pt x="0" y="0"/>
                </a:moveTo>
                <a:lnTo>
                  <a:pt x="1923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56"/>
          <p:cNvSpPr/>
          <p:nvPr/>
        </p:nvSpPr>
        <p:spPr>
          <a:xfrm>
            <a:off x="7642198" y="2441054"/>
            <a:ext cx="0" cy="1924050"/>
          </a:xfrm>
          <a:custGeom>
            <a:avLst/>
            <a:gdLst/>
            <a:ahLst/>
            <a:cxnLst/>
            <a:rect l="l" t="t" r="r" b="b"/>
            <a:pathLst>
              <a:path h="1924050">
                <a:moveTo>
                  <a:pt x="0" y="1923599"/>
                </a:moveTo>
                <a:lnTo>
                  <a:pt x="0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22302" y="2746197"/>
            <a:ext cx="2486575" cy="2152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687324" y="495208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2914853" y="3733497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3562765" y="2751370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049217" y="2566622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562765" y="2566622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049217" y="2751370"/>
            <a:ext cx="0" cy="2131695"/>
          </a:xfrm>
          <a:custGeom>
            <a:avLst/>
            <a:gdLst/>
            <a:ahLst/>
            <a:cxnLst/>
            <a:rect l="l" t="t" r="r" b="b"/>
            <a:pathLst>
              <a:path h="2131695">
                <a:moveTo>
                  <a:pt x="0" y="0"/>
                </a:moveTo>
                <a:lnTo>
                  <a:pt x="0" y="213155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4011174" y="498343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7272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Image features  </a:t>
            </a: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3868202" y="2746196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562778" y="4578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179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4846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4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50942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3990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03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3562778" y="42733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3562778" y="39685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562778" y="36637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62778" y="33589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62778" y="3054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4394328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4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1117727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5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1465591" y="2080189"/>
            <a:ext cx="3430270" cy="666115"/>
          </a:xfrm>
          <a:custGeom>
            <a:avLst/>
            <a:gdLst/>
            <a:ahLst/>
            <a:cxnLst/>
            <a:rect l="l" t="t" r="r" b="b"/>
            <a:pathLst>
              <a:path w="3430270" h="666115">
                <a:moveTo>
                  <a:pt x="0" y="666007"/>
                </a:moveTo>
                <a:lnTo>
                  <a:pt x="5899" y="618712"/>
                </a:lnTo>
                <a:lnTo>
                  <a:pt x="23218" y="571894"/>
                </a:lnTo>
                <a:lnTo>
                  <a:pt x="51384" y="525725"/>
                </a:lnTo>
                <a:lnTo>
                  <a:pt x="89828" y="480376"/>
                </a:lnTo>
                <a:lnTo>
                  <a:pt x="137977" y="436020"/>
                </a:lnTo>
                <a:lnTo>
                  <a:pt x="195262" y="392827"/>
                </a:lnTo>
                <a:lnTo>
                  <a:pt x="227151" y="371721"/>
                </a:lnTo>
                <a:lnTo>
                  <a:pt x="261111" y="350970"/>
                </a:lnTo>
                <a:lnTo>
                  <a:pt x="297068" y="330596"/>
                </a:lnTo>
                <a:lnTo>
                  <a:pt x="334953" y="310621"/>
                </a:lnTo>
                <a:lnTo>
                  <a:pt x="374693" y="291065"/>
                </a:lnTo>
                <a:lnTo>
                  <a:pt x="416217" y="271950"/>
                </a:lnTo>
                <a:lnTo>
                  <a:pt x="459454" y="253298"/>
                </a:lnTo>
                <a:lnTo>
                  <a:pt x="504332" y="235130"/>
                </a:lnTo>
                <a:lnTo>
                  <a:pt x="550781" y="217467"/>
                </a:lnTo>
                <a:lnTo>
                  <a:pt x="598728" y="200331"/>
                </a:lnTo>
                <a:lnTo>
                  <a:pt x="648103" y="183744"/>
                </a:lnTo>
                <a:lnTo>
                  <a:pt x="698833" y="167727"/>
                </a:lnTo>
                <a:lnTo>
                  <a:pt x="750849" y="152301"/>
                </a:lnTo>
                <a:lnTo>
                  <a:pt x="804077" y="137488"/>
                </a:lnTo>
                <a:lnTo>
                  <a:pt x="858447" y="123309"/>
                </a:lnTo>
                <a:lnTo>
                  <a:pt x="913888" y="109786"/>
                </a:lnTo>
                <a:lnTo>
                  <a:pt x="970328" y="96941"/>
                </a:lnTo>
                <a:lnTo>
                  <a:pt x="1027696" y="84793"/>
                </a:lnTo>
                <a:lnTo>
                  <a:pt x="1085921" y="73366"/>
                </a:lnTo>
                <a:lnTo>
                  <a:pt x="1144930" y="62681"/>
                </a:lnTo>
                <a:lnTo>
                  <a:pt x="1204653" y="52758"/>
                </a:lnTo>
                <a:lnTo>
                  <a:pt x="1265018" y="43620"/>
                </a:lnTo>
                <a:lnTo>
                  <a:pt x="1325954" y="35288"/>
                </a:lnTo>
                <a:lnTo>
                  <a:pt x="1387390" y="27784"/>
                </a:lnTo>
                <a:lnTo>
                  <a:pt x="1449254" y="21128"/>
                </a:lnTo>
                <a:lnTo>
                  <a:pt x="1511475" y="15343"/>
                </a:lnTo>
                <a:lnTo>
                  <a:pt x="1573981" y="10449"/>
                </a:lnTo>
                <a:lnTo>
                  <a:pt x="1636702" y="6468"/>
                </a:lnTo>
                <a:lnTo>
                  <a:pt x="1699565" y="3422"/>
                </a:lnTo>
                <a:lnTo>
                  <a:pt x="1762499" y="1333"/>
                </a:lnTo>
                <a:lnTo>
                  <a:pt x="1817570" y="300"/>
                </a:lnTo>
                <a:lnTo>
                  <a:pt x="1872592" y="0"/>
                </a:lnTo>
                <a:lnTo>
                  <a:pt x="1927519" y="414"/>
                </a:lnTo>
                <a:lnTo>
                  <a:pt x="1982302" y="1526"/>
                </a:lnTo>
                <a:lnTo>
                  <a:pt x="2036894" y="3319"/>
                </a:lnTo>
                <a:lnTo>
                  <a:pt x="2091247" y="5777"/>
                </a:lnTo>
                <a:lnTo>
                  <a:pt x="2145313" y="8882"/>
                </a:lnTo>
                <a:lnTo>
                  <a:pt x="2199045" y="12618"/>
                </a:lnTo>
                <a:lnTo>
                  <a:pt x="2252394" y="16968"/>
                </a:lnTo>
                <a:lnTo>
                  <a:pt x="2305312" y="21915"/>
                </a:lnTo>
                <a:lnTo>
                  <a:pt x="2357753" y="27443"/>
                </a:lnTo>
                <a:lnTo>
                  <a:pt x="2409667" y="33534"/>
                </a:lnTo>
                <a:lnTo>
                  <a:pt x="2461008" y="40172"/>
                </a:lnTo>
                <a:lnTo>
                  <a:pt x="2511728" y="47340"/>
                </a:lnTo>
                <a:lnTo>
                  <a:pt x="2561778" y="55020"/>
                </a:lnTo>
                <a:lnTo>
                  <a:pt x="2611111" y="63198"/>
                </a:lnTo>
                <a:lnTo>
                  <a:pt x="2659678" y="71854"/>
                </a:lnTo>
                <a:lnTo>
                  <a:pt x="2707434" y="80973"/>
                </a:lnTo>
                <a:lnTo>
                  <a:pt x="2754328" y="90539"/>
                </a:lnTo>
                <a:lnTo>
                  <a:pt x="2800314" y="100533"/>
                </a:lnTo>
                <a:lnTo>
                  <a:pt x="2845344" y="110939"/>
                </a:lnTo>
                <a:lnTo>
                  <a:pt x="2889370" y="121741"/>
                </a:lnTo>
                <a:lnTo>
                  <a:pt x="2932344" y="132922"/>
                </a:lnTo>
                <a:lnTo>
                  <a:pt x="2974218" y="144464"/>
                </a:lnTo>
                <a:lnTo>
                  <a:pt x="3028257" y="160387"/>
                </a:lnTo>
                <a:lnTo>
                  <a:pt x="3080143" y="176884"/>
                </a:lnTo>
                <a:lnTo>
                  <a:pt x="3129763" y="193915"/>
                </a:lnTo>
                <a:lnTo>
                  <a:pt x="3177002" y="211439"/>
                </a:lnTo>
                <a:lnTo>
                  <a:pt x="3221749" y="229417"/>
                </a:lnTo>
                <a:lnTo>
                  <a:pt x="3263888" y="247809"/>
                </a:lnTo>
                <a:lnTo>
                  <a:pt x="3303308" y="266576"/>
                </a:lnTo>
                <a:lnTo>
                  <a:pt x="3339895" y="285677"/>
                </a:lnTo>
                <a:lnTo>
                  <a:pt x="3373534" y="305072"/>
                </a:lnTo>
                <a:lnTo>
                  <a:pt x="3407716" y="327194"/>
                </a:lnTo>
                <a:lnTo>
                  <a:pt x="3423304" y="338358"/>
                </a:lnTo>
                <a:lnTo>
                  <a:pt x="3424561" y="339291"/>
                </a:lnTo>
                <a:lnTo>
                  <a:pt x="3425807" y="340225"/>
                </a:lnTo>
                <a:lnTo>
                  <a:pt x="3427041" y="341159"/>
                </a:lnTo>
                <a:lnTo>
                  <a:pt x="3430116" y="343506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4842107" y="2383288"/>
            <a:ext cx="139651" cy="162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 txBox="1"/>
          <p:nvPr/>
        </p:nvSpPr>
        <p:spPr>
          <a:xfrm>
            <a:off x="2330752" y="2202093"/>
            <a:ext cx="149034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Project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proposal  onto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features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4"/>
          <p:cNvSpPr txBox="1"/>
          <p:nvPr/>
        </p:nvSpPr>
        <p:spPr>
          <a:xfrm>
            <a:off x="161328" y="5738207"/>
            <a:ext cx="1648460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latin typeface="Arial"/>
                <a:cs typeface="Arial"/>
              </a:rPr>
              <a:t>Girshick, </a:t>
            </a:r>
            <a:r>
              <a:rPr sz="800" dirty="0">
                <a:latin typeface="Arial"/>
                <a:cs typeface="Arial"/>
              </a:rPr>
              <a:t>“Fast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8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2015.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2"/>
          <p:cNvSpPr txBox="1">
            <a:spLocks noGrp="1"/>
          </p:cNvSpPr>
          <p:nvPr>
            <p:ph type="title"/>
          </p:nvPr>
        </p:nvSpPr>
        <p:spPr>
          <a:xfrm>
            <a:off x="1115616" y="764704"/>
            <a:ext cx="45231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Cropping Features: </a:t>
            </a:r>
            <a:r>
              <a:rPr sz="2800" spc="-5" dirty="0" err="1">
                <a:solidFill>
                  <a:srgbClr val="000000"/>
                </a:solidFill>
              </a:rPr>
              <a:t>RoI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lang="sk-SK" sz="2800" u="heavy" spc="-5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Align</a:t>
            </a:r>
            <a:endParaRPr sz="2800" dirty="0"/>
          </a:p>
        </p:txBody>
      </p:sp>
      <p:sp>
        <p:nvSpPr>
          <p:cNvPr id="36" name="object 34"/>
          <p:cNvSpPr txBox="1"/>
          <p:nvPr/>
        </p:nvSpPr>
        <p:spPr>
          <a:xfrm>
            <a:off x="4895500" y="1863616"/>
            <a:ext cx="13582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No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“snapping”!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5039992" y="3141136"/>
            <a:ext cx="0" cy="1512000"/>
          </a:xfrm>
          <a:prstGeom prst="line">
            <a:avLst/>
          </a:prstGeom>
          <a:ln w="349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4392000" y="3888000"/>
            <a:ext cx="1224136" cy="0"/>
          </a:xfrm>
          <a:prstGeom prst="line">
            <a:avLst/>
          </a:prstGeom>
          <a:ln w="349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bject 39"/>
          <p:cNvSpPr/>
          <p:nvPr/>
        </p:nvSpPr>
        <p:spPr>
          <a:xfrm>
            <a:off x="5195780" y="3599433"/>
            <a:ext cx="117599" cy="117599"/>
          </a:xfrm>
          <a:prstGeom prst="rect">
            <a:avLst/>
          </a:prstGeom>
          <a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0"/>
          <p:cNvSpPr/>
          <p:nvPr/>
        </p:nvSpPr>
        <p:spPr>
          <a:xfrm>
            <a:off x="5190180" y="3298208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1"/>
          <p:cNvSpPr/>
          <p:nvPr/>
        </p:nvSpPr>
        <p:spPr>
          <a:xfrm>
            <a:off x="5390505" y="3298208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2"/>
          <p:cNvSpPr/>
          <p:nvPr/>
        </p:nvSpPr>
        <p:spPr>
          <a:xfrm>
            <a:off x="5390505" y="3597695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39"/>
          <p:cNvSpPr/>
          <p:nvPr/>
        </p:nvSpPr>
        <p:spPr>
          <a:xfrm>
            <a:off x="4577600" y="3586209"/>
            <a:ext cx="117599" cy="117599"/>
          </a:xfrm>
          <a:prstGeom prst="rect">
            <a:avLst/>
          </a:prstGeom>
          <a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0"/>
          <p:cNvSpPr/>
          <p:nvPr/>
        </p:nvSpPr>
        <p:spPr>
          <a:xfrm>
            <a:off x="4572000" y="3284984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1"/>
          <p:cNvSpPr/>
          <p:nvPr/>
        </p:nvSpPr>
        <p:spPr>
          <a:xfrm>
            <a:off x="4772325" y="3284984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2"/>
          <p:cNvSpPr/>
          <p:nvPr/>
        </p:nvSpPr>
        <p:spPr>
          <a:xfrm>
            <a:off x="4772325" y="3584471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39"/>
          <p:cNvSpPr/>
          <p:nvPr/>
        </p:nvSpPr>
        <p:spPr>
          <a:xfrm>
            <a:off x="4577600" y="4378297"/>
            <a:ext cx="117599" cy="117599"/>
          </a:xfrm>
          <a:prstGeom prst="rect">
            <a:avLst/>
          </a:prstGeom>
          <a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0"/>
          <p:cNvSpPr/>
          <p:nvPr/>
        </p:nvSpPr>
        <p:spPr>
          <a:xfrm>
            <a:off x="4572000" y="4077072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1"/>
          <p:cNvSpPr/>
          <p:nvPr/>
        </p:nvSpPr>
        <p:spPr>
          <a:xfrm>
            <a:off x="4772325" y="4077072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2"/>
          <p:cNvSpPr/>
          <p:nvPr/>
        </p:nvSpPr>
        <p:spPr>
          <a:xfrm>
            <a:off x="4772325" y="4376559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39"/>
          <p:cNvSpPr/>
          <p:nvPr/>
        </p:nvSpPr>
        <p:spPr>
          <a:xfrm>
            <a:off x="5195780" y="4378297"/>
            <a:ext cx="117599" cy="117599"/>
          </a:xfrm>
          <a:prstGeom prst="rect">
            <a:avLst/>
          </a:prstGeom>
          <a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0"/>
          <p:cNvSpPr/>
          <p:nvPr/>
        </p:nvSpPr>
        <p:spPr>
          <a:xfrm>
            <a:off x="5190180" y="4077072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1"/>
          <p:cNvSpPr/>
          <p:nvPr/>
        </p:nvSpPr>
        <p:spPr>
          <a:xfrm>
            <a:off x="5390505" y="4077072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42"/>
          <p:cNvSpPr/>
          <p:nvPr/>
        </p:nvSpPr>
        <p:spPr>
          <a:xfrm>
            <a:off x="5390505" y="4376559"/>
            <a:ext cx="117599" cy="117599"/>
          </a:xfrm>
          <a:prstGeom prst="rect">
            <a:avLst/>
          </a:prstGeom>
          <a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1"/>
          <p:cNvSpPr txBox="1">
            <a:spLocks/>
          </p:cNvSpPr>
          <p:nvPr/>
        </p:nvSpPr>
        <p:spPr>
          <a:xfrm>
            <a:off x="6595432" y="864260"/>
            <a:ext cx="2225040" cy="764540"/>
          </a:xfrm>
          <a:prstGeom prst="rect">
            <a:avLst/>
          </a:prstGeom>
        </p:spPr>
        <p:txBody>
          <a:bodyPr vert="horz" wrap="square" lIns="0" tIns="8890" rIns="0" bIns="0" rtlCol="0" anchor="b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Sample at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regular</a:t>
            </a:r>
            <a:r>
              <a:rPr kumimoji="0" lang="en-US" sz="1600" b="0" i="0" u="none" strike="noStrike" kern="1200" cap="none" spc="-9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points  in each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subregion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using  bilinear</a:t>
            </a:r>
            <a:r>
              <a:rPr kumimoji="0" lang="en-US" sz="1600" b="0" i="0" u="none" strike="noStrike" kern="1200" cap="none" spc="-2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interpolation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8" name="object 54"/>
          <p:cNvSpPr/>
          <p:nvPr/>
        </p:nvSpPr>
        <p:spPr>
          <a:xfrm>
            <a:off x="6698124" y="2441054"/>
            <a:ext cx="1924050" cy="1924050"/>
          </a:xfrm>
          <a:custGeom>
            <a:avLst/>
            <a:gdLst/>
            <a:ahLst/>
            <a:cxnLst/>
            <a:rect l="l" t="t" r="r" b="b"/>
            <a:pathLst>
              <a:path w="1924050" h="1924050">
                <a:moveTo>
                  <a:pt x="0" y="0"/>
                </a:moveTo>
                <a:lnTo>
                  <a:pt x="1923599" y="0"/>
                </a:lnTo>
                <a:lnTo>
                  <a:pt x="1923599" y="1923599"/>
                </a:lnTo>
                <a:lnTo>
                  <a:pt x="0" y="1923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7"/>
          <p:cNvSpPr/>
          <p:nvPr/>
        </p:nvSpPr>
        <p:spPr>
          <a:xfrm>
            <a:off x="7824924" y="3303714"/>
            <a:ext cx="198299" cy="1982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8"/>
          <p:cNvSpPr/>
          <p:nvPr/>
        </p:nvSpPr>
        <p:spPr>
          <a:xfrm>
            <a:off x="7067224" y="2827114"/>
            <a:ext cx="198299" cy="1982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9"/>
          <p:cNvSpPr/>
          <p:nvPr/>
        </p:nvSpPr>
        <p:spPr>
          <a:xfrm>
            <a:off x="7067224" y="3808314"/>
            <a:ext cx="198299" cy="1982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0"/>
          <p:cNvSpPr/>
          <p:nvPr/>
        </p:nvSpPr>
        <p:spPr>
          <a:xfrm>
            <a:off x="8011199" y="3808314"/>
            <a:ext cx="198299" cy="1982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1"/>
          <p:cNvSpPr/>
          <p:nvPr/>
        </p:nvSpPr>
        <p:spPr>
          <a:xfrm>
            <a:off x="8011199" y="2827114"/>
            <a:ext cx="198299" cy="1982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2"/>
          <p:cNvSpPr/>
          <p:nvPr/>
        </p:nvSpPr>
        <p:spPr>
          <a:xfrm>
            <a:off x="4794599" y="3067005"/>
            <a:ext cx="608965" cy="0"/>
          </a:xfrm>
          <a:custGeom>
            <a:avLst/>
            <a:gdLst/>
            <a:ahLst/>
            <a:cxnLst/>
            <a:rect l="l" t="t" r="r" b="b"/>
            <a:pathLst>
              <a:path w="608964">
                <a:moveTo>
                  <a:pt x="0" y="0"/>
                </a:moveTo>
                <a:lnTo>
                  <a:pt x="608399" y="0"/>
                </a:lnTo>
              </a:path>
            </a:pathLst>
          </a:custGeom>
          <a:ln w="380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3"/>
          <p:cNvSpPr/>
          <p:nvPr/>
        </p:nvSpPr>
        <p:spPr>
          <a:xfrm>
            <a:off x="4795199" y="3679005"/>
            <a:ext cx="608965" cy="0"/>
          </a:xfrm>
          <a:custGeom>
            <a:avLst/>
            <a:gdLst/>
            <a:ahLst/>
            <a:cxnLst/>
            <a:rect l="l" t="t" r="r" b="b"/>
            <a:pathLst>
              <a:path w="608964">
                <a:moveTo>
                  <a:pt x="0" y="0"/>
                </a:moveTo>
                <a:lnTo>
                  <a:pt x="608399" y="0"/>
                </a:lnTo>
              </a:path>
            </a:pathLst>
          </a:custGeom>
          <a:ln w="380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4"/>
          <p:cNvSpPr/>
          <p:nvPr/>
        </p:nvSpPr>
        <p:spPr>
          <a:xfrm>
            <a:off x="5397624" y="3065609"/>
            <a:ext cx="0" cy="604520"/>
          </a:xfrm>
          <a:custGeom>
            <a:avLst/>
            <a:gdLst/>
            <a:ahLst/>
            <a:cxnLst/>
            <a:rect l="l" t="t" r="r" b="b"/>
            <a:pathLst>
              <a:path h="604519">
                <a:moveTo>
                  <a:pt x="0" y="604499"/>
                </a:moveTo>
                <a:lnTo>
                  <a:pt x="0" y="0"/>
                </a:lnTo>
              </a:path>
            </a:pathLst>
          </a:custGeom>
          <a:ln w="380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5"/>
          <p:cNvSpPr/>
          <p:nvPr/>
        </p:nvSpPr>
        <p:spPr>
          <a:xfrm>
            <a:off x="4788024" y="3065609"/>
            <a:ext cx="0" cy="604520"/>
          </a:xfrm>
          <a:custGeom>
            <a:avLst/>
            <a:gdLst/>
            <a:ahLst/>
            <a:cxnLst/>
            <a:rect l="l" t="t" r="r" b="b"/>
            <a:pathLst>
              <a:path h="604519">
                <a:moveTo>
                  <a:pt x="0" y="604499"/>
                </a:moveTo>
                <a:lnTo>
                  <a:pt x="0" y="0"/>
                </a:lnTo>
              </a:path>
            </a:pathLst>
          </a:custGeom>
          <a:ln w="380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6"/>
          <p:cNvSpPr/>
          <p:nvPr/>
        </p:nvSpPr>
        <p:spPr>
          <a:xfrm>
            <a:off x="5442162" y="2462030"/>
            <a:ext cx="1188720" cy="572770"/>
          </a:xfrm>
          <a:custGeom>
            <a:avLst/>
            <a:gdLst/>
            <a:ahLst/>
            <a:cxnLst/>
            <a:rect l="l" t="t" r="r" b="b"/>
            <a:pathLst>
              <a:path w="1188720" h="572769">
                <a:moveTo>
                  <a:pt x="0" y="572699"/>
                </a:moveTo>
                <a:lnTo>
                  <a:pt x="11885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7"/>
          <p:cNvSpPr/>
          <p:nvPr/>
        </p:nvSpPr>
        <p:spPr>
          <a:xfrm>
            <a:off x="5457780" y="3703604"/>
            <a:ext cx="1159510" cy="617855"/>
          </a:xfrm>
          <a:custGeom>
            <a:avLst/>
            <a:gdLst/>
            <a:ahLst/>
            <a:cxnLst/>
            <a:rect l="l" t="t" r="r" b="b"/>
            <a:pathLst>
              <a:path w="1159509" h="617855">
                <a:moveTo>
                  <a:pt x="0" y="0"/>
                </a:moveTo>
                <a:lnTo>
                  <a:pt x="1159199" y="617399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8"/>
          <p:cNvSpPr txBox="1"/>
          <p:nvPr/>
        </p:nvSpPr>
        <p:spPr>
          <a:xfrm>
            <a:off x="6641658" y="4653136"/>
            <a:ext cx="2322830" cy="10121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8100" marR="304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Feature </a:t>
            </a:r>
            <a:r>
              <a:rPr sz="1600" spc="10" dirty="0">
                <a:latin typeface="Arial"/>
                <a:cs typeface="Arial"/>
              </a:rPr>
              <a:t>f</a:t>
            </a:r>
            <a:r>
              <a:rPr sz="1575" spc="15" baseline="-31746" dirty="0">
                <a:latin typeface="Arial"/>
                <a:cs typeface="Arial"/>
              </a:rPr>
              <a:t>xy </a:t>
            </a:r>
            <a:r>
              <a:rPr sz="1600" spc="-5" dirty="0">
                <a:latin typeface="Arial"/>
                <a:cs typeface="Arial"/>
              </a:rPr>
              <a:t>for point </a:t>
            </a:r>
            <a:r>
              <a:rPr sz="1600" dirty="0">
                <a:latin typeface="Arial"/>
                <a:cs typeface="Arial"/>
              </a:rPr>
              <a:t>(x, y)  </a:t>
            </a:r>
            <a:r>
              <a:rPr sz="1600" spc="-5" dirty="0">
                <a:latin typeface="Arial"/>
                <a:cs typeface="Arial"/>
              </a:rPr>
              <a:t>is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linear </a:t>
            </a:r>
            <a:r>
              <a:rPr sz="1600" dirty="0">
                <a:latin typeface="Arial"/>
                <a:cs typeface="Arial"/>
              </a:rPr>
              <a:t>combination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of  features at its four  neighboring grid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cells:</a:t>
            </a:r>
          </a:p>
        </p:txBody>
      </p:sp>
      <p:graphicFrame>
        <p:nvGraphicFramePr>
          <p:cNvPr id="74" name="object 57"/>
          <p:cNvGraphicFramePr>
            <a:graphicFrameLocks noGrp="1"/>
          </p:cNvGraphicFramePr>
          <p:nvPr/>
        </p:nvGraphicFramePr>
        <p:xfrm>
          <a:off x="6680398" y="2420888"/>
          <a:ext cx="1924050" cy="19320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2025"/>
                <a:gridCol w="962025"/>
              </a:tblGrid>
              <a:tr h="961799">
                <a:tc>
                  <a:txBody>
                    <a:bodyPr/>
                    <a:lstStyle/>
                    <a:p>
                      <a:pPr marL="158750">
                        <a:lnSpc>
                          <a:spcPts val="1360"/>
                        </a:lnSpc>
                        <a:tabLst>
                          <a:tab pos="374650" algn="l"/>
                        </a:tabLst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f	</a:t>
                      </a:r>
                      <a:r>
                        <a:rPr sz="1800" dirty="0">
                          <a:latin typeface="MS PGothic"/>
                          <a:cs typeface="MS PGothic"/>
                        </a:rPr>
                        <a:t>∈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800" baseline="30092" dirty="0">
                          <a:latin typeface="Arial"/>
                          <a:cs typeface="Arial"/>
                        </a:rPr>
                        <a:t>5</a:t>
                      </a:r>
                    </a:p>
                    <a:p>
                      <a:pPr marL="222250">
                        <a:lnSpc>
                          <a:spcPts val="994"/>
                        </a:lnSpc>
                      </a:pPr>
                      <a:r>
                        <a:rPr sz="1200" spc="-45" dirty="0">
                          <a:latin typeface="Arial"/>
                          <a:cs typeface="Arial"/>
                        </a:rPr>
                        <a:t>11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" baseline="-39351" dirty="0">
                          <a:latin typeface="Arial"/>
                          <a:cs typeface="Arial"/>
                        </a:rPr>
                        <a:t>12</a:t>
                      </a:r>
                      <a:endParaRPr sz="1800" baseline="-39351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450" dirty="0">
                        <a:latin typeface="Times New Roman"/>
                        <a:cs typeface="Times New Roman"/>
                      </a:endParaRPr>
                    </a:p>
                    <a:p>
                      <a:pPr marL="19939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(x</a:t>
                      </a:r>
                      <a:r>
                        <a:rPr sz="1800" spc="-7" baseline="-32407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,y</a:t>
                      </a:r>
                      <a:r>
                        <a:rPr sz="1800" spc="-7" baseline="-32407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)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666666"/>
                      </a:solidFill>
                      <a:prstDash val="solid"/>
                    </a:lnR>
                    <a:lnT w="9525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6666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1360"/>
                        </a:lnSpc>
                        <a:tabLst>
                          <a:tab pos="335915" algn="l"/>
                        </a:tabLst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f	</a:t>
                      </a:r>
                      <a:r>
                        <a:rPr sz="1800" dirty="0">
                          <a:latin typeface="MS PGothic"/>
                          <a:cs typeface="MS PGothic"/>
                        </a:rPr>
                        <a:t>∈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800" baseline="30092" dirty="0">
                          <a:latin typeface="Arial"/>
                          <a:cs typeface="Arial"/>
                        </a:rPr>
                        <a:t>5</a:t>
                      </a:r>
                    </a:p>
                    <a:p>
                      <a:pPr marL="166370">
                        <a:lnSpc>
                          <a:spcPts val="994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21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" baseline="-39351" dirty="0">
                          <a:latin typeface="Arial"/>
                          <a:cs typeface="Arial"/>
                        </a:rPr>
                        <a:t>12</a:t>
                      </a:r>
                      <a:endParaRPr sz="1800" baseline="-39351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450" dirty="0">
                        <a:latin typeface="Times New Roman"/>
                        <a:cs typeface="Times New Roman"/>
                      </a:endParaRPr>
                    </a:p>
                    <a:p>
                      <a:pPr marL="15176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(x</a:t>
                      </a:r>
                      <a:r>
                        <a:rPr sz="1800" spc="-7" baseline="-32407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,y</a:t>
                      </a:r>
                      <a:r>
                        <a:rPr sz="1800" spc="-7" baseline="-32407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)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666666"/>
                      </a:solidFill>
                      <a:prstDash val="solid"/>
                    </a:lnR>
                    <a:lnT w="9525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666666"/>
                      </a:solidFill>
                      <a:prstDash val="solid"/>
                    </a:lnB>
                  </a:tcPr>
                </a:tc>
              </a:tr>
              <a:tr h="961799">
                <a:tc>
                  <a:txBody>
                    <a:bodyPr/>
                    <a:lstStyle/>
                    <a:p>
                      <a:pPr marL="150495">
                        <a:lnSpc>
                          <a:spcPts val="1585"/>
                        </a:lnSpc>
                        <a:tabLst>
                          <a:tab pos="383540" algn="l"/>
                        </a:tabLst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f	</a:t>
                      </a:r>
                      <a:r>
                        <a:rPr sz="1800" dirty="0">
                          <a:latin typeface="MS PGothic"/>
                          <a:cs typeface="MS PGothic"/>
                        </a:rPr>
                        <a:t>∈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800" baseline="30092" dirty="0">
                          <a:latin typeface="Arial"/>
                          <a:cs typeface="Arial"/>
                        </a:rPr>
                        <a:t>5</a:t>
                      </a:r>
                      <a:endParaRPr sz="1800" baseline="30092">
                        <a:latin typeface="Arial"/>
                        <a:cs typeface="Arial"/>
                      </a:endParaRPr>
                    </a:p>
                    <a:p>
                      <a:pPr marL="213995">
                        <a:lnSpc>
                          <a:spcPts val="994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" baseline="-39351" dirty="0">
                          <a:latin typeface="Arial"/>
                          <a:cs typeface="Arial"/>
                        </a:rPr>
                        <a:t>12</a:t>
                      </a:r>
                      <a:endParaRPr sz="1800" baseline="-39351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199390">
                        <a:lnSpc>
                          <a:spcPts val="2055"/>
                        </a:lnSpc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(x</a:t>
                      </a:r>
                      <a:r>
                        <a:rPr sz="1800" spc="-7" baseline="-32407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,y</a:t>
                      </a:r>
                      <a:r>
                        <a:rPr sz="1800" spc="-7" baseline="-32407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666666"/>
                      </a:solidFill>
                      <a:prstDash val="solid"/>
                    </a:lnR>
                    <a:lnT w="9525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6666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1585"/>
                        </a:lnSpc>
                        <a:tabLst>
                          <a:tab pos="335915" algn="l"/>
                        </a:tabLst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f	</a:t>
                      </a:r>
                      <a:r>
                        <a:rPr sz="1800" dirty="0">
                          <a:latin typeface="MS PGothic"/>
                          <a:cs typeface="MS PGothic"/>
                        </a:rPr>
                        <a:t>∈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800" baseline="30092" dirty="0">
                          <a:latin typeface="Arial"/>
                          <a:cs typeface="Arial"/>
                        </a:rPr>
                        <a:t>5</a:t>
                      </a:r>
                    </a:p>
                    <a:p>
                      <a:pPr marL="166370">
                        <a:lnSpc>
                          <a:spcPts val="994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22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" baseline="-39351" dirty="0">
                          <a:latin typeface="Arial"/>
                          <a:cs typeface="Arial"/>
                        </a:rPr>
                        <a:t>12</a:t>
                      </a:r>
                      <a:endParaRPr sz="1800" baseline="-39351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450" dirty="0">
                        <a:latin typeface="Times New Roman"/>
                        <a:cs typeface="Times New Roman"/>
                      </a:endParaRPr>
                    </a:p>
                    <a:p>
                      <a:pPr marL="151765">
                        <a:lnSpc>
                          <a:spcPts val="2055"/>
                        </a:lnSpc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(x</a:t>
                      </a:r>
                      <a:r>
                        <a:rPr sz="1800" spc="-7" baseline="-32407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,y</a:t>
                      </a:r>
                      <a:r>
                        <a:rPr sz="1800" spc="-7" baseline="-32407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)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666666"/>
                      </a:solidFill>
                      <a:prstDash val="solid"/>
                    </a:lnL>
                    <a:lnR w="9525">
                      <a:solidFill>
                        <a:srgbClr val="666666"/>
                      </a:solidFill>
                      <a:prstDash val="solid"/>
                    </a:lnR>
                    <a:lnT w="9525">
                      <a:solidFill>
                        <a:srgbClr val="666666"/>
                      </a:solidFill>
                      <a:prstDash val="solid"/>
                    </a:lnT>
                    <a:lnB w="9525">
                      <a:solidFill>
                        <a:srgbClr val="66666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5" name="object 55"/>
          <p:cNvSpPr txBox="1"/>
          <p:nvPr/>
        </p:nvSpPr>
        <p:spPr>
          <a:xfrm>
            <a:off x="8638604" y="3212976"/>
            <a:ext cx="469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(x,y)</a:t>
            </a:r>
          </a:p>
        </p:txBody>
      </p:sp>
      <p:sp>
        <p:nvSpPr>
          <p:cNvPr id="76" name="object 68"/>
          <p:cNvSpPr/>
          <p:nvPr/>
        </p:nvSpPr>
        <p:spPr>
          <a:xfrm>
            <a:off x="2267744" y="5862138"/>
            <a:ext cx="6559625" cy="3751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22302" y="2746197"/>
            <a:ext cx="2486575" cy="2152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687324" y="495208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2870027" y="3146787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2914853" y="3733497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3562765" y="2751370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6049217" y="2566622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562765" y="2566622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562765" y="2566622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6049217" y="2751370"/>
            <a:ext cx="0" cy="2131695"/>
          </a:xfrm>
          <a:custGeom>
            <a:avLst/>
            <a:gdLst/>
            <a:ahLst/>
            <a:cxnLst/>
            <a:rect l="l" t="t" r="r" b="b"/>
            <a:pathLst>
              <a:path h="2131695">
                <a:moveTo>
                  <a:pt x="0" y="0"/>
                </a:moveTo>
                <a:lnTo>
                  <a:pt x="0" y="213155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 txBox="1"/>
          <p:nvPr/>
        </p:nvSpPr>
        <p:spPr>
          <a:xfrm>
            <a:off x="4011174" y="4983435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7272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Image features  </a:t>
            </a: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3868202" y="2746196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562778" y="4578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179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4846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7894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50942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3990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703828" y="2750297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3562778" y="42733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3562778" y="39685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562778" y="36637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62778" y="33589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62778" y="3054193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4394328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4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1117727" y="3138821"/>
            <a:ext cx="1208405" cy="1520825"/>
          </a:xfrm>
          <a:custGeom>
            <a:avLst/>
            <a:gdLst/>
            <a:ahLst/>
            <a:cxnLst/>
            <a:rect l="l" t="t" r="r" b="b"/>
            <a:pathLst>
              <a:path w="1208405" h="1520825">
                <a:moveTo>
                  <a:pt x="0" y="0"/>
                </a:moveTo>
                <a:lnTo>
                  <a:pt x="1208099" y="0"/>
                </a:lnTo>
                <a:lnTo>
                  <a:pt x="1208099" y="1520699"/>
                </a:lnTo>
                <a:lnTo>
                  <a:pt x="0" y="15206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1465591" y="2080189"/>
            <a:ext cx="3430270" cy="666115"/>
          </a:xfrm>
          <a:custGeom>
            <a:avLst/>
            <a:gdLst/>
            <a:ahLst/>
            <a:cxnLst/>
            <a:rect l="l" t="t" r="r" b="b"/>
            <a:pathLst>
              <a:path w="3430270" h="666115">
                <a:moveTo>
                  <a:pt x="0" y="666007"/>
                </a:moveTo>
                <a:lnTo>
                  <a:pt x="5899" y="618712"/>
                </a:lnTo>
                <a:lnTo>
                  <a:pt x="23218" y="571894"/>
                </a:lnTo>
                <a:lnTo>
                  <a:pt x="51384" y="525725"/>
                </a:lnTo>
                <a:lnTo>
                  <a:pt x="89828" y="480376"/>
                </a:lnTo>
                <a:lnTo>
                  <a:pt x="137977" y="436020"/>
                </a:lnTo>
                <a:lnTo>
                  <a:pt x="195262" y="392827"/>
                </a:lnTo>
                <a:lnTo>
                  <a:pt x="227151" y="371721"/>
                </a:lnTo>
                <a:lnTo>
                  <a:pt x="261111" y="350970"/>
                </a:lnTo>
                <a:lnTo>
                  <a:pt x="297068" y="330596"/>
                </a:lnTo>
                <a:lnTo>
                  <a:pt x="334953" y="310621"/>
                </a:lnTo>
                <a:lnTo>
                  <a:pt x="374693" y="291065"/>
                </a:lnTo>
                <a:lnTo>
                  <a:pt x="416217" y="271950"/>
                </a:lnTo>
                <a:lnTo>
                  <a:pt x="459454" y="253298"/>
                </a:lnTo>
                <a:lnTo>
                  <a:pt x="504332" y="235130"/>
                </a:lnTo>
                <a:lnTo>
                  <a:pt x="550781" y="217467"/>
                </a:lnTo>
                <a:lnTo>
                  <a:pt x="598728" y="200331"/>
                </a:lnTo>
                <a:lnTo>
                  <a:pt x="648103" y="183744"/>
                </a:lnTo>
                <a:lnTo>
                  <a:pt x="698833" y="167727"/>
                </a:lnTo>
                <a:lnTo>
                  <a:pt x="750849" y="152301"/>
                </a:lnTo>
                <a:lnTo>
                  <a:pt x="804077" y="137488"/>
                </a:lnTo>
                <a:lnTo>
                  <a:pt x="858447" y="123309"/>
                </a:lnTo>
                <a:lnTo>
                  <a:pt x="913888" y="109786"/>
                </a:lnTo>
                <a:lnTo>
                  <a:pt x="970328" y="96941"/>
                </a:lnTo>
                <a:lnTo>
                  <a:pt x="1027696" y="84793"/>
                </a:lnTo>
                <a:lnTo>
                  <a:pt x="1085921" y="73366"/>
                </a:lnTo>
                <a:lnTo>
                  <a:pt x="1144930" y="62681"/>
                </a:lnTo>
                <a:lnTo>
                  <a:pt x="1204653" y="52758"/>
                </a:lnTo>
                <a:lnTo>
                  <a:pt x="1265018" y="43620"/>
                </a:lnTo>
                <a:lnTo>
                  <a:pt x="1325954" y="35288"/>
                </a:lnTo>
                <a:lnTo>
                  <a:pt x="1387390" y="27784"/>
                </a:lnTo>
                <a:lnTo>
                  <a:pt x="1449254" y="21128"/>
                </a:lnTo>
                <a:lnTo>
                  <a:pt x="1511475" y="15343"/>
                </a:lnTo>
                <a:lnTo>
                  <a:pt x="1573981" y="10449"/>
                </a:lnTo>
                <a:lnTo>
                  <a:pt x="1636702" y="6468"/>
                </a:lnTo>
                <a:lnTo>
                  <a:pt x="1699565" y="3422"/>
                </a:lnTo>
                <a:lnTo>
                  <a:pt x="1762499" y="1333"/>
                </a:lnTo>
                <a:lnTo>
                  <a:pt x="1817570" y="300"/>
                </a:lnTo>
                <a:lnTo>
                  <a:pt x="1872592" y="0"/>
                </a:lnTo>
                <a:lnTo>
                  <a:pt x="1927519" y="414"/>
                </a:lnTo>
                <a:lnTo>
                  <a:pt x="1982302" y="1526"/>
                </a:lnTo>
                <a:lnTo>
                  <a:pt x="2036894" y="3319"/>
                </a:lnTo>
                <a:lnTo>
                  <a:pt x="2091247" y="5777"/>
                </a:lnTo>
                <a:lnTo>
                  <a:pt x="2145313" y="8882"/>
                </a:lnTo>
                <a:lnTo>
                  <a:pt x="2199045" y="12618"/>
                </a:lnTo>
                <a:lnTo>
                  <a:pt x="2252394" y="16968"/>
                </a:lnTo>
                <a:lnTo>
                  <a:pt x="2305312" y="21915"/>
                </a:lnTo>
                <a:lnTo>
                  <a:pt x="2357753" y="27443"/>
                </a:lnTo>
                <a:lnTo>
                  <a:pt x="2409667" y="33534"/>
                </a:lnTo>
                <a:lnTo>
                  <a:pt x="2461008" y="40172"/>
                </a:lnTo>
                <a:lnTo>
                  <a:pt x="2511728" y="47340"/>
                </a:lnTo>
                <a:lnTo>
                  <a:pt x="2561778" y="55020"/>
                </a:lnTo>
                <a:lnTo>
                  <a:pt x="2611111" y="63198"/>
                </a:lnTo>
                <a:lnTo>
                  <a:pt x="2659678" y="71854"/>
                </a:lnTo>
                <a:lnTo>
                  <a:pt x="2707434" y="80973"/>
                </a:lnTo>
                <a:lnTo>
                  <a:pt x="2754328" y="90539"/>
                </a:lnTo>
                <a:lnTo>
                  <a:pt x="2800314" y="100533"/>
                </a:lnTo>
                <a:lnTo>
                  <a:pt x="2845344" y="110939"/>
                </a:lnTo>
                <a:lnTo>
                  <a:pt x="2889370" y="121741"/>
                </a:lnTo>
                <a:lnTo>
                  <a:pt x="2932344" y="132922"/>
                </a:lnTo>
                <a:lnTo>
                  <a:pt x="2974218" y="144464"/>
                </a:lnTo>
                <a:lnTo>
                  <a:pt x="3028257" y="160387"/>
                </a:lnTo>
                <a:lnTo>
                  <a:pt x="3080143" y="176884"/>
                </a:lnTo>
                <a:lnTo>
                  <a:pt x="3129763" y="193915"/>
                </a:lnTo>
                <a:lnTo>
                  <a:pt x="3177002" y="211439"/>
                </a:lnTo>
                <a:lnTo>
                  <a:pt x="3221749" y="229417"/>
                </a:lnTo>
                <a:lnTo>
                  <a:pt x="3263888" y="247809"/>
                </a:lnTo>
                <a:lnTo>
                  <a:pt x="3303308" y="266576"/>
                </a:lnTo>
                <a:lnTo>
                  <a:pt x="3339895" y="285677"/>
                </a:lnTo>
                <a:lnTo>
                  <a:pt x="3373534" y="305072"/>
                </a:lnTo>
                <a:lnTo>
                  <a:pt x="3407716" y="327194"/>
                </a:lnTo>
                <a:lnTo>
                  <a:pt x="3423304" y="338358"/>
                </a:lnTo>
                <a:lnTo>
                  <a:pt x="3424561" y="339291"/>
                </a:lnTo>
                <a:lnTo>
                  <a:pt x="3425807" y="340225"/>
                </a:lnTo>
                <a:lnTo>
                  <a:pt x="3427041" y="341159"/>
                </a:lnTo>
                <a:lnTo>
                  <a:pt x="3430116" y="343506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4842107" y="2383288"/>
            <a:ext cx="139651" cy="162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 txBox="1"/>
          <p:nvPr/>
        </p:nvSpPr>
        <p:spPr>
          <a:xfrm>
            <a:off x="2330752" y="2202093"/>
            <a:ext cx="149034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Project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proposal  onto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features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4"/>
          <p:cNvSpPr txBox="1"/>
          <p:nvPr/>
        </p:nvSpPr>
        <p:spPr>
          <a:xfrm>
            <a:off x="161328" y="5738207"/>
            <a:ext cx="1648460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latin typeface="Arial"/>
                <a:cs typeface="Arial"/>
              </a:rPr>
              <a:t>Girshick, </a:t>
            </a:r>
            <a:r>
              <a:rPr sz="800" dirty="0">
                <a:latin typeface="Arial"/>
                <a:cs typeface="Arial"/>
              </a:rPr>
              <a:t>“Fast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8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2015.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2"/>
          <p:cNvSpPr txBox="1">
            <a:spLocks noGrp="1"/>
          </p:cNvSpPr>
          <p:nvPr>
            <p:ph type="title"/>
          </p:nvPr>
        </p:nvSpPr>
        <p:spPr>
          <a:xfrm>
            <a:off x="1115616" y="764704"/>
            <a:ext cx="45231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Cropping Features: </a:t>
            </a:r>
            <a:r>
              <a:rPr sz="2800" spc="-5" dirty="0" err="1">
                <a:solidFill>
                  <a:srgbClr val="000000"/>
                </a:solidFill>
              </a:rPr>
              <a:t>RoI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lang="sk-SK" sz="2800" u="heavy" spc="-5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Align</a:t>
            </a:r>
            <a:endParaRPr sz="2800" dirty="0"/>
          </a:p>
        </p:txBody>
      </p:sp>
      <p:sp>
        <p:nvSpPr>
          <p:cNvPr id="36" name="object 34"/>
          <p:cNvSpPr txBox="1"/>
          <p:nvPr/>
        </p:nvSpPr>
        <p:spPr>
          <a:xfrm>
            <a:off x="4895500" y="1863616"/>
            <a:ext cx="13582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No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“snapping”!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5039992" y="3141136"/>
            <a:ext cx="0" cy="1512000"/>
          </a:xfrm>
          <a:prstGeom prst="line">
            <a:avLst/>
          </a:prstGeom>
          <a:ln w="3492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4392000" y="3888000"/>
            <a:ext cx="1224136" cy="0"/>
          </a:xfrm>
          <a:prstGeom prst="line">
            <a:avLst/>
          </a:prstGeom>
          <a:ln w="3492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bject 39"/>
          <p:cNvSpPr/>
          <p:nvPr/>
        </p:nvSpPr>
        <p:spPr>
          <a:xfrm>
            <a:off x="5195780" y="3599433"/>
            <a:ext cx="117599" cy="117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0"/>
          <p:cNvSpPr/>
          <p:nvPr/>
        </p:nvSpPr>
        <p:spPr>
          <a:xfrm>
            <a:off x="5190180" y="3298208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1"/>
          <p:cNvSpPr/>
          <p:nvPr/>
        </p:nvSpPr>
        <p:spPr>
          <a:xfrm>
            <a:off x="5390505" y="3298208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2"/>
          <p:cNvSpPr/>
          <p:nvPr/>
        </p:nvSpPr>
        <p:spPr>
          <a:xfrm>
            <a:off x="5390505" y="3597695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39"/>
          <p:cNvSpPr/>
          <p:nvPr/>
        </p:nvSpPr>
        <p:spPr>
          <a:xfrm>
            <a:off x="4577600" y="3586209"/>
            <a:ext cx="117599" cy="117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0"/>
          <p:cNvSpPr/>
          <p:nvPr/>
        </p:nvSpPr>
        <p:spPr>
          <a:xfrm>
            <a:off x="4572000" y="3284984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1"/>
          <p:cNvSpPr/>
          <p:nvPr/>
        </p:nvSpPr>
        <p:spPr>
          <a:xfrm>
            <a:off x="4772325" y="3284984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2"/>
          <p:cNvSpPr/>
          <p:nvPr/>
        </p:nvSpPr>
        <p:spPr>
          <a:xfrm>
            <a:off x="4772325" y="3584471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39"/>
          <p:cNvSpPr/>
          <p:nvPr/>
        </p:nvSpPr>
        <p:spPr>
          <a:xfrm>
            <a:off x="4577600" y="4378297"/>
            <a:ext cx="117599" cy="117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0"/>
          <p:cNvSpPr/>
          <p:nvPr/>
        </p:nvSpPr>
        <p:spPr>
          <a:xfrm>
            <a:off x="4572000" y="4077072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1"/>
          <p:cNvSpPr/>
          <p:nvPr/>
        </p:nvSpPr>
        <p:spPr>
          <a:xfrm>
            <a:off x="4772325" y="4077072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2"/>
          <p:cNvSpPr/>
          <p:nvPr/>
        </p:nvSpPr>
        <p:spPr>
          <a:xfrm>
            <a:off x="4772325" y="4376559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39"/>
          <p:cNvSpPr/>
          <p:nvPr/>
        </p:nvSpPr>
        <p:spPr>
          <a:xfrm>
            <a:off x="5195780" y="4378297"/>
            <a:ext cx="117599" cy="117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0"/>
          <p:cNvSpPr/>
          <p:nvPr/>
        </p:nvSpPr>
        <p:spPr>
          <a:xfrm>
            <a:off x="5190180" y="4077072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1"/>
          <p:cNvSpPr/>
          <p:nvPr/>
        </p:nvSpPr>
        <p:spPr>
          <a:xfrm>
            <a:off x="5390505" y="4077072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42"/>
          <p:cNvSpPr/>
          <p:nvPr/>
        </p:nvSpPr>
        <p:spPr>
          <a:xfrm>
            <a:off x="5390505" y="4376559"/>
            <a:ext cx="117599" cy="117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1"/>
          <p:cNvSpPr txBox="1">
            <a:spLocks/>
          </p:cNvSpPr>
          <p:nvPr/>
        </p:nvSpPr>
        <p:spPr>
          <a:xfrm>
            <a:off x="6595432" y="864260"/>
            <a:ext cx="2225040" cy="764540"/>
          </a:xfrm>
          <a:prstGeom prst="rect">
            <a:avLst/>
          </a:prstGeom>
        </p:spPr>
        <p:txBody>
          <a:bodyPr vert="horz" wrap="square" lIns="0" tIns="8890" rIns="0" bIns="0" rtlCol="0" anchor="b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16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Sample at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regular</a:t>
            </a:r>
            <a:r>
              <a:rPr kumimoji="0" lang="en-US" sz="1600" b="0" i="0" u="none" strike="noStrike" kern="1200" cap="none" spc="-9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points  in each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subregion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using  bilinear</a:t>
            </a:r>
            <a:r>
              <a:rPr kumimoji="0" lang="en-US" sz="1600" b="0" i="0" u="none" strike="noStrike" kern="1200" cap="none" spc="-2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1600" b="0" i="0" u="none" strike="noStrike" kern="1200" cap="none" spc="-5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interpolation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8" name="object 51"/>
          <p:cNvSpPr/>
          <p:nvPr/>
        </p:nvSpPr>
        <p:spPr>
          <a:xfrm>
            <a:off x="7537499" y="3564022"/>
            <a:ext cx="590550" cy="596900"/>
          </a:xfrm>
          <a:custGeom>
            <a:avLst/>
            <a:gdLst/>
            <a:ahLst/>
            <a:cxnLst/>
            <a:rect l="l" t="t" r="r" b="b"/>
            <a:pathLst>
              <a:path w="590550" h="596900">
                <a:moveTo>
                  <a:pt x="0" y="0"/>
                </a:moveTo>
                <a:lnTo>
                  <a:pt x="590323" y="0"/>
                </a:lnTo>
                <a:lnTo>
                  <a:pt x="590323" y="596622"/>
                </a:lnTo>
                <a:lnTo>
                  <a:pt x="0" y="596622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2"/>
          <p:cNvSpPr/>
          <p:nvPr/>
        </p:nvSpPr>
        <p:spPr>
          <a:xfrm>
            <a:off x="8127822" y="3394745"/>
            <a:ext cx="169545" cy="766445"/>
          </a:xfrm>
          <a:custGeom>
            <a:avLst/>
            <a:gdLst/>
            <a:ahLst/>
            <a:cxnLst/>
            <a:rect l="l" t="t" r="r" b="b"/>
            <a:pathLst>
              <a:path w="169545" h="766444">
                <a:moveTo>
                  <a:pt x="0" y="765899"/>
                </a:moveTo>
                <a:lnTo>
                  <a:pt x="0" y="169276"/>
                </a:lnTo>
                <a:lnTo>
                  <a:pt x="169276" y="0"/>
                </a:lnTo>
                <a:lnTo>
                  <a:pt x="169276" y="596622"/>
                </a:lnTo>
                <a:lnTo>
                  <a:pt x="0" y="7658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3"/>
          <p:cNvSpPr/>
          <p:nvPr/>
        </p:nvSpPr>
        <p:spPr>
          <a:xfrm>
            <a:off x="7537499" y="3394745"/>
            <a:ext cx="760095" cy="169545"/>
          </a:xfrm>
          <a:custGeom>
            <a:avLst/>
            <a:gdLst/>
            <a:ahLst/>
            <a:cxnLst/>
            <a:rect l="l" t="t" r="r" b="b"/>
            <a:pathLst>
              <a:path w="760095" h="169544">
                <a:moveTo>
                  <a:pt x="590323" y="169276"/>
                </a:moveTo>
                <a:lnTo>
                  <a:pt x="0" y="169276"/>
                </a:lnTo>
                <a:lnTo>
                  <a:pt x="169276" y="0"/>
                </a:lnTo>
                <a:lnTo>
                  <a:pt x="759599" y="0"/>
                </a:lnTo>
                <a:lnTo>
                  <a:pt x="590323" y="169276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4"/>
          <p:cNvSpPr/>
          <p:nvPr/>
        </p:nvSpPr>
        <p:spPr>
          <a:xfrm>
            <a:off x="7537499" y="3394745"/>
            <a:ext cx="760095" cy="766445"/>
          </a:xfrm>
          <a:custGeom>
            <a:avLst/>
            <a:gdLst/>
            <a:ahLst/>
            <a:cxnLst/>
            <a:rect l="l" t="t" r="r" b="b"/>
            <a:pathLst>
              <a:path w="760095" h="766444">
                <a:moveTo>
                  <a:pt x="0" y="169276"/>
                </a:moveTo>
                <a:lnTo>
                  <a:pt x="169276" y="0"/>
                </a:lnTo>
                <a:lnTo>
                  <a:pt x="759599" y="0"/>
                </a:lnTo>
                <a:lnTo>
                  <a:pt x="759599" y="596622"/>
                </a:lnTo>
                <a:lnTo>
                  <a:pt x="590323" y="765899"/>
                </a:lnTo>
                <a:lnTo>
                  <a:pt x="0" y="765899"/>
                </a:lnTo>
                <a:lnTo>
                  <a:pt x="0" y="169276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5"/>
          <p:cNvSpPr/>
          <p:nvPr/>
        </p:nvSpPr>
        <p:spPr>
          <a:xfrm>
            <a:off x="7537499" y="3394745"/>
            <a:ext cx="760095" cy="169545"/>
          </a:xfrm>
          <a:custGeom>
            <a:avLst/>
            <a:gdLst/>
            <a:ahLst/>
            <a:cxnLst/>
            <a:rect l="l" t="t" r="r" b="b"/>
            <a:pathLst>
              <a:path w="760095" h="169544">
                <a:moveTo>
                  <a:pt x="0" y="169276"/>
                </a:moveTo>
                <a:lnTo>
                  <a:pt x="590323" y="169276"/>
                </a:lnTo>
                <a:lnTo>
                  <a:pt x="7595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6"/>
          <p:cNvSpPr/>
          <p:nvPr/>
        </p:nvSpPr>
        <p:spPr>
          <a:xfrm>
            <a:off x="8127822" y="3564022"/>
            <a:ext cx="0" cy="596900"/>
          </a:xfrm>
          <a:custGeom>
            <a:avLst/>
            <a:gdLst/>
            <a:ahLst/>
            <a:cxnLst/>
            <a:rect l="l" t="t" r="r" b="b"/>
            <a:pathLst>
              <a:path h="596900">
                <a:moveTo>
                  <a:pt x="0" y="0"/>
                </a:moveTo>
                <a:lnTo>
                  <a:pt x="0" y="596622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57"/>
          <p:cNvSpPr/>
          <p:nvPr/>
        </p:nvSpPr>
        <p:spPr>
          <a:xfrm>
            <a:off x="7832661" y="3573546"/>
            <a:ext cx="2540" cy="587375"/>
          </a:xfrm>
          <a:custGeom>
            <a:avLst/>
            <a:gdLst/>
            <a:ahLst/>
            <a:cxnLst/>
            <a:rect l="l" t="t" r="r" b="b"/>
            <a:pathLst>
              <a:path w="2540" h="587375">
                <a:moveTo>
                  <a:pt x="2399" y="0"/>
                </a:moveTo>
                <a:lnTo>
                  <a:pt x="0" y="5870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58"/>
          <p:cNvSpPr/>
          <p:nvPr/>
        </p:nvSpPr>
        <p:spPr>
          <a:xfrm>
            <a:off x="7537422" y="3862334"/>
            <a:ext cx="590550" cy="5080"/>
          </a:xfrm>
          <a:custGeom>
            <a:avLst/>
            <a:gdLst/>
            <a:ahLst/>
            <a:cxnLst/>
            <a:rect l="l" t="t" r="r" b="b"/>
            <a:pathLst>
              <a:path w="590550" h="5080">
                <a:moveTo>
                  <a:pt x="590399" y="0"/>
                </a:moveTo>
                <a:lnTo>
                  <a:pt x="0" y="47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59"/>
          <p:cNvSpPr/>
          <p:nvPr/>
        </p:nvSpPr>
        <p:spPr>
          <a:xfrm>
            <a:off x="6540024" y="3842720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3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0"/>
          <p:cNvSpPr/>
          <p:nvPr/>
        </p:nvSpPr>
        <p:spPr>
          <a:xfrm>
            <a:off x="7211086" y="3781235"/>
            <a:ext cx="158250" cy="1229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1"/>
          <p:cNvSpPr txBox="1"/>
          <p:nvPr/>
        </p:nvSpPr>
        <p:spPr>
          <a:xfrm>
            <a:off x="6527524" y="2788193"/>
            <a:ext cx="1437005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dirty="0">
                <a:latin typeface="Arial"/>
                <a:cs typeface="Arial"/>
              </a:rPr>
              <a:t>Max-pool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within  each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subregion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69" name="object 62"/>
          <p:cNvSpPr txBox="1"/>
          <p:nvPr/>
        </p:nvSpPr>
        <p:spPr>
          <a:xfrm>
            <a:off x="6774120" y="4283308"/>
            <a:ext cx="2118360" cy="6578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67665" marR="359410" indent="-1270" algn="ctr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Region features  </a:t>
            </a:r>
            <a:r>
              <a:rPr sz="1400" dirty="0">
                <a:latin typeface="Arial"/>
                <a:cs typeface="Arial"/>
              </a:rPr>
              <a:t>(here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2 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2;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00"/>
              </a:lnSpc>
            </a:pPr>
            <a:r>
              <a:rPr sz="1400" spc="-5" dirty="0">
                <a:latin typeface="Arial"/>
                <a:cs typeface="Arial"/>
              </a:rPr>
              <a:t>In practice e.g 512 </a:t>
            </a:r>
            <a:r>
              <a:rPr sz="1400" dirty="0">
                <a:latin typeface="Arial"/>
                <a:cs typeface="Arial"/>
              </a:rPr>
              <a:t>x 7 x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7)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492363" y="2269556"/>
            <a:ext cx="4232215" cy="27177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289878" y="2495279"/>
            <a:ext cx="3724760" cy="22248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899592" y="764704"/>
            <a:ext cx="365632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R-CNN </a:t>
            </a:r>
            <a:r>
              <a:rPr sz="2800" dirty="0">
                <a:solidFill>
                  <a:srgbClr val="000000"/>
                </a:solidFill>
              </a:rPr>
              <a:t>vs </a:t>
            </a:r>
            <a:r>
              <a:rPr sz="2800" spc="-5" dirty="0">
                <a:solidFill>
                  <a:srgbClr val="000000"/>
                </a:solidFill>
              </a:rPr>
              <a:t>Fast</a:t>
            </a:r>
            <a:r>
              <a:rPr sz="2800" spc="-10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R-CNN</a:t>
            </a:r>
            <a:endParaRPr sz="2800" dirty="0"/>
          </a:p>
        </p:txBody>
      </p:sp>
      <p:sp>
        <p:nvSpPr>
          <p:cNvPr id="12" name="object 8"/>
          <p:cNvSpPr txBox="1"/>
          <p:nvPr/>
        </p:nvSpPr>
        <p:spPr>
          <a:xfrm>
            <a:off x="179512" y="5805264"/>
            <a:ext cx="5000625" cy="3867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5"/>
              </a:spcBef>
            </a:pPr>
            <a:r>
              <a:rPr sz="800" spc="-5" dirty="0">
                <a:latin typeface="Arial"/>
                <a:cs typeface="Arial"/>
              </a:rPr>
              <a:t>Girshick et al, </a:t>
            </a:r>
            <a:r>
              <a:rPr sz="800" dirty="0">
                <a:latin typeface="Arial"/>
                <a:cs typeface="Arial"/>
              </a:rPr>
              <a:t>“Rich </a:t>
            </a:r>
            <a:r>
              <a:rPr sz="800" spc="-5" dirty="0">
                <a:latin typeface="Arial"/>
                <a:cs typeface="Arial"/>
              </a:rPr>
              <a:t>feature hierarchies for accurate object detection and </a:t>
            </a:r>
            <a:r>
              <a:rPr sz="800" dirty="0">
                <a:latin typeface="Arial"/>
                <a:cs typeface="Arial"/>
              </a:rPr>
              <a:t>semantic segmentation”, </a:t>
            </a:r>
            <a:r>
              <a:rPr sz="800" spc="-5" dirty="0">
                <a:latin typeface="Arial"/>
                <a:cs typeface="Arial"/>
              </a:rPr>
              <a:t>CVPR 2014.  He et al, </a:t>
            </a:r>
            <a:r>
              <a:rPr sz="800" dirty="0">
                <a:latin typeface="Arial"/>
                <a:cs typeface="Arial"/>
              </a:rPr>
              <a:t>“Spatial </a:t>
            </a:r>
            <a:r>
              <a:rPr sz="800" spc="-5" dirty="0">
                <a:latin typeface="Arial"/>
                <a:cs typeface="Arial"/>
              </a:rPr>
              <a:t>pyramid pooling in deep </a:t>
            </a:r>
            <a:r>
              <a:rPr sz="800" dirty="0">
                <a:latin typeface="Arial"/>
                <a:cs typeface="Arial"/>
              </a:rPr>
              <a:t>convolutional </a:t>
            </a:r>
            <a:r>
              <a:rPr sz="800" spc="-5" dirty="0">
                <a:latin typeface="Arial"/>
                <a:cs typeface="Arial"/>
              </a:rPr>
              <a:t>networks for </a:t>
            </a:r>
            <a:r>
              <a:rPr sz="800" dirty="0">
                <a:latin typeface="Arial"/>
                <a:cs typeface="Arial"/>
              </a:rPr>
              <a:t>visual recognition”, </a:t>
            </a:r>
            <a:r>
              <a:rPr sz="800" spc="-5" dirty="0">
                <a:latin typeface="Arial"/>
                <a:cs typeface="Arial"/>
              </a:rPr>
              <a:t>ECCV</a:t>
            </a:r>
            <a:r>
              <a:rPr sz="800" spc="-5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2014</a:t>
            </a:r>
            <a:endParaRPr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00" spc="-5" dirty="0">
                <a:latin typeface="Arial"/>
                <a:cs typeface="Arial"/>
              </a:rPr>
              <a:t>Girshick, </a:t>
            </a:r>
            <a:r>
              <a:rPr sz="800" dirty="0">
                <a:latin typeface="Arial"/>
                <a:cs typeface="Arial"/>
              </a:rPr>
              <a:t>“Fast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4492363" y="2269556"/>
            <a:ext cx="4232215" cy="27177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289878" y="2495279"/>
            <a:ext cx="3724760" cy="22248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899592" y="764704"/>
            <a:ext cx="365632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R-CNN </a:t>
            </a:r>
            <a:r>
              <a:rPr sz="2800" dirty="0">
                <a:solidFill>
                  <a:srgbClr val="000000"/>
                </a:solidFill>
              </a:rPr>
              <a:t>vs </a:t>
            </a:r>
            <a:r>
              <a:rPr sz="2800" spc="-5" dirty="0">
                <a:solidFill>
                  <a:srgbClr val="000000"/>
                </a:solidFill>
              </a:rPr>
              <a:t>Fast</a:t>
            </a:r>
            <a:r>
              <a:rPr sz="2800" spc="-10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R-CNN</a:t>
            </a:r>
            <a:endParaRPr sz="2800" dirty="0"/>
          </a:p>
        </p:txBody>
      </p:sp>
      <p:sp>
        <p:nvSpPr>
          <p:cNvPr id="9" name="object 5"/>
          <p:cNvSpPr/>
          <p:nvPr/>
        </p:nvSpPr>
        <p:spPr>
          <a:xfrm>
            <a:off x="6055978" y="4493823"/>
            <a:ext cx="759460" cy="0"/>
          </a:xfrm>
          <a:custGeom>
            <a:avLst/>
            <a:gdLst/>
            <a:ahLst/>
            <a:cxnLst/>
            <a:rect l="l" t="t" r="r" b="b"/>
            <a:pathLst>
              <a:path w="759459">
                <a:moveTo>
                  <a:pt x="0" y="0"/>
                </a:moveTo>
                <a:lnTo>
                  <a:pt x="759299" y="0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960002" y="4452832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6881053" y="4082054"/>
            <a:ext cx="2083435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Problem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699"/>
              </a:lnSpc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Runtime dominated  by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region</a:t>
            </a:r>
            <a:r>
              <a:rPr sz="18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proposals!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179512" y="5805264"/>
            <a:ext cx="5000625" cy="3867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5"/>
              </a:spcBef>
            </a:pPr>
            <a:r>
              <a:rPr sz="800" spc="-5" dirty="0">
                <a:latin typeface="Arial"/>
                <a:cs typeface="Arial"/>
              </a:rPr>
              <a:t>Girshick et al, </a:t>
            </a:r>
            <a:r>
              <a:rPr sz="800" dirty="0">
                <a:latin typeface="Arial"/>
                <a:cs typeface="Arial"/>
              </a:rPr>
              <a:t>“Rich </a:t>
            </a:r>
            <a:r>
              <a:rPr sz="800" spc="-5" dirty="0">
                <a:latin typeface="Arial"/>
                <a:cs typeface="Arial"/>
              </a:rPr>
              <a:t>feature hierarchies for accurate object detection and </a:t>
            </a:r>
            <a:r>
              <a:rPr sz="800" dirty="0">
                <a:latin typeface="Arial"/>
                <a:cs typeface="Arial"/>
              </a:rPr>
              <a:t>semantic segmentation”, </a:t>
            </a:r>
            <a:r>
              <a:rPr sz="800" spc="-5" dirty="0">
                <a:latin typeface="Arial"/>
                <a:cs typeface="Arial"/>
              </a:rPr>
              <a:t>CVPR 2014.  He et al, </a:t>
            </a:r>
            <a:r>
              <a:rPr sz="800" dirty="0">
                <a:latin typeface="Arial"/>
                <a:cs typeface="Arial"/>
              </a:rPr>
              <a:t>“Spatial </a:t>
            </a:r>
            <a:r>
              <a:rPr sz="800" spc="-5" dirty="0">
                <a:latin typeface="Arial"/>
                <a:cs typeface="Arial"/>
              </a:rPr>
              <a:t>pyramid pooling in deep </a:t>
            </a:r>
            <a:r>
              <a:rPr sz="800" dirty="0">
                <a:latin typeface="Arial"/>
                <a:cs typeface="Arial"/>
              </a:rPr>
              <a:t>convolutional </a:t>
            </a:r>
            <a:r>
              <a:rPr sz="800" spc="-5" dirty="0">
                <a:latin typeface="Arial"/>
                <a:cs typeface="Arial"/>
              </a:rPr>
              <a:t>networks for </a:t>
            </a:r>
            <a:r>
              <a:rPr sz="800" dirty="0">
                <a:latin typeface="Arial"/>
                <a:cs typeface="Arial"/>
              </a:rPr>
              <a:t>visual recognition”, </a:t>
            </a:r>
            <a:r>
              <a:rPr sz="800" spc="-5" dirty="0">
                <a:latin typeface="Arial"/>
                <a:cs typeface="Arial"/>
              </a:rPr>
              <a:t>ECCV</a:t>
            </a:r>
            <a:r>
              <a:rPr sz="800" spc="-5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2014</a:t>
            </a:r>
            <a:endParaRPr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00" spc="-5" dirty="0">
                <a:latin typeface="Arial"/>
                <a:cs typeface="Arial"/>
              </a:rPr>
              <a:t>Girshick, </a:t>
            </a:r>
            <a:r>
              <a:rPr sz="800" dirty="0">
                <a:latin typeface="Arial"/>
                <a:cs typeface="Arial"/>
              </a:rPr>
              <a:t>“Fast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043608" y="703149"/>
            <a:ext cx="3816424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0000"/>
                </a:solidFill>
              </a:rPr>
              <a:t>Fast</a:t>
            </a:r>
            <a:r>
              <a:rPr sz="3200" b="1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er</a:t>
            </a:r>
            <a:r>
              <a:rPr sz="32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R-CNN: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000" dirty="0">
                <a:solidFill>
                  <a:srgbClr val="000000"/>
                </a:solidFill>
              </a:rPr>
              <a:t>Make </a:t>
            </a:r>
            <a:r>
              <a:rPr sz="2000" spc="-5" dirty="0">
                <a:solidFill>
                  <a:srgbClr val="000000"/>
                </a:solidFill>
              </a:rPr>
              <a:t>CNN do</a:t>
            </a:r>
            <a:r>
              <a:rPr sz="2000" spc="-9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proposals!</a:t>
            </a:r>
            <a:endParaRPr spc="-5" dirty="0">
              <a:solidFill>
                <a:srgbClr val="000000"/>
              </a:solidFill>
            </a:endParaRPr>
          </a:p>
        </p:txBody>
      </p:sp>
      <p:sp>
        <p:nvSpPr>
          <p:cNvPr id="7" name="object 3"/>
          <p:cNvSpPr/>
          <p:nvPr/>
        </p:nvSpPr>
        <p:spPr>
          <a:xfrm>
            <a:off x="3386307" y="1470919"/>
            <a:ext cx="5506173" cy="4478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201531" y="1470918"/>
            <a:ext cx="2200910" cy="568325"/>
          </a:xfrm>
          <a:custGeom>
            <a:avLst/>
            <a:gdLst/>
            <a:ahLst/>
            <a:cxnLst/>
            <a:rect l="l" t="t" r="r" b="b"/>
            <a:pathLst>
              <a:path w="2200910" h="568325">
                <a:moveTo>
                  <a:pt x="0" y="0"/>
                </a:moveTo>
                <a:lnTo>
                  <a:pt x="2200799" y="0"/>
                </a:lnTo>
                <a:lnTo>
                  <a:pt x="2200799" y="567899"/>
                </a:lnTo>
                <a:lnTo>
                  <a:pt x="0" y="5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129532" y="5659079"/>
            <a:ext cx="4886960" cy="2711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85"/>
              </a:spcBef>
            </a:pPr>
            <a:r>
              <a:rPr sz="800" spc="-5" dirty="0">
                <a:latin typeface="Arial"/>
                <a:cs typeface="Arial"/>
              </a:rPr>
              <a:t>Ren et al, </a:t>
            </a:r>
            <a:r>
              <a:rPr sz="800" dirty="0">
                <a:latin typeface="Arial"/>
                <a:cs typeface="Arial"/>
              </a:rPr>
              <a:t>“Faster </a:t>
            </a:r>
            <a:r>
              <a:rPr sz="800" spc="-5" dirty="0">
                <a:latin typeface="Arial"/>
                <a:cs typeface="Arial"/>
              </a:rPr>
              <a:t>R-CNN: </a:t>
            </a:r>
            <a:r>
              <a:rPr sz="800" spc="-20" dirty="0">
                <a:latin typeface="Arial"/>
                <a:cs typeface="Arial"/>
              </a:rPr>
              <a:t>Towards </a:t>
            </a:r>
            <a:r>
              <a:rPr sz="800" spc="-10" dirty="0">
                <a:latin typeface="Arial"/>
                <a:cs typeface="Arial"/>
              </a:rPr>
              <a:t>Real-Time </a:t>
            </a:r>
            <a:r>
              <a:rPr sz="800" spc="-5" dirty="0">
                <a:latin typeface="Arial"/>
                <a:cs typeface="Arial"/>
              </a:rPr>
              <a:t>Object Detection with Region Proposal Networks”, NIPS 2015  Figure </a:t>
            </a:r>
            <a:r>
              <a:rPr sz="800" dirty="0">
                <a:latin typeface="Arial"/>
                <a:cs typeface="Arial"/>
              </a:rPr>
              <a:t>copyright </a:t>
            </a:r>
            <a:r>
              <a:rPr sz="800" spc="-5" dirty="0">
                <a:latin typeface="Arial"/>
                <a:cs typeface="Arial"/>
              </a:rPr>
              <a:t>2015, Ross Girshick; </a:t>
            </a:r>
            <a:r>
              <a:rPr sz="800" dirty="0">
                <a:latin typeface="Arial"/>
                <a:cs typeface="Arial"/>
              </a:rPr>
              <a:t>reproduced </a:t>
            </a:r>
            <a:r>
              <a:rPr sz="800" spc="-5" dirty="0">
                <a:latin typeface="Arial"/>
                <a:cs typeface="Arial"/>
              </a:rPr>
              <a:t>with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permission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278632" y="2909225"/>
            <a:ext cx="3347720" cy="22332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72390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Insert </a:t>
            </a:r>
            <a:r>
              <a:rPr sz="1800" b="1" spc="-5" dirty="0">
                <a:latin typeface="Arial"/>
                <a:cs typeface="Arial"/>
              </a:rPr>
              <a:t>Region Proposal  Network </a:t>
            </a:r>
            <a:r>
              <a:rPr sz="1800" b="1" dirty="0">
                <a:latin typeface="Arial"/>
                <a:cs typeface="Arial"/>
              </a:rPr>
              <a:t>(RPN) </a:t>
            </a:r>
            <a:r>
              <a:rPr sz="1800" spc="-5" dirty="0">
                <a:latin typeface="Arial"/>
                <a:cs typeface="Arial"/>
              </a:rPr>
              <a:t>to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predict  proposals from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features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Otherwise </a:t>
            </a:r>
            <a:r>
              <a:rPr sz="1800" dirty="0">
                <a:latin typeface="Arial"/>
                <a:cs typeface="Arial"/>
              </a:rPr>
              <a:t>same </a:t>
            </a:r>
            <a:r>
              <a:rPr sz="1800" spc="-5" dirty="0">
                <a:latin typeface="Arial"/>
                <a:cs typeface="Arial"/>
              </a:rPr>
              <a:t>as Fast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R-CNN:  Crop features for each proposal,  </a:t>
            </a:r>
            <a:r>
              <a:rPr sz="1800" dirty="0">
                <a:latin typeface="Arial"/>
                <a:cs typeface="Arial"/>
              </a:rPr>
              <a:t>classify </a:t>
            </a:r>
            <a:r>
              <a:rPr sz="1800" spc="-5" dirty="0">
                <a:latin typeface="Arial"/>
                <a:cs typeface="Arial"/>
              </a:rPr>
              <a:t>each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one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8079" y="2721015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5994531" y="2536267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508079" y="2536267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508079" y="2536267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508079" y="2536267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520716" y="2709841"/>
            <a:ext cx="2478576" cy="2142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>
            <a:spLocks noGrp="1"/>
          </p:cNvSpPr>
          <p:nvPr>
            <p:ph type="title"/>
          </p:nvPr>
        </p:nvSpPr>
        <p:spPr>
          <a:xfrm>
            <a:off x="827584" y="692696"/>
            <a:ext cx="43376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000000"/>
                </a:solidFill>
              </a:rPr>
              <a:t>Region </a:t>
            </a:r>
            <a:r>
              <a:rPr sz="3000" spc="-10" dirty="0">
                <a:solidFill>
                  <a:srgbClr val="000000"/>
                </a:solidFill>
              </a:rPr>
              <a:t>Proposal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Network</a:t>
            </a:r>
            <a:endParaRPr sz="3000" dirty="0"/>
          </a:p>
        </p:txBody>
      </p:sp>
      <p:sp>
        <p:nvSpPr>
          <p:cNvPr id="13" name="object 9"/>
          <p:cNvSpPr/>
          <p:nvPr/>
        </p:nvSpPr>
        <p:spPr>
          <a:xfrm>
            <a:off x="167616" y="2715842"/>
            <a:ext cx="2486575" cy="2152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815341" y="3116432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2815341" y="3116432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2860167" y="3703142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3"/>
          <p:cNvSpPr/>
          <p:nvPr/>
        </p:nvSpPr>
        <p:spPr>
          <a:xfrm>
            <a:off x="3813516" y="2715841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3508092" y="45478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125141" y="2719942"/>
            <a:ext cx="45719" cy="1861186"/>
          </a:xfrm>
          <a:custGeom>
            <a:avLst/>
            <a:gdLst/>
            <a:ahLst/>
            <a:cxnLst/>
            <a:rect l="l" t="t" r="r" b="b"/>
            <a:pathLst>
              <a:path h="1521460">
                <a:moveTo>
                  <a:pt x="0" y="0"/>
                </a:moveTo>
                <a:lnTo>
                  <a:pt x="0" y="15211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125142" y="4550682"/>
            <a:ext cx="0" cy="302260"/>
          </a:xfrm>
          <a:custGeom>
            <a:avLst/>
            <a:gdLst/>
            <a:ahLst/>
            <a:cxnLst/>
            <a:rect l="l" t="t" r="r" b="b"/>
            <a:pathLst>
              <a:path h="302260">
                <a:moveTo>
                  <a:pt x="0" y="0"/>
                </a:moveTo>
                <a:lnTo>
                  <a:pt x="0" y="3019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 flipH="1">
            <a:off x="4355976" y="2719942"/>
            <a:ext cx="73966" cy="1069098"/>
          </a:xfrm>
          <a:custGeom>
            <a:avLst/>
            <a:gdLst/>
            <a:ahLst/>
            <a:cxnLst/>
            <a:rect l="l" t="t" r="r" b="b"/>
            <a:pathLst>
              <a:path h="607060">
                <a:moveTo>
                  <a:pt x="0" y="0"/>
                </a:moveTo>
                <a:lnTo>
                  <a:pt x="0" y="6067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429942" y="3636282"/>
            <a:ext cx="0" cy="1216660"/>
          </a:xfrm>
          <a:custGeom>
            <a:avLst/>
            <a:gdLst/>
            <a:ahLst/>
            <a:cxnLst/>
            <a:rect l="l" t="t" r="r" b="b"/>
            <a:pathLst>
              <a:path h="1216660">
                <a:moveTo>
                  <a:pt x="0" y="0"/>
                </a:moveTo>
                <a:lnTo>
                  <a:pt x="0" y="12163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734742" y="2719942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 flipH="1">
            <a:off x="4993823" y="2719942"/>
            <a:ext cx="45719" cy="1357130"/>
          </a:xfrm>
          <a:custGeom>
            <a:avLst/>
            <a:gdLst/>
            <a:ahLst/>
            <a:cxnLst/>
            <a:rect l="l" t="t" r="r" b="b"/>
            <a:pathLst>
              <a:path h="911860">
                <a:moveTo>
                  <a:pt x="0" y="0"/>
                </a:moveTo>
                <a:lnTo>
                  <a:pt x="0" y="9115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039542" y="3941082"/>
            <a:ext cx="0" cy="911860"/>
          </a:xfrm>
          <a:custGeom>
            <a:avLst/>
            <a:gdLst/>
            <a:ahLst/>
            <a:cxnLst/>
            <a:rect l="l" t="t" r="r" b="b"/>
            <a:pathLst>
              <a:path h="911860">
                <a:moveTo>
                  <a:pt x="0" y="0"/>
                </a:moveTo>
                <a:lnTo>
                  <a:pt x="0" y="9115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5344342" y="2719942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5649141" y="2719942"/>
            <a:ext cx="45719" cy="1573154"/>
          </a:xfrm>
          <a:custGeom>
            <a:avLst/>
            <a:gdLst/>
            <a:ahLst/>
            <a:cxnLst/>
            <a:rect l="l" t="t" r="r" b="b"/>
            <a:pathLst>
              <a:path h="1216660">
                <a:moveTo>
                  <a:pt x="0" y="0"/>
                </a:moveTo>
                <a:lnTo>
                  <a:pt x="0" y="12163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5649142" y="4245882"/>
            <a:ext cx="0" cy="607060"/>
          </a:xfrm>
          <a:custGeom>
            <a:avLst/>
            <a:gdLst/>
            <a:ahLst/>
            <a:cxnLst/>
            <a:rect l="l" t="t" r="r" b="b"/>
            <a:pathLst>
              <a:path h="607060">
                <a:moveTo>
                  <a:pt x="0" y="0"/>
                </a:moveTo>
                <a:lnTo>
                  <a:pt x="0" y="6067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08092" y="42430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08092" y="39382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08092" y="36334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3508092" y="33286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3508092" y="30238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632638" y="4921730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1"/>
          <p:cNvSpPr txBox="1"/>
          <p:nvPr/>
        </p:nvSpPr>
        <p:spPr>
          <a:xfrm>
            <a:off x="4129373" y="5140930"/>
            <a:ext cx="12090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Image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features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2"/>
          <p:cNvSpPr txBox="1"/>
          <p:nvPr/>
        </p:nvSpPr>
        <p:spPr>
          <a:xfrm>
            <a:off x="3956488" y="5350480"/>
            <a:ext cx="15563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8079" y="2721015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5994531" y="2536267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508079" y="2536267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508079" y="2536267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508079" y="2536267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520716" y="2709841"/>
            <a:ext cx="2478576" cy="2142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>
            <a:spLocks noGrp="1"/>
          </p:cNvSpPr>
          <p:nvPr>
            <p:ph type="title"/>
          </p:nvPr>
        </p:nvSpPr>
        <p:spPr>
          <a:xfrm>
            <a:off x="827584" y="692696"/>
            <a:ext cx="43376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000000"/>
                </a:solidFill>
              </a:rPr>
              <a:t>Region </a:t>
            </a:r>
            <a:r>
              <a:rPr sz="3000" spc="-10" dirty="0">
                <a:solidFill>
                  <a:srgbClr val="000000"/>
                </a:solidFill>
              </a:rPr>
              <a:t>Proposal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Network</a:t>
            </a:r>
            <a:endParaRPr sz="3000" dirty="0"/>
          </a:p>
        </p:txBody>
      </p:sp>
      <p:sp>
        <p:nvSpPr>
          <p:cNvPr id="13" name="object 9"/>
          <p:cNvSpPr/>
          <p:nvPr/>
        </p:nvSpPr>
        <p:spPr>
          <a:xfrm>
            <a:off x="167616" y="2715842"/>
            <a:ext cx="2486575" cy="2152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815341" y="3116432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2815341" y="3116432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2860167" y="3703142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3"/>
          <p:cNvSpPr/>
          <p:nvPr/>
        </p:nvSpPr>
        <p:spPr>
          <a:xfrm>
            <a:off x="3813516" y="2715841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3508092" y="45478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125142" y="2719942"/>
            <a:ext cx="0" cy="1521460"/>
          </a:xfrm>
          <a:custGeom>
            <a:avLst/>
            <a:gdLst/>
            <a:ahLst/>
            <a:cxnLst/>
            <a:rect l="l" t="t" r="r" b="b"/>
            <a:pathLst>
              <a:path h="1521460">
                <a:moveTo>
                  <a:pt x="0" y="0"/>
                </a:moveTo>
                <a:lnTo>
                  <a:pt x="0" y="15211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125142" y="4550682"/>
            <a:ext cx="0" cy="302260"/>
          </a:xfrm>
          <a:custGeom>
            <a:avLst/>
            <a:gdLst/>
            <a:ahLst/>
            <a:cxnLst/>
            <a:rect l="l" t="t" r="r" b="b"/>
            <a:pathLst>
              <a:path h="302260">
                <a:moveTo>
                  <a:pt x="0" y="0"/>
                </a:moveTo>
                <a:lnTo>
                  <a:pt x="0" y="3019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429942" y="2719942"/>
            <a:ext cx="0" cy="607060"/>
          </a:xfrm>
          <a:custGeom>
            <a:avLst/>
            <a:gdLst/>
            <a:ahLst/>
            <a:cxnLst/>
            <a:rect l="l" t="t" r="r" b="b"/>
            <a:pathLst>
              <a:path h="607060">
                <a:moveTo>
                  <a:pt x="0" y="0"/>
                </a:moveTo>
                <a:lnTo>
                  <a:pt x="0" y="6067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429942" y="3636282"/>
            <a:ext cx="0" cy="1216660"/>
          </a:xfrm>
          <a:custGeom>
            <a:avLst/>
            <a:gdLst/>
            <a:ahLst/>
            <a:cxnLst/>
            <a:rect l="l" t="t" r="r" b="b"/>
            <a:pathLst>
              <a:path h="1216660">
                <a:moveTo>
                  <a:pt x="0" y="0"/>
                </a:moveTo>
                <a:lnTo>
                  <a:pt x="0" y="12163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734742" y="2719942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039542" y="2719942"/>
            <a:ext cx="0" cy="911860"/>
          </a:xfrm>
          <a:custGeom>
            <a:avLst/>
            <a:gdLst/>
            <a:ahLst/>
            <a:cxnLst/>
            <a:rect l="l" t="t" r="r" b="b"/>
            <a:pathLst>
              <a:path h="911860">
                <a:moveTo>
                  <a:pt x="0" y="0"/>
                </a:moveTo>
                <a:lnTo>
                  <a:pt x="0" y="9115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039542" y="3941082"/>
            <a:ext cx="0" cy="911860"/>
          </a:xfrm>
          <a:custGeom>
            <a:avLst/>
            <a:gdLst/>
            <a:ahLst/>
            <a:cxnLst/>
            <a:rect l="l" t="t" r="r" b="b"/>
            <a:pathLst>
              <a:path h="911860">
                <a:moveTo>
                  <a:pt x="0" y="0"/>
                </a:moveTo>
                <a:lnTo>
                  <a:pt x="0" y="9115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5344342" y="2719942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5649142" y="2719942"/>
            <a:ext cx="0" cy="1216660"/>
          </a:xfrm>
          <a:custGeom>
            <a:avLst/>
            <a:gdLst/>
            <a:ahLst/>
            <a:cxnLst/>
            <a:rect l="l" t="t" r="r" b="b"/>
            <a:pathLst>
              <a:path h="1216660">
                <a:moveTo>
                  <a:pt x="0" y="0"/>
                </a:moveTo>
                <a:lnTo>
                  <a:pt x="0" y="12163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5649142" y="4245882"/>
            <a:ext cx="0" cy="607060"/>
          </a:xfrm>
          <a:custGeom>
            <a:avLst/>
            <a:gdLst/>
            <a:ahLst/>
            <a:cxnLst/>
            <a:rect l="l" t="t" r="r" b="b"/>
            <a:pathLst>
              <a:path h="607060">
                <a:moveTo>
                  <a:pt x="0" y="0"/>
                </a:moveTo>
                <a:lnTo>
                  <a:pt x="0" y="6067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08092" y="42430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08092" y="39382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08092" y="36334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3508092" y="33286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3508092" y="30238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632638" y="4921730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1"/>
          <p:cNvSpPr txBox="1"/>
          <p:nvPr/>
        </p:nvSpPr>
        <p:spPr>
          <a:xfrm>
            <a:off x="4129373" y="5140930"/>
            <a:ext cx="12090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Image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features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2"/>
          <p:cNvSpPr txBox="1"/>
          <p:nvPr/>
        </p:nvSpPr>
        <p:spPr>
          <a:xfrm>
            <a:off x="3956488" y="5350480"/>
            <a:ext cx="15563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37" name="object 33"/>
          <p:cNvSpPr txBox="1"/>
          <p:nvPr/>
        </p:nvSpPr>
        <p:spPr>
          <a:xfrm>
            <a:off x="6639247" y="1681738"/>
            <a:ext cx="218122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Imagine an </a:t>
            </a:r>
            <a:r>
              <a:rPr sz="1600" b="1" spc="-5" dirty="0">
                <a:latin typeface="Arial"/>
                <a:cs typeface="Arial"/>
              </a:rPr>
              <a:t>anchor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box  </a:t>
            </a:r>
            <a:r>
              <a:rPr sz="1600" spc="-5" dirty="0">
                <a:latin typeface="Arial"/>
                <a:cs typeface="Arial"/>
              </a:rPr>
              <a:t>of fixed </a:t>
            </a:r>
            <a:r>
              <a:rPr sz="1600" dirty="0">
                <a:latin typeface="Arial"/>
                <a:cs typeface="Arial"/>
              </a:rPr>
              <a:t>size </a:t>
            </a:r>
            <a:r>
              <a:rPr sz="1600" spc="-5" dirty="0">
                <a:latin typeface="Arial"/>
                <a:cs typeface="Arial"/>
              </a:rPr>
              <a:t>at each  point in the feature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map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4"/>
          <p:cNvSpPr/>
          <p:nvPr/>
        </p:nvSpPr>
        <p:spPr>
          <a:xfrm>
            <a:off x="4025244" y="2978240"/>
            <a:ext cx="1745614" cy="1616710"/>
          </a:xfrm>
          <a:custGeom>
            <a:avLst/>
            <a:gdLst/>
            <a:ahLst/>
            <a:cxnLst/>
            <a:rect l="l" t="t" r="r" b="b"/>
            <a:pathLst>
              <a:path w="1745614" h="1616710">
                <a:moveTo>
                  <a:pt x="0" y="0"/>
                </a:moveTo>
                <a:lnTo>
                  <a:pt x="1745099" y="0"/>
                </a:lnTo>
                <a:lnTo>
                  <a:pt x="1745099" y="1616099"/>
                </a:lnTo>
                <a:lnTo>
                  <a:pt x="0" y="1616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4742984" y="3631482"/>
            <a:ext cx="309880" cy="309880"/>
          </a:xfrm>
          <a:custGeom>
            <a:avLst/>
            <a:gdLst/>
            <a:ahLst/>
            <a:cxnLst/>
            <a:rect l="l" t="t" r="r" b="b"/>
            <a:pathLst>
              <a:path w="309879" h="309880">
                <a:moveTo>
                  <a:pt x="0" y="0"/>
                </a:moveTo>
                <a:lnTo>
                  <a:pt x="309599" y="0"/>
                </a:lnTo>
                <a:lnTo>
                  <a:pt x="309599" y="309599"/>
                </a:lnTo>
                <a:lnTo>
                  <a:pt x="0" y="309599"/>
                </a:lnTo>
                <a:lnTo>
                  <a:pt x="0" y="0"/>
                </a:lnTo>
                <a:close/>
              </a:path>
            </a:pathLst>
          </a:custGeom>
          <a:solidFill>
            <a:srgbClr val="4A86E7">
              <a:alpha val="5230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3415644" y="2673440"/>
            <a:ext cx="1745614" cy="1616710"/>
          </a:xfrm>
          <a:custGeom>
            <a:avLst/>
            <a:gdLst/>
            <a:ahLst/>
            <a:cxnLst/>
            <a:rect l="l" t="t" r="r" b="b"/>
            <a:pathLst>
              <a:path w="1745614" h="1616710">
                <a:moveTo>
                  <a:pt x="0" y="0"/>
                </a:moveTo>
                <a:lnTo>
                  <a:pt x="1745099" y="0"/>
                </a:lnTo>
                <a:lnTo>
                  <a:pt x="1745099" y="1616100"/>
                </a:lnTo>
                <a:lnTo>
                  <a:pt x="0" y="1616100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4133384" y="3326682"/>
            <a:ext cx="309880" cy="309880"/>
          </a:xfrm>
          <a:custGeom>
            <a:avLst/>
            <a:gdLst/>
            <a:ahLst/>
            <a:cxnLst/>
            <a:rect l="l" t="t" r="r" b="b"/>
            <a:pathLst>
              <a:path w="309879" h="309880">
                <a:moveTo>
                  <a:pt x="0" y="0"/>
                </a:moveTo>
                <a:lnTo>
                  <a:pt x="309599" y="0"/>
                </a:lnTo>
                <a:lnTo>
                  <a:pt x="309599" y="309599"/>
                </a:lnTo>
                <a:lnTo>
                  <a:pt x="0" y="309599"/>
                </a:lnTo>
                <a:lnTo>
                  <a:pt x="0" y="0"/>
                </a:lnTo>
                <a:close/>
              </a:path>
            </a:pathLst>
          </a:custGeom>
          <a:solidFill>
            <a:srgbClr val="4A86E7">
              <a:alpha val="5230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4634844" y="3283040"/>
            <a:ext cx="1745614" cy="1616710"/>
          </a:xfrm>
          <a:custGeom>
            <a:avLst/>
            <a:gdLst/>
            <a:ahLst/>
            <a:cxnLst/>
            <a:rect l="l" t="t" r="r" b="b"/>
            <a:pathLst>
              <a:path w="1745614" h="1616710">
                <a:moveTo>
                  <a:pt x="0" y="0"/>
                </a:moveTo>
                <a:lnTo>
                  <a:pt x="1745099" y="0"/>
                </a:lnTo>
                <a:lnTo>
                  <a:pt x="1745099" y="1616099"/>
                </a:lnTo>
                <a:lnTo>
                  <a:pt x="0" y="1616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5352584" y="3936282"/>
            <a:ext cx="309880" cy="309880"/>
          </a:xfrm>
          <a:custGeom>
            <a:avLst/>
            <a:gdLst/>
            <a:ahLst/>
            <a:cxnLst/>
            <a:rect l="l" t="t" r="r" b="b"/>
            <a:pathLst>
              <a:path w="309879" h="309880">
                <a:moveTo>
                  <a:pt x="0" y="0"/>
                </a:moveTo>
                <a:lnTo>
                  <a:pt x="309599" y="0"/>
                </a:lnTo>
                <a:lnTo>
                  <a:pt x="309599" y="309599"/>
                </a:lnTo>
                <a:lnTo>
                  <a:pt x="0" y="309599"/>
                </a:lnTo>
                <a:lnTo>
                  <a:pt x="0" y="0"/>
                </a:lnTo>
                <a:close/>
              </a:path>
            </a:pathLst>
          </a:custGeom>
          <a:solidFill>
            <a:srgbClr val="4A86E7">
              <a:alpha val="5230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3110844" y="3587840"/>
            <a:ext cx="1745614" cy="1616710"/>
          </a:xfrm>
          <a:custGeom>
            <a:avLst/>
            <a:gdLst/>
            <a:ahLst/>
            <a:cxnLst/>
            <a:rect l="l" t="t" r="r" b="b"/>
            <a:pathLst>
              <a:path w="1745614" h="1616710">
                <a:moveTo>
                  <a:pt x="0" y="0"/>
                </a:moveTo>
                <a:lnTo>
                  <a:pt x="1745100" y="0"/>
                </a:lnTo>
                <a:lnTo>
                  <a:pt x="1745100" y="1616099"/>
                </a:lnTo>
                <a:lnTo>
                  <a:pt x="0" y="1616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3828584" y="4241082"/>
            <a:ext cx="309880" cy="309880"/>
          </a:xfrm>
          <a:custGeom>
            <a:avLst/>
            <a:gdLst/>
            <a:ahLst/>
            <a:cxnLst/>
            <a:rect l="l" t="t" r="r" b="b"/>
            <a:pathLst>
              <a:path w="309879" h="309879">
                <a:moveTo>
                  <a:pt x="0" y="0"/>
                </a:moveTo>
                <a:lnTo>
                  <a:pt x="309599" y="0"/>
                </a:lnTo>
                <a:lnTo>
                  <a:pt x="309599" y="309599"/>
                </a:lnTo>
                <a:lnTo>
                  <a:pt x="0" y="309599"/>
                </a:lnTo>
                <a:lnTo>
                  <a:pt x="0" y="0"/>
                </a:lnTo>
                <a:close/>
              </a:path>
            </a:pathLst>
          </a:custGeom>
          <a:solidFill>
            <a:srgbClr val="4A86E7">
              <a:alpha val="5230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8079" y="2721015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5994531" y="2536267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508079" y="2536267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508079" y="2536267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508079" y="2536267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520716" y="2709841"/>
            <a:ext cx="2478576" cy="2142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>
            <a:spLocks noGrp="1"/>
          </p:cNvSpPr>
          <p:nvPr>
            <p:ph type="title"/>
          </p:nvPr>
        </p:nvSpPr>
        <p:spPr>
          <a:xfrm>
            <a:off x="827584" y="692696"/>
            <a:ext cx="43376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000000"/>
                </a:solidFill>
              </a:rPr>
              <a:t>Region </a:t>
            </a:r>
            <a:r>
              <a:rPr sz="3000" spc="-10" dirty="0">
                <a:solidFill>
                  <a:srgbClr val="000000"/>
                </a:solidFill>
              </a:rPr>
              <a:t>Proposal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Network</a:t>
            </a:r>
            <a:endParaRPr sz="3000" dirty="0"/>
          </a:p>
        </p:txBody>
      </p:sp>
      <p:sp>
        <p:nvSpPr>
          <p:cNvPr id="13" name="object 9"/>
          <p:cNvSpPr/>
          <p:nvPr/>
        </p:nvSpPr>
        <p:spPr>
          <a:xfrm>
            <a:off x="167616" y="2715842"/>
            <a:ext cx="2486575" cy="2152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815341" y="3116432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2815341" y="3116432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2860167" y="3703142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3"/>
          <p:cNvSpPr/>
          <p:nvPr/>
        </p:nvSpPr>
        <p:spPr>
          <a:xfrm>
            <a:off x="3813516" y="2715841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3508092" y="45478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125142" y="2719942"/>
            <a:ext cx="0" cy="1521460"/>
          </a:xfrm>
          <a:custGeom>
            <a:avLst/>
            <a:gdLst/>
            <a:ahLst/>
            <a:cxnLst/>
            <a:rect l="l" t="t" r="r" b="b"/>
            <a:pathLst>
              <a:path h="1521460">
                <a:moveTo>
                  <a:pt x="0" y="0"/>
                </a:moveTo>
                <a:lnTo>
                  <a:pt x="0" y="15211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4125142" y="4550682"/>
            <a:ext cx="0" cy="302260"/>
          </a:xfrm>
          <a:custGeom>
            <a:avLst/>
            <a:gdLst/>
            <a:ahLst/>
            <a:cxnLst/>
            <a:rect l="l" t="t" r="r" b="b"/>
            <a:pathLst>
              <a:path h="302260">
                <a:moveTo>
                  <a:pt x="0" y="0"/>
                </a:moveTo>
                <a:lnTo>
                  <a:pt x="0" y="3019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429942" y="2719942"/>
            <a:ext cx="0" cy="607060"/>
          </a:xfrm>
          <a:custGeom>
            <a:avLst/>
            <a:gdLst/>
            <a:ahLst/>
            <a:cxnLst/>
            <a:rect l="l" t="t" r="r" b="b"/>
            <a:pathLst>
              <a:path h="607060">
                <a:moveTo>
                  <a:pt x="0" y="0"/>
                </a:moveTo>
                <a:lnTo>
                  <a:pt x="0" y="6067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4429942" y="3636282"/>
            <a:ext cx="0" cy="1216660"/>
          </a:xfrm>
          <a:custGeom>
            <a:avLst/>
            <a:gdLst/>
            <a:ahLst/>
            <a:cxnLst/>
            <a:rect l="l" t="t" r="r" b="b"/>
            <a:pathLst>
              <a:path h="1216660">
                <a:moveTo>
                  <a:pt x="0" y="0"/>
                </a:moveTo>
                <a:lnTo>
                  <a:pt x="0" y="12163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734742" y="2719942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039542" y="2719942"/>
            <a:ext cx="0" cy="911860"/>
          </a:xfrm>
          <a:custGeom>
            <a:avLst/>
            <a:gdLst/>
            <a:ahLst/>
            <a:cxnLst/>
            <a:rect l="l" t="t" r="r" b="b"/>
            <a:pathLst>
              <a:path h="911860">
                <a:moveTo>
                  <a:pt x="0" y="0"/>
                </a:moveTo>
                <a:lnTo>
                  <a:pt x="0" y="9115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039542" y="3941082"/>
            <a:ext cx="0" cy="911860"/>
          </a:xfrm>
          <a:custGeom>
            <a:avLst/>
            <a:gdLst/>
            <a:ahLst/>
            <a:cxnLst/>
            <a:rect l="l" t="t" r="r" b="b"/>
            <a:pathLst>
              <a:path h="911860">
                <a:moveTo>
                  <a:pt x="0" y="0"/>
                </a:moveTo>
                <a:lnTo>
                  <a:pt x="0" y="9115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5344342" y="2719942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5649142" y="2719942"/>
            <a:ext cx="0" cy="1216660"/>
          </a:xfrm>
          <a:custGeom>
            <a:avLst/>
            <a:gdLst/>
            <a:ahLst/>
            <a:cxnLst/>
            <a:rect l="l" t="t" r="r" b="b"/>
            <a:pathLst>
              <a:path h="1216660">
                <a:moveTo>
                  <a:pt x="0" y="0"/>
                </a:moveTo>
                <a:lnTo>
                  <a:pt x="0" y="12163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5649142" y="4245882"/>
            <a:ext cx="0" cy="607060"/>
          </a:xfrm>
          <a:custGeom>
            <a:avLst/>
            <a:gdLst/>
            <a:ahLst/>
            <a:cxnLst/>
            <a:rect l="l" t="t" r="r" b="b"/>
            <a:pathLst>
              <a:path h="607060">
                <a:moveTo>
                  <a:pt x="0" y="0"/>
                </a:moveTo>
                <a:lnTo>
                  <a:pt x="0" y="6067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08092" y="42430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08092" y="39382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08092" y="36334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3508092" y="33286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3508092" y="30238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632638" y="4921730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1"/>
          <p:cNvSpPr txBox="1"/>
          <p:nvPr/>
        </p:nvSpPr>
        <p:spPr>
          <a:xfrm>
            <a:off x="4129373" y="5140930"/>
            <a:ext cx="12090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Image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features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2"/>
          <p:cNvSpPr txBox="1"/>
          <p:nvPr/>
        </p:nvSpPr>
        <p:spPr>
          <a:xfrm>
            <a:off x="3956488" y="5350480"/>
            <a:ext cx="15563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37" name="object 33"/>
          <p:cNvSpPr txBox="1"/>
          <p:nvPr/>
        </p:nvSpPr>
        <p:spPr>
          <a:xfrm>
            <a:off x="6639247" y="1681738"/>
            <a:ext cx="218122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Imagine an </a:t>
            </a:r>
            <a:r>
              <a:rPr sz="1600" b="1" spc="-5" dirty="0">
                <a:latin typeface="Arial"/>
                <a:cs typeface="Arial"/>
              </a:rPr>
              <a:t>anchor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box  </a:t>
            </a:r>
            <a:r>
              <a:rPr sz="1600" spc="-5" dirty="0">
                <a:latin typeface="Arial"/>
                <a:cs typeface="Arial"/>
              </a:rPr>
              <a:t>of fixed </a:t>
            </a:r>
            <a:r>
              <a:rPr sz="1600" dirty="0">
                <a:latin typeface="Arial"/>
                <a:cs typeface="Arial"/>
              </a:rPr>
              <a:t>size </a:t>
            </a:r>
            <a:r>
              <a:rPr sz="1600" spc="-5" dirty="0">
                <a:latin typeface="Arial"/>
                <a:cs typeface="Arial"/>
              </a:rPr>
              <a:t>at each  point in the feature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map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4"/>
          <p:cNvSpPr/>
          <p:nvPr/>
        </p:nvSpPr>
        <p:spPr>
          <a:xfrm>
            <a:off x="4025244" y="2978240"/>
            <a:ext cx="1745614" cy="1616710"/>
          </a:xfrm>
          <a:custGeom>
            <a:avLst/>
            <a:gdLst/>
            <a:ahLst/>
            <a:cxnLst/>
            <a:rect l="l" t="t" r="r" b="b"/>
            <a:pathLst>
              <a:path w="1745614" h="1616710">
                <a:moveTo>
                  <a:pt x="0" y="0"/>
                </a:moveTo>
                <a:lnTo>
                  <a:pt x="1745099" y="0"/>
                </a:lnTo>
                <a:lnTo>
                  <a:pt x="1745099" y="1616099"/>
                </a:lnTo>
                <a:lnTo>
                  <a:pt x="0" y="1616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4742984" y="3631482"/>
            <a:ext cx="309880" cy="309880"/>
          </a:xfrm>
          <a:custGeom>
            <a:avLst/>
            <a:gdLst/>
            <a:ahLst/>
            <a:cxnLst/>
            <a:rect l="l" t="t" r="r" b="b"/>
            <a:pathLst>
              <a:path w="309879" h="309880">
                <a:moveTo>
                  <a:pt x="0" y="0"/>
                </a:moveTo>
                <a:lnTo>
                  <a:pt x="309599" y="0"/>
                </a:lnTo>
                <a:lnTo>
                  <a:pt x="309599" y="309599"/>
                </a:lnTo>
                <a:lnTo>
                  <a:pt x="0" y="309599"/>
                </a:lnTo>
                <a:lnTo>
                  <a:pt x="0" y="0"/>
                </a:lnTo>
                <a:close/>
              </a:path>
            </a:pathLst>
          </a:custGeom>
          <a:solidFill>
            <a:srgbClr val="00FF00">
              <a:alpha val="52308"/>
            </a:srgbClr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3415644" y="2673440"/>
            <a:ext cx="1745614" cy="1616710"/>
          </a:xfrm>
          <a:custGeom>
            <a:avLst/>
            <a:gdLst/>
            <a:ahLst/>
            <a:cxnLst/>
            <a:rect l="l" t="t" r="r" b="b"/>
            <a:pathLst>
              <a:path w="1745614" h="1616710">
                <a:moveTo>
                  <a:pt x="0" y="0"/>
                </a:moveTo>
                <a:lnTo>
                  <a:pt x="1745099" y="0"/>
                </a:lnTo>
                <a:lnTo>
                  <a:pt x="1745099" y="1616100"/>
                </a:lnTo>
                <a:lnTo>
                  <a:pt x="0" y="1616100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4133384" y="3326682"/>
            <a:ext cx="309880" cy="309880"/>
          </a:xfrm>
          <a:custGeom>
            <a:avLst/>
            <a:gdLst/>
            <a:ahLst/>
            <a:cxnLst/>
            <a:rect l="l" t="t" r="r" b="b"/>
            <a:pathLst>
              <a:path w="309879" h="309880">
                <a:moveTo>
                  <a:pt x="0" y="0"/>
                </a:moveTo>
                <a:lnTo>
                  <a:pt x="309599" y="0"/>
                </a:lnTo>
                <a:lnTo>
                  <a:pt x="309599" y="309599"/>
                </a:lnTo>
                <a:lnTo>
                  <a:pt x="0" y="3095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52308"/>
            </a:srgbClr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4634844" y="3283040"/>
            <a:ext cx="1745614" cy="1616710"/>
          </a:xfrm>
          <a:custGeom>
            <a:avLst/>
            <a:gdLst/>
            <a:ahLst/>
            <a:cxnLst/>
            <a:rect l="l" t="t" r="r" b="b"/>
            <a:pathLst>
              <a:path w="1745614" h="1616710">
                <a:moveTo>
                  <a:pt x="0" y="0"/>
                </a:moveTo>
                <a:lnTo>
                  <a:pt x="1745099" y="0"/>
                </a:lnTo>
                <a:lnTo>
                  <a:pt x="1745099" y="1616099"/>
                </a:lnTo>
                <a:lnTo>
                  <a:pt x="0" y="1616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5352584" y="3936282"/>
            <a:ext cx="309880" cy="309880"/>
          </a:xfrm>
          <a:custGeom>
            <a:avLst/>
            <a:gdLst/>
            <a:ahLst/>
            <a:cxnLst/>
            <a:rect l="l" t="t" r="r" b="b"/>
            <a:pathLst>
              <a:path w="309879" h="309880">
                <a:moveTo>
                  <a:pt x="0" y="0"/>
                </a:moveTo>
                <a:lnTo>
                  <a:pt x="309599" y="0"/>
                </a:lnTo>
                <a:lnTo>
                  <a:pt x="309599" y="309599"/>
                </a:lnTo>
                <a:lnTo>
                  <a:pt x="0" y="3095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52308"/>
            </a:srgbClr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3110844" y="3587840"/>
            <a:ext cx="1745614" cy="1616710"/>
          </a:xfrm>
          <a:custGeom>
            <a:avLst/>
            <a:gdLst/>
            <a:ahLst/>
            <a:cxnLst/>
            <a:rect l="l" t="t" r="r" b="b"/>
            <a:pathLst>
              <a:path w="1745614" h="1616710">
                <a:moveTo>
                  <a:pt x="0" y="0"/>
                </a:moveTo>
                <a:lnTo>
                  <a:pt x="1745100" y="0"/>
                </a:lnTo>
                <a:lnTo>
                  <a:pt x="1745100" y="1616099"/>
                </a:lnTo>
                <a:lnTo>
                  <a:pt x="0" y="1616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3828584" y="4241082"/>
            <a:ext cx="309880" cy="309880"/>
          </a:xfrm>
          <a:custGeom>
            <a:avLst/>
            <a:gdLst/>
            <a:ahLst/>
            <a:cxnLst/>
            <a:rect l="l" t="t" r="r" b="b"/>
            <a:pathLst>
              <a:path w="309879" h="309879">
                <a:moveTo>
                  <a:pt x="0" y="0"/>
                </a:moveTo>
                <a:lnTo>
                  <a:pt x="309599" y="0"/>
                </a:lnTo>
                <a:lnTo>
                  <a:pt x="309599" y="309599"/>
                </a:lnTo>
                <a:lnTo>
                  <a:pt x="0" y="3095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52308"/>
            </a:srgbClr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38"/>
          <p:cNvSpPr/>
          <p:nvPr/>
        </p:nvSpPr>
        <p:spPr>
          <a:xfrm>
            <a:off x="6313717" y="3071935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39"/>
          <p:cNvSpPr/>
          <p:nvPr/>
        </p:nvSpPr>
        <p:spPr>
          <a:xfrm>
            <a:off x="6313717" y="3071935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0"/>
          <p:cNvSpPr txBox="1"/>
          <p:nvPr/>
        </p:nvSpPr>
        <p:spPr>
          <a:xfrm>
            <a:off x="6358543" y="3652458"/>
            <a:ext cx="440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Conv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9" name="object 41"/>
          <p:cNvSpPr txBox="1"/>
          <p:nvPr/>
        </p:nvSpPr>
        <p:spPr>
          <a:xfrm>
            <a:off x="7402641" y="3252658"/>
            <a:ext cx="163385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Anchor is an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object?</a:t>
            </a:r>
            <a:endParaRPr sz="1400" dirty="0">
              <a:latin typeface="Arial"/>
              <a:cs typeface="Arial"/>
            </a:endParaRPr>
          </a:p>
          <a:p>
            <a:pPr marL="1270" algn="ctr">
              <a:lnSpc>
                <a:spcPts val="1664"/>
              </a:lnSpc>
            </a:pPr>
            <a:r>
              <a:rPr sz="1400" dirty="0">
                <a:latin typeface="Arial"/>
                <a:cs typeface="Arial"/>
              </a:rPr>
              <a:t>1 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0" name="object 42"/>
          <p:cNvSpPr/>
          <p:nvPr/>
        </p:nvSpPr>
        <p:spPr>
          <a:xfrm>
            <a:off x="6914717" y="3506269"/>
            <a:ext cx="311150" cy="0"/>
          </a:xfrm>
          <a:custGeom>
            <a:avLst/>
            <a:gdLst/>
            <a:ahLst/>
            <a:cxnLst/>
            <a:rect l="l" t="t" r="r" b="b"/>
            <a:pathLst>
              <a:path w="311150">
                <a:moveTo>
                  <a:pt x="0" y="0"/>
                </a:moveTo>
                <a:lnTo>
                  <a:pt x="310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3"/>
          <p:cNvSpPr/>
          <p:nvPr/>
        </p:nvSpPr>
        <p:spPr>
          <a:xfrm>
            <a:off x="7215993" y="3465279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4"/>
          <p:cNvSpPr txBox="1"/>
          <p:nvPr/>
        </p:nvSpPr>
        <p:spPr>
          <a:xfrm>
            <a:off x="6300192" y="5081106"/>
            <a:ext cx="2621915" cy="10121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-1905" algn="ctr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At each point, predict  whether the </a:t>
            </a:r>
            <a:r>
              <a:rPr sz="1600" dirty="0">
                <a:latin typeface="Arial"/>
                <a:cs typeface="Arial"/>
              </a:rPr>
              <a:t>corresponding  </a:t>
            </a:r>
            <a:r>
              <a:rPr sz="1600" spc="-5" dirty="0">
                <a:latin typeface="Arial"/>
                <a:cs typeface="Arial"/>
              </a:rPr>
              <a:t>anchor </a:t>
            </a:r>
            <a:r>
              <a:rPr sz="1600" dirty="0">
                <a:latin typeface="Arial"/>
                <a:cs typeface="Arial"/>
              </a:rPr>
              <a:t>contains </a:t>
            </a:r>
            <a:r>
              <a:rPr sz="1600" spc="-5" dirty="0">
                <a:latin typeface="Arial"/>
                <a:cs typeface="Arial"/>
              </a:rPr>
              <a:t>an object  </a:t>
            </a:r>
            <a:r>
              <a:rPr sz="1600" dirty="0">
                <a:latin typeface="Arial"/>
                <a:cs typeface="Arial"/>
              </a:rPr>
              <a:t>(per-pixel </a:t>
            </a:r>
            <a:r>
              <a:rPr sz="1600" spc="-5" dirty="0">
                <a:latin typeface="Arial"/>
                <a:cs typeface="Arial"/>
              </a:rPr>
              <a:t>logistic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regression)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8079" y="2721015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5994531" y="2536267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508079" y="2536267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508079" y="2536267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508079" y="2536267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520716" y="2709841"/>
            <a:ext cx="2478576" cy="2142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>
            <a:spLocks noGrp="1"/>
          </p:cNvSpPr>
          <p:nvPr>
            <p:ph type="title"/>
          </p:nvPr>
        </p:nvSpPr>
        <p:spPr>
          <a:xfrm>
            <a:off x="827584" y="692696"/>
            <a:ext cx="43376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000000"/>
                </a:solidFill>
              </a:rPr>
              <a:t>Region </a:t>
            </a:r>
            <a:r>
              <a:rPr sz="3000" spc="-10" dirty="0">
                <a:solidFill>
                  <a:srgbClr val="000000"/>
                </a:solidFill>
              </a:rPr>
              <a:t>Proposal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Network</a:t>
            </a:r>
            <a:endParaRPr sz="3000" dirty="0"/>
          </a:p>
        </p:txBody>
      </p:sp>
      <p:sp>
        <p:nvSpPr>
          <p:cNvPr id="13" name="object 9"/>
          <p:cNvSpPr/>
          <p:nvPr/>
        </p:nvSpPr>
        <p:spPr>
          <a:xfrm>
            <a:off x="167616" y="2715842"/>
            <a:ext cx="2486575" cy="2152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815341" y="3116432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2815341" y="3116432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2860167" y="3703142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3"/>
          <p:cNvSpPr/>
          <p:nvPr/>
        </p:nvSpPr>
        <p:spPr>
          <a:xfrm>
            <a:off x="3813516" y="2715841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3508092" y="45478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125141" y="2719942"/>
            <a:ext cx="45719" cy="2149218"/>
          </a:xfrm>
          <a:custGeom>
            <a:avLst/>
            <a:gdLst/>
            <a:ahLst/>
            <a:cxnLst/>
            <a:rect l="l" t="t" r="r" b="b"/>
            <a:pathLst>
              <a:path h="1521460">
                <a:moveTo>
                  <a:pt x="0" y="0"/>
                </a:moveTo>
                <a:lnTo>
                  <a:pt x="0" y="15211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 flipH="1">
            <a:off x="4382265" y="2708920"/>
            <a:ext cx="45719" cy="2144022"/>
          </a:xfrm>
          <a:custGeom>
            <a:avLst/>
            <a:gdLst/>
            <a:ahLst/>
            <a:cxnLst/>
            <a:rect l="l" t="t" r="r" b="b"/>
            <a:pathLst>
              <a:path h="1216660">
                <a:moveTo>
                  <a:pt x="0" y="0"/>
                </a:moveTo>
                <a:lnTo>
                  <a:pt x="0" y="12163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734742" y="2719942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039542" y="2719942"/>
            <a:ext cx="0" cy="911860"/>
          </a:xfrm>
          <a:custGeom>
            <a:avLst/>
            <a:gdLst/>
            <a:ahLst/>
            <a:cxnLst/>
            <a:rect l="l" t="t" r="r" b="b"/>
            <a:pathLst>
              <a:path h="911860">
                <a:moveTo>
                  <a:pt x="0" y="0"/>
                </a:moveTo>
                <a:lnTo>
                  <a:pt x="0" y="9115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039542" y="3941082"/>
            <a:ext cx="0" cy="911860"/>
          </a:xfrm>
          <a:custGeom>
            <a:avLst/>
            <a:gdLst/>
            <a:ahLst/>
            <a:cxnLst/>
            <a:rect l="l" t="t" r="r" b="b"/>
            <a:pathLst>
              <a:path h="911860">
                <a:moveTo>
                  <a:pt x="0" y="0"/>
                </a:moveTo>
                <a:lnTo>
                  <a:pt x="0" y="9115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5344342" y="2719942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5649142" y="2719942"/>
            <a:ext cx="0" cy="1216660"/>
          </a:xfrm>
          <a:custGeom>
            <a:avLst/>
            <a:gdLst/>
            <a:ahLst/>
            <a:cxnLst/>
            <a:rect l="l" t="t" r="r" b="b"/>
            <a:pathLst>
              <a:path h="1216660">
                <a:moveTo>
                  <a:pt x="0" y="0"/>
                </a:moveTo>
                <a:lnTo>
                  <a:pt x="0" y="12163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5649142" y="4245882"/>
            <a:ext cx="0" cy="607060"/>
          </a:xfrm>
          <a:custGeom>
            <a:avLst/>
            <a:gdLst/>
            <a:ahLst/>
            <a:cxnLst/>
            <a:rect l="l" t="t" r="r" b="b"/>
            <a:pathLst>
              <a:path h="607060">
                <a:moveTo>
                  <a:pt x="0" y="0"/>
                </a:moveTo>
                <a:lnTo>
                  <a:pt x="0" y="6067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08092" y="42430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08092" y="39382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08092" y="36334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3508092" y="33286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3508092" y="30238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632638" y="4921730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1"/>
          <p:cNvSpPr txBox="1"/>
          <p:nvPr/>
        </p:nvSpPr>
        <p:spPr>
          <a:xfrm>
            <a:off x="4129373" y="5140930"/>
            <a:ext cx="12090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Image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features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2"/>
          <p:cNvSpPr txBox="1"/>
          <p:nvPr/>
        </p:nvSpPr>
        <p:spPr>
          <a:xfrm>
            <a:off x="3956488" y="5350480"/>
            <a:ext cx="15563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7" name="object 33"/>
          <p:cNvSpPr txBox="1"/>
          <p:nvPr/>
        </p:nvSpPr>
        <p:spPr>
          <a:xfrm>
            <a:off x="6639247" y="1681738"/>
            <a:ext cx="218122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Imagine an </a:t>
            </a:r>
            <a:r>
              <a:rPr sz="1600" b="1" spc="-5" dirty="0">
                <a:latin typeface="Arial"/>
                <a:cs typeface="Arial"/>
              </a:rPr>
              <a:t>anchor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box  </a:t>
            </a:r>
            <a:r>
              <a:rPr sz="1600" spc="-5" dirty="0">
                <a:latin typeface="Arial"/>
                <a:cs typeface="Arial"/>
              </a:rPr>
              <a:t>of fixed </a:t>
            </a:r>
            <a:r>
              <a:rPr sz="1600" dirty="0">
                <a:latin typeface="Arial"/>
                <a:cs typeface="Arial"/>
              </a:rPr>
              <a:t>size </a:t>
            </a:r>
            <a:r>
              <a:rPr sz="1600" spc="-5" dirty="0">
                <a:latin typeface="Arial"/>
                <a:cs typeface="Arial"/>
              </a:rPr>
              <a:t>at each  point in the feature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map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4"/>
          <p:cNvSpPr/>
          <p:nvPr/>
        </p:nvSpPr>
        <p:spPr>
          <a:xfrm>
            <a:off x="4025244" y="2978240"/>
            <a:ext cx="1745614" cy="1616710"/>
          </a:xfrm>
          <a:custGeom>
            <a:avLst/>
            <a:gdLst/>
            <a:ahLst/>
            <a:cxnLst/>
            <a:rect l="l" t="t" r="r" b="b"/>
            <a:pathLst>
              <a:path w="1745614" h="1616710">
                <a:moveTo>
                  <a:pt x="0" y="0"/>
                </a:moveTo>
                <a:lnTo>
                  <a:pt x="1745099" y="0"/>
                </a:lnTo>
                <a:lnTo>
                  <a:pt x="1745099" y="1616099"/>
                </a:lnTo>
                <a:lnTo>
                  <a:pt x="0" y="1616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4742984" y="3631482"/>
            <a:ext cx="309880" cy="309880"/>
          </a:xfrm>
          <a:custGeom>
            <a:avLst/>
            <a:gdLst/>
            <a:ahLst/>
            <a:cxnLst/>
            <a:rect l="l" t="t" r="r" b="b"/>
            <a:pathLst>
              <a:path w="309879" h="309880">
                <a:moveTo>
                  <a:pt x="0" y="0"/>
                </a:moveTo>
                <a:lnTo>
                  <a:pt x="309599" y="0"/>
                </a:lnTo>
                <a:lnTo>
                  <a:pt x="309599" y="309599"/>
                </a:lnTo>
                <a:lnTo>
                  <a:pt x="0" y="309599"/>
                </a:lnTo>
                <a:lnTo>
                  <a:pt x="0" y="0"/>
                </a:lnTo>
                <a:close/>
              </a:path>
            </a:pathLst>
          </a:custGeom>
          <a:solidFill>
            <a:srgbClr val="00FF00">
              <a:alpha val="52308"/>
            </a:srgbClr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38"/>
          <p:cNvSpPr/>
          <p:nvPr/>
        </p:nvSpPr>
        <p:spPr>
          <a:xfrm>
            <a:off x="6313717" y="3071935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39"/>
          <p:cNvSpPr/>
          <p:nvPr/>
        </p:nvSpPr>
        <p:spPr>
          <a:xfrm>
            <a:off x="6313717" y="3071935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0"/>
          <p:cNvSpPr txBox="1"/>
          <p:nvPr/>
        </p:nvSpPr>
        <p:spPr>
          <a:xfrm>
            <a:off x="6358543" y="3652458"/>
            <a:ext cx="440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Conv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9" name="object 41"/>
          <p:cNvSpPr txBox="1"/>
          <p:nvPr/>
        </p:nvSpPr>
        <p:spPr>
          <a:xfrm>
            <a:off x="7402641" y="3252658"/>
            <a:ext cx="163385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Anchor is an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object?</a:t>
            </a:r>
            <a:endParaRPr sz="1400" dirty="0">
              <a:latin typeface="Arial"/>
              <a:cs typeface="Arial"/>
            </a:endParaRPr>
          </a:p>
          <a:p>
            <a:pPr marL="1270" algn="ctr">
              <a:lnSpc>
                <a:spcPts val="1664"/>
              </a:lnSpc>
            </a:pPr>
            <a:r>
              <a:rPr sz="1400" dirty="0">
                <a:latin typeface="Arial"/>
                <a:cs typeface="Arial"/>
              </a:rPr>
              <a:t>1 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0" name="object 42"/>
          <p:cNvSpPr/>
          <p:nvPr/>
        </p:nvSpPr>
        <p:spPr>
          <a:xfrm>
            <a:off x="6914717" y="3506269"/>
            <a:ext cx="311150" cy="0"/>
          </a:xfrm>
          <a:custGeom>
            <a:avLst/>
            <a:gdLst/>
            <a:ahLst/>
            <a:cxnLst/>
            <a:rect l="l" t="t" r="r" b="b"/>
            <a:pathLst>
              <a:path w="311150">
                <a:moveTo>
                  <a:pt x="0" y="0"/>
                </a:moveTo>
                <a:lnTo>
                  <a:pt x="310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3"/>
          <p:cNvSpPr/>
          <p:nvPr/>
        </p:nvSpPr>
        <p:spPr>
          <a:xfrm>
            <a:off x="7215993" y="3465279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37"/>
          <p:cNvSpPr/>
          <p:nvPr/>
        </p:nvSpPr>
        <p:spPr>
          <a:xfrm>
            <a:off x="3635896" y="3154765"/>
            <a:ext cx="1931035" cy="1372870"/>
          </a:xfrm>
          <a:custGeom>
            <a:avLst/>
            <a:gdLst/>
            <a:ahLst/>
            <a:cxnLst/>
            <a:rect l="l" t="t" r="r" b="b"/>
            <a:pathLst>
              <a:path w="1931035" h="1372870">
                <a:moveTo>
                  <a:pt x="0" y="0"/>
                </a:moveTo>
                <a:lnTo>
                  <a:pt x="1930499" y="0"/>
                </a:lnTo>
                <a:lnTo>
                  <a:pt x="1930499" y="1372499"/>
                </a:lnTo>
                <a:lnTo>
                  <a:pt x="0" y="13724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38"/>
          <p:cNvSpPr txBox="1"/>
          <p:nvPr/>
        </p:nvSpPr>
        <p:spPr>
          <a:xfrm>
            <a:off x="6141278" y="5150376"/>
            <a:ext cx="2823210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For positive boxes, also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predict 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transformation from the  anchor to the ground-truth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box</a:t>
            </a:r>
            <a:endParaRPr sz="1600">
              <a:latin typeface="Arial"/>
              <a:cs typeface="Arial"/>
            </a:endParaRPr>
          </a:p>
        </p:txBody>
      </p:sp>
      <p:sp>
        <p:nvSpPr>
          <p:cNvPr id="55" name="object 39"/>
          <p:cNvSpPr txBox="1"/>
          <p:nvPr/>
        </p:nvSpPr>
        <p:spPr>
          <a:xfrm>
            <a:off x="7524328" y="3988803"/>
            <a:ext cx="121856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75260" marR="5080" indent="-16319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Box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transforms  </a:t>
            </a:r>
            <a:r>
              <a:rPr sz="1400" dirty="0">
                <a:latin typeface="Arial"/>
                <a:cs typeface="Arial"/>
              </a:rPr>
              <a:t>4 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6" name="object 40"/>
          <p:cNvSpPr/>
          <p:nvPr/>
        </p:nvSpPr>
        <p:spPr>
          <a:xfrm>
            <a:off x="6901528" y="4103526"/>
            <a:ext cx="311150" cy="0"/>
          </a:xfrm>
          <a:custGeom>
            <a:avLst/>
            <a:gdLst/>
            <a:ahLst/>
            <a:cxnLst/>
            <a:rect l="l" t="t" r="r" b="b"/>
            <a:pathLst>
              <a:path w="311150">
                <a:moveTo>
                  <a:pt x="0" y="0"/>
                </a:moveTo>
                <a:lnTo>
                  <a:pt x="310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41"/>
          <p:cNvSpPr/>
          <p:nvPr/>
        </p:nvSpPr>
        <p:spPr>
          <a:xfrm>
            <a:off x="7202804" y="4062536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43"/>
          <p:cNvSpPr txBox="1"/>
          <p:nvPr/>
        </p:nvSpPr>
        <p:spPr>
          <a:xfrm>
            <a:off x="6214781" y="5912575"/>
            <a:ext cx="2677795" cy="25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dirty="0">
                <a:latin typeface="Arial"/>
                <a:cs typeface="Arial"/>
              </a:rPr>
              <a:t>(regress 4 </a:t>
            </a:r>
            <a:r>
              <a:rPr sz="1600" spc="-5" dirty="0">
                <a:latin typeface="Arial"/>
                <a:cs typeface="Arial"/>
              </a:rPr>
              <a:t>numbers per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pixel)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8079" y="2721015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5994531" y="2536267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508079" y="2536267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508079" y="2536267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508079" y="2536267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520716" y="2709841"/>
            <a:ext cx="2478576" cy="2142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>
            <a:spLocks noGrp="1"/>
          </p:cNvSpPr>
          <p:nvPr>
            <p:ph type="title"/>
          </p:nvPr>
        </p:nvSpPr>
        <p:spPr>
          <a:xfrm>
            <a:off x="827584" y="692696"/>
            <a:ext cx="43376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000000"/>
                </a:solidFill>
              </a:rPr>
              <a:t>Region </a:t>
            </a:r>
            <a:r>
              <a:rPr sz="3000" spc="-10" dirty="0">
                <a:solidFill>
                  <a:srgbClr val="000000"/>
                </a:solidFill>
              </a:rPr>
              <a:t>Proposal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Network</a:t>
            </a:r>
            <a:endParaRPr sz="3000" dirty="0"/>
          </a:p>
        </p:txBody>
      </p:sp>
      <p:sp>
        <p:nvSpPr>
          <p:cNvPr id="13" name="object 9"/>
          <p:cNvSpPr/>
          <p:nvPr/>
        </p:nvSpPr>
        <p:spPr>
          <a:xfrm>
            <a:off x="167616" y="2715842"/>
            <a:ext cx="2486575" cy="2152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815341" y="3116432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2815341" y="3116432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2860167" y="3703142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3"/>
          <p:cNvSpPr/>
          <p:nvPr/>
        </p:nvSpPr>
        <p:spPr>
          <a:xfrm>
            <a:off x="3813516" y="2715841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3508092" y="45478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125141" y="2719942"/>
            <a:ext cx="45719" cy="2149218"/>
          </a:xfrm>
          <a:custGeom>
            <a:avLst/>
            <a:gdLst/>
            <a:ahLst/>
            <a:cxnLst/>
            <a:rect l="l" t="t" r="r" b="b"/>
            <a:pathLst>
              <a:path h="1521460">
                <a:moveTo>
                  <a:pt x="0" y="0"/>
                </a:moveTo>
                <a:lnTo>
                  <a:pt x="0" y="15211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 flipH="1">
            <a:off x="4382265" y="2708920"/>
            <a:ext cx="45719" cy="2144022"/>
          </a:xfrm>
          <a:custGeom>
            <a:avLst/>
            <a:gdLst/>
            <a:ahLst/>
            <a:cxnLst/>
            <a:rect l="l" t="t" r="r" b="b"/>
            <a:pathLst>
              <a:path h="1216660">
                <a:moveTo>
                  <a:pt x="0" y="0"/>
                </a:moveTo>
                <a:lnTo>
                  <a:pt x="0" y="12163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734742" y="2719942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039542" y="2719942"/>
            <a:ext cx="0" cy="911860"/>
          </a:xfrm>
          <a:custGeom>
            <a:avLst/>
            <a:gdLst/>
            <a:ahLst/>
            <a:cxnLst/>
            <a:rect l="l" t="t" r="r" b="b"/>
            <a:pathLst>
              <a:path h="911860">
                <a:moveTo>
                  <a:pt x="0" y="0"/>
                </a:moveTo>
                <a:lnTo>
                  <a:pt x="0" y="9115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039542" y="3941082"/>
            <a:ext cx="0" cy="911860"/>
          </a:xfrm>
          <a:custGeom>
            <a:avLst/>
            <a:gdLst/>
            <a:ahLst/>
            <a:cxnLst/>
            <a:rect l="l" t="t" r="r" b="b"/>
            <a:pathLst>
              <a:path h="911860">
                <a:moveTo>
                  <a:pt x="0" y="0"/>
                </a:moveTo>
                <a:lnTo>
                  <a:pt x="0" y="9115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5344342" y="2719942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5649141" y="2719942"/>
            <a:ext cx="45719" cy="1645162"/>
          </a:xfrm>
          <a:custGeom>
            <a:avLst/>
            <a:gdLst/>
            <a:ahLst/>
            <a:cxnLst/>
            <a:rect l="l" t="t" r="r" b="b"/>
            <a:pathLst>
              <a:path h="1216660">
                <a:moveTo>
                  <a:pt x="0" y="0"/>
                </a:moveTo>
                <a:lnTo>
                  <a:pt x="0" y="12163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5649142" y="4245882"/>
            <a:ext cx="0" cy="607060"/>
          </a:xfrm>
          <a:custGeom>
            <a:avLst/>
            <a:gdLst/>
            <a:ahLst/>
            <a:cxnLst/>
            <a:rect l="l" t="t" r="r" b="b"/>
            <a:pathLst>
              <a:path h="607060">
                <a:moveTo>
                  <a:pt x="0" y="0"/>
                </a:moveTo>
                <a:lnTo>
                  <a:pt x="0" y="6067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08092" y="42430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08092" y="39382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08092" y="36334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3508092" y="33286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3508092" y="30238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632638" y="4921730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1"/>
          <p:cNvSpPr txBox="1"/>
          <p:nvPr/>
        </p:nvSpPr>
        <p:spPr>
          <a:xfrm>
            <a:off x="4129373" y="5140930"/>
            <a:ext cx="12090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Image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features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2"/>
          <p:cNvSpPr txBox="1"/>
          <p:nvPr/>
        </p:nvSpPr>
        <p:spPr>
          <a:xfrm>
            <a:off x="3956488" y="5350480"/>
            <a:ext cx="15563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7" name="object 33"/>
          <p:cNvSpPr txBox="1"/>
          <p:nvPr/>
        </p:nvSpPr>
        <p:spPr>
          <a:xfrm>
            <a:off x="6639247" y="1681738"/>
            <a:ext cx="218122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Imagine an </a:t>
            </a:r>
            <a:r>
              <a:rPr sz="1600" b="1" spc="-5" dirty="0">
                <a:latin typeface="Arial"/>
                <a:cs typeface="Arial"/>
              </a:rPr>
              <a:t>anchor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box  </a:t>
            </a:r>
            <a:r>
              <a:rPr sz="1600" spc="-5" dirty="0">
                <a:latin typeface="Arial"/>
                <a:cs typeface="Arial"/>
              </a:rPr>
              <a:t>of fixed </a:t>
            </a:r>
            <a:r>
              <a:rPr sz="1600" dirty="0">
                <a:latin typeface="Arial"/>
                <a:cs typeface="Arial"/>
              </a:rPr>
              <a:t>size </a:t>
            </a:r>
            <a:r>
              <a:rPr sz="1600" spc="-5" dirty="0">
                <a:latin typeface="Arial"/>
                <a:cs typeface="Arial"/>
              </a:rPr>
              <a:t>at each  point in the feature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map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5"/>
          <p:cNvSpPr/>
          <p:nvPr/>
        </p:nvSpPr>
        <p:spPr>
          <a:xfrm>
            <a:off x="4742984" y="3631482"/>
            <a:ext cx="309880" cy="309880"/>
          </a:xfrm>
          <a:custGeom>
            <a:avLst/>
            <a:gdLst/>
            <a:ahLst/>
            <a:cxnLst/>
            <a:rect l="l" t="t" r="r" b="b"/>
            <a:pathLst>
              <a:path w="309879" h="309880">
                <a:moveTo>
                  <a:pt x="0" y="0"/>
                </a:moveTo>
                <a:lnTo>
                  <a:pt x="309599" y="0"/>
                </a:lnTo>
                <a:lnTo>
                  <a:pt x="309599" y="309599"/>
                </a:lnTo>
                <a:lnTo>
                  <a:pt x="0" y="309599"/>
                </a:lnTo>
                <a:lnTo>
                  <a:pt x="0" y="0"/>
                </a:lnTo>
                <a:close/>
              </a:path>
            </a:pathLst>
          </a:custGeom>
          <a:solidFill>
            <a:srgbClr val="00FF00">
              <a:alpha val="52308"/>
            </a:srgbClr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38"/>
          <p:cNvSpPr/>
          <p:nvPr/>
        </p:nvSpPr>
        <p:spPr>
          <a:xfrm>
            <a:off x="6313717" y="3071935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39"/>
          <p:cNvSpPr/>
          <p:nvPr/>
        </p:nvSpPr>
        <p:spPr>
          <a:xfrm>
            <a:off x="6313717" y="3071935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0"/>
          <p:cNvSpPr txBox="1"/>
          <p:nvPr/>
        </p:nvSpPr>
        <p:spPr>
          <a:xfrm>
            <a:off x="6358543" y="3652458"/>
            <a:ext cx="440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Conv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9" name="object 41"/>
          <p:cNvSpPr txBox="1"/>
          <p:nvPr/>
        </p:nvSpPr>
        <p:spPr>
          <a:xfrm>
            <a:off x="7402641" y="3252658"/>
            <a:ext cx="163385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Anchor is an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object?</a:t>
            </a:r>
            <a:endParaRPr sz="1400" dirty="0">
              <a:latin typeface="Arial"/>
              <a:cs typeface="Arial"/>
            </a:endParaRPr>
          </a:p>
          <a:p>
            <a:pPr marL="1270" algn="ctr">
              <a:lnSpc>
                <a:spcPts val="1664"/>
              </a:lnSpc>
            </a:pPr>
            <a:r>
              <a:rPr lang="en-US" sz="1400" b="1" dirty="0" smtClean="0">
                <a:latin typeface="Arial"/>
                <a:cs typeface="Arial"/>
              </a:rPr>
              <a:t>K</a:t>
            </a:r>
            <a:r>
              <a:rPr lang="en-US" sz="1400" dirty="0" smtClean="0">
                <a:latin typeface="Arial"/>
                <a:cs typeface="Arial"/>
              </a:rPr>
              <a:t> x </a:t>
            </a:r>
            <a:r>
              <a:rPr sz="1400" dirty="0" smtClean="0">
                <a:latin typeface="Arial"/>
                <a:cs typeface="Arial"/>
              </a:rPr>
              <a:t>1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0" name="object 42"/>
          <p:cNvSpPr/>
          <p:nvPr/>
        </p:nvSpPr>
        <p:spPr>
          <a:xfrm>
            <a:off x="6914717" y="3506269"/>
            <a:ext cx="311150" cy="0"/>
          </a:xfrm>
          <a:custGeom>
            <a:avLst/>
            <a:gdLst/>
            <a:ahLst/>
            <a:cxnLst/>
            <a:rect l="l" t="t" r="r" b="b"/>
            <a:pathLst>
              <a:path w="311150">
                <a:moveTo>
                  <a:pt x="0" y="0"/>
                </a:moveTo>
                <a:lnTo>
                  <a:pt x="310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3"/>
          <p:cNvSpPr/>
          <p:nvPr/>
        </p:nvSpPr>
        <p:spPr>
          <a:xfrm>
            <a:off x="7215993" y="3465279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39"/>
          <p:cNvSpPr txBox="1"/>
          <p:nvPr/>
        </p:nvSpPr>
        <p:spPr>
          <a:xfrm>
            <a:off x="7524328" y="3988803"/>
            <a:ext cx="1368152" cy="459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R="5080" indent="12700" algn="ctr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Box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transforms </a:t>
            </a:r>
            <a:r>
              <a:rPr lang="en-US" sz="1400" b="1" spc="-5" dirty="0" smtClean="0">
                <a:latin typeface="Arial"/>
                <a:cs typeface="Arial"/>
              </a:rPr>
              <a:t>4K</a:t>
            </a:r>
            <a:r>
              <a:rPr lang="en-US" sz="1400" spc="-5" dirty="0" smtClean="0">
                <a:latin typeface="Arial"/>
                <a:cs typeface="Arial"/>
              </a:rPr>
              <a:t> x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6" name="object 40"/>
          <p:cNvSpPr/>
          <p:nvPr/>
        </p:nvSpPr>
        <p:spPr>
          <a:xfrm>
            <a:off x="6901528" y="4103526"/>
            <a:ext cx="311150" cy="0"/>
          </a:xfrm>
          <a:custGeom>
            <a:avLst/>
            <a:gdLst/>
            <a:ahLst/>
            <a:cxnLst/>
            <a:rect l="l" t="t" r="r" b="b"/>
            <a:pathLst>
              <a:path w="311150">
                <a:moveTo>
                  <a:pt x="0" y="0"/>
                </a:moveTo>
                <a:lnTo>
                  <a:pt x="310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41"/>
          <p:cNvSpPr/>
          <p:nvPr/>
        </p:nvSpPr>
        <p:spPr>
          <a:xfrm>
            <a:off x="7202804" y="4062536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39"/>
          <p:cNvSpPr/>
          <p:nvPr/>
        </p:nvSpPr>
        <p:spPr>
          <a:xfrm>
            <a:off x="3991627" y="2963306"/>
            <a:ext cx="1745614" cy="1616710"/>
          </a:xfrm>
          <a:custGeom>
            <a:avLst/>
            <a:gdLst/>
            <a:ahLst/>
            <a:cxnLst/>
            <a:rect l="l" t="t" r="r" b="b"/>
            <a:pathLst>
              <a:path w="1745614" h="1616710">
                <a:moveTo>
                  <a:pt x="0" y="0"/>
                </a:moveTo>
                <a:lnTo>
                  <a:pt x="1745099" y="0"/>
                </a:lnTo>
                <a:lnTo>
                  <a:pt x="1745099" y="1616099"/>
                </a:lnTo>
                <a:lnTo>
                  <a:pt x="0" y="1616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41"/>
          <p:cNvSpPr/>
          <p:nvPr/>
        </p:nvSpPr>
        <p:spPr>
          <a:xfrm>
            <a:off x="4426626" y="3366209"/>
            <a:ext cx="875665" cy="810895"/>
          </a:xfrm>
          <a:custGeom>
            <a:avLst/>
            <a:gdLst/>
            <a:ahLst/>
            <a:cxnLst/>
            <a:rect l="l" t="t" r="r" b="b"/>
            <a:pathLst>
              <a:path w="875664" h="810894">
                <a:moveTo>
                  <a:pt x="0" y="0"/>
                </a:moveTo>
                <a:lnTo>
                  <a:pt x="875099" y="0"/>
                </a:lnTo>
                <a:lnTo>
                  <a:pt x="875099" y="810299"/>
                </a:lnTo>
                <a:lnTo>
                  <a:pt x="0" y="8102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42"/>
          <p:cNvSpPr/>
          <p:nvPr/>
        </p:nvSpPr>
        <p:spPr>
          <a:xfrm>
            <a:off x="4197124" y="2564904"/>
            <a:ext cx="1334135" cy="2413000"/>
          </a:xfrm>
          <a:custGeom>
            <a:avLst/>
            <a:gdLst/>
            <a:ahLst/>
            <a:cxnLst/>
            <a:rect l="l" t="t" r="r" b="b"/>
            <a:pathLst>
              <a:path w="1334135" h="2413000">
                <a:moveTo>
                  <a:pt x="0" y="0"/>
                </a:moveTo>
                <a:lnTo>
                  <a:pt x="1334099" y="0"/>
                </a:lnTo>
                <a:lnTo>
                  <a:pt x="1334099" y="2412900"/>
                </a:lnTo>
                <a:lnTo>
                  <a:pt x="0" y="2412900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43"/>
          <p:cNvSpPr/>
          <p:nvPr/>
        </p:nvSpPr>
        <p:spPr>
          <a:xfrm>
            <a:off x="3454775" y="3156807"/>
            <a:ext cx="2819400" cy="1229360"/>
          </a:xfrm>
          <a:custGeom>
            <a:avLst/>
            <a:gdLst/>
            <a:ahLst/>
            <a:cxnLst/>
            <a:rect l="l" t="t" r="r" b="b"/>
            <a:pathLst>
              <a:path w="2819400" h="1229360">
                <a:moveTo>
                  <a:pt x="0" y="0"/>
                </a:moveTo>
                <a:lnTo>
                  <a:pt x="2818799" y="0"/>
                </a:lnTo>
                <a:lnTo>
                  <a:pt x="2818799" y="1229099"/>
                </a:lnTo>
                <a:lnTo>
                  <a:pt x="0" y="1229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508079" y="2721015"/>
            <a:ext cx="2486660" cy="2131695"/>
          </a:xfrm>
          <a:custGeom>
            <a:avLst/>
            <a:gdLst/>
            <a:ahLst/>
            <a:cxnLst/>
            <a:rect l="l" t="t" r="r" b="b"/>
            <a:pathLst>
              <a:path w="2486660" h="2131695">
                <a:moveTo>
                  <a:pt x="0" y="0"/>
                </a:moveTo>
                <a:lnTo>
                  <a:pt x="2486451" y="0"/>
                </a:lnTo>
                <a:lnTo>
                  <a:pt x="2486451" y="2131551"/>
                </a:lnTo>
                <a:lnTo>
                  <a:pt x="0" y="2131551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5994531" y="2536267"/>
            <a:ext cx="184785" cy="2316480"/>
          </a:xfrm>
          <a:custGeom>
            <a:avLst/>
            <a:gdLst/>
            <a:ahLst/>
            <a:cxnLst/>
            <a:rect l="l" t="t" r="r" b="b"/>
            <a:pathLst>
              <a:path w="184785" h="2316479">
                <a:moveTo>
                  <a:pt x="0" y="2316299"/>
                </a:moveTo>
                <a:lnTo>
                  <a:pt x="0" y="184747"/>
                </a:lnTo>
                <a:lnTo>
                  <a:pt x="184747" y="0"/>
                </a:lnTo>
                <a:lnTo>
                  <a:pt x="184747" y="2131551"/>
                </a:lnTo>
                <a:lnTo>
                  <a:pt x="0" y="2316299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508079" y="2536267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2486451" y="184747"/>
                </a:moveTo>
                <a:lnTo>
                  <a:pt x="0" y="184747"/>
                </a:lnTo>
                <a:lnTo>
                  <a:pt x="184747" y="0"/>
                </a:lnTo>
                <a:lnTo>
                  <a:pt x="2671199" y="0"/>
                </a:lnTo>
                <a:lnTo>
                  <a:pt x="2486451" y="18474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508079" y="2536267"/>
            <a:ext cx="2671445" cy="2316480"/>
          </a:xfrm>
          <a:custGeom>
            <a:avLst/>
            <a:gdLst/>
            <a:ahLst/>
            <a:cxnLst/>
            <a:rect l="l" t="t" r="r" b="b"/>
            <a:pathLst>
              <a:path w="2671445" h="2316479">
                <a:moveTo>
                  <a:pt x="0" y="184747"/>
                </a:moveTo>
                <a:lnTo>
                  <a:pt x="184747" y="0"/>
                </a:lnTo>
                <a:lnTo>
                  <a:pt x="2671199" y="0"/>
                </a:lnTo>
                <a:lnTo>
                  <a:pt x="2671199" y="2131551"/>
                </a:lnTo>
                <a:lnTo>
                  <a:pt x="2486451" y="2316299"/>
                </a:lnTo>
                <a:lnTo>
                  <a:pt x="0" y="2316299"/>
                </a:lnTo>
                <a:lnTo>
                  <a:pt x="0" y="184747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508079" y="2536267"/>
            <a:ext cx="2671445" cy="184785"/>
          </a:xfrm>
          <a:custGeom>
            <a:avLst/>
            <a:gdLst/>
            <a:ahLst/>
            <a:cxnLst/>
            <a:rect l="l" t="t" r="r" b="b"/>
            <a:pathLst>
              <a:path w="2671445" h="184784">
                <a:moveTo>
                  <a:pt x="0" y="184747"/>
                </a:moveTo>
                <a:lnTo>
                  <a:pt x="2486451" y="184747"/>
                </a:lnTo>
                <a:lnTo>
                  <a:pt x="26711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3520716" y="2709841"/>
            <a:ext cx="2478576" cy="2142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>
            <a:spLocks noGrp="1"/>
          </p:cNvSpPr>
          <p:nvPr>
            <p:ph type="title"/>
          </p:nvPr>
        </p:nvSpPr>
        <p:spPr>
          <a:xfrm>
            <a:off x="827584" y="692696"/>
            <a:ext cx="43376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000000"/>
                </a:solidFill>
              </a:rPr>
              <a:t>Region </a:t>
            </a:r>
            <a:r>
              <a:rPr sz="3000" spc="-10" dirty="0">
                <a:solidFill>
                  <a:srgbClr val="000000"/>
                </a:solidFill>
              </a:rPr>
              <a:t>Proposal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Network</a:t>
            </a:r>
            <a:endParaRPr sz="3000" dirty="0"/>
          </a:p>
        </p:txBody>
      </p:sp>
      <p:sp>
        <p:nvSpPr>
          <p:cNvPr id="13" name="object 9"/>
          <p:cNvSpPr/>
          <p:nvPr/>
        </p:nvSpPr>
        <p:spPr>
          <a:xfrm>
            <a:off x="167616" y="2715842"/>
            <a:ext cx="2486575" cy="2152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2815341" y="3116432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2815341" y="3116432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2860167" y="3703142"/>
            <a:ext cx="4108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3"/>
          <p:cNvSpPr/>
          <p:nvPr/>
        </p:nvSpPr>
        <p:spPr>
          <a:xfrm>
            <a:off x="3813516" y="2715841"/>
            <a:ext cx="0" cy="212090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0"/>
                </a:moveTo>
                <a:lnTo>
                  <a:pt x="0" y="2120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3508092" y="45478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4125141" y="2719942"/>
            <a:ext cx="45719" cy="2149218"/>
          </a:xfrm>
          <a:custGeom>
            <a:avLst/>
            <a:gdLst/>
            <a:ahLst/>
            <a:cxnLst/>
            <a:rect l="l" t="t" r="r" b="b"/>
            <a:pathLst>
              <a:path h="1521460">
                <a:moveTo>
                  <a:pt x="0" y="0"/>
                </a:moveTo>
                <a:lnTo>
                  <a:pt x="0" y="15211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 flipH="1">
            <a:off x="4382265" y="2708920"/>
            <a:ext cx="45719" cy="2144022"/>
          </a:xfrm>
          <a:custGeom>
            <a:avLst/>
            <a:gdLst/>
            <a:ahLst/>
            <a:cxnLst/>
            <a:rect l="l" t="t" r="r" b="b"/>
            <a:pathLst>
              <a:path h="1216660">
                <a:moveTo>
                  <a:pt x="0" y="0"/>
                </a:moveTo>
                <a:lnTo>
                  <a:pt x="0" y="12163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4734742" y="2719942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5039542" y="2719942"/>
            <a:ext cx="0" cy="911860"/>
          </a:xfrm>
          <a:custGeom>
            <a:avLst/>
            <a:gdLst/>
            <a:ahLst/>
            <a:cxnLst/>
            <a:rect l="l" t="t" r="r" b="b"/>
            <a:pathLst>
              <a:path h="911860">
                <a:moveTo>
                  <a:pt x="0" y="0"/>
                </a:moveTo>
                <a:lnTo>
                  <a:pt x="0" y="9115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5039542" y="3941082"/>
            <a:ext cx="0" cy="911860"/>
          </a:xfrm>
          <a:custGeom>
            <a:avLst/>
            <a:gdLst/>
            <a:ahLst/>
            <a:cxnLst/>
            <a:rect l="l" t="t" r="r" b="b"/>
            <a:pathLst>
              <a:path h="911860">
                <a:moveTo>
                  <a:pt x="0" y="0"/>
                </a:moveTo>
                <a:lnTo>
                  <a:pt x="0" y="9115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5344342" y="2719942"/>
            <a:ext cx="0" cy="2132965"/>
          </a:xfrm>
          <a:custGeom>
            <a:avLst/>
            <a:gdLst/>
            <a:ahLst/>
            <a:cxnLst/>
            <a:rect l="l" t="t" r="r" b="b"/>
            <a:pathLst>
              <a:path h="2132965">
                <a:moveTo>
                  <a:pt x="0" y="0"/>
                </a:moveTo>
                <a:lnTo>
                  <a:pt x="0" y="21326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5649141" y="2719942"/>
            <a:ext cx="45719" cy="1645162"/>
          </a:xfrm>
          <a:custGeom>
            <a:avLst/>
            <a:gdLst/>
            <a:ahLst/>
            <a:cxnLst/>
            <a:rect l="l" t="t" r="r" b="b"/>
            <a:pathLst>
              <a:path h="1216660">
                <a:moveTo>
                  <a:pt x="0" y="0"/>
                </a:moveTo>
                <a:lnTo>
                  <a:pt x="0" y="121634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5649142" y="4245882"/>
            <a:ext cx="0" cy="607060"/>
          </a:xfrm>
          <a:custGeom>
            <a:avLst/>
            <a:gdLst/>
            <a:ahLst/>
            <a:cxnLst/>
            <a:rect l="l" t="t" r="r" b="b"/>
            <a:pathLst>
              <a:path h="607060">
                <a:moveTo>
                  <a:pt x="0" y="0"/>
                </a:moveTo>
                <a:lnTo>
                  <a:pt x="0" y="60675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508092" y="42430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508092" y="39382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3508092" y="36334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3508092" y="33286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3508092" y="3023838"/>
            <a:ext cx="2489200" cy="0"/>
          </a:xfrm>
          <a:custGeom>
            <a:avLst/>
            <a:gdLst/>
            <a:ahLst/>
            <a:cxnLst/>
            <a:rect l="l" t="t" r="r" b="b"/>
            <a:pathLst>
              <a:path w="2489200">
                <a:moveTo>
                  <a:pt x="0" y="0"/>
                </a:moveTo>
                <a:lnTo>
                  <a:pt x="2489099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 txBox="1"/>
          <p:nvPr/>
        </p:nvSpPr>
        <p:spPr>
          <a:xfrm>
            <a:off x="632638" y="4921730"/>
            <a:ext cx="15563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9591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 Image  </a:t>
            </a:r>
            <a:r>
              <a:rPr sz="1400" dirty="0">
                <a:latin typeface="Arial"/>
                <a:cs typeface="Arial"/>
              </a:rPr>
              <a:t>(e.g. 3 x </a:t>
            </a:r>
            <a:r>
              <a:rPr sz="1400" spc="-5" dirty="0">
                <a:latin typeface="Arial"/>
                <a:cs typeface="Arial"/>
              </a:rPr>
              <a:t>640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480)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1"/>
          <p:cNvSpPr txBox="1"/>
          <p:nvPr/>
        </p:nvSpPr>
        <p:spPr>
          <a:xfrm>
            <a:off x="4129373" y="5140930"/>
            <a:ext cx="12090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Image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features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2"/>
          <p:cNvSpPr txBox="1"/>
          <p:nvPr/>
        </p:nvSpPr>
        <p:spPr>
          <a:xfrm>
            <a:off x="3956488" y="5350480"/>
            <a:ext cx="15563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(e.g. </a:t>
            </a:r>
            <a:r>
              <a:rPr sz="1400" spc="-5" dirty="0">
                <a:latin typeface="Arial"/>
                <a:cs typeface="Arial"/>
              </a:rPr>
              <a:t>512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7" name="object 33"/>
          <p:cNvSpPr txBox="1"/>
          <p:nvPr/>
        </p:nvSpPr>
        <p:spPr>
          <a:xfrm>
            <a:off x="6639247" y="1681738"/>
            <a:ext cx="218122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Imagine an </a:t>
            </a:r>
            <a:r>
              <a:rPr sz="1600" b="1" spc="-5" dirty="0">
                <a:latin typeface="Arial"/>
                <a:cs typeface="Arial"/>
              </a:rPr>
              <a:t>anchor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box  </a:t>
            </a:r>
            <a:r>
              <a:rPr sz="1600" spc="-5" dirty="0">
                <a:latin typeface="Arial"/>
                <a:cs typeface="Arial"/>
              </a:rPr>
              <a:t>of fixed </a:t>
            </a:r>
            <a:r>
              <a:rPr sz="1600" dirty="0">
                <a:latin typeface="Arial"/>
                <a:cs typeface="Arial"/>
              </a:rPr>
              <a:t>size </a:t>
            </a:r>
            <a:r>
              <a:rPr sz="1600" spc="-5" dirty="0">
                <a:latin typeface="Arial"/>
                <a:cs typeface="Arial"/>
              </a:rPr>
              <a:t>at each  point in the feature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map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5"/>
          <p:cNvSpPr/>
          <p:nvPr/>
        </p:nvSpPr>
        <p:spPr>
          <a:xfrm>
            <a:off x="4742984" y="3631482"/>
            <a:ext cx="309880" cy="309880"/>
          </a:xfrm>
          <a:custGeom>
            <a:avLst/>
            <a:gdLst/>
            <a:ahLst/>
            <a:cxnLst/>
            <a:rect l="l" t="t" r="r" b="b"/>
            <a:pathLst>
              <a:path w="309879" h="309880">
                <a:moveTo>
                  <a:pt x="0" y="0"/>
                </a:moveTo>
                <a:lnTo>
                  <a:pt x="309599" y="0"/>
                </a:lnTo>
                <a:lnTo>
                  <a:pt x="309599" y="309599"/>
                </a:lnTo>
                <a:lnTo>
                  <a:pt x="0" y="309599"/>
                </a:lnTo>
                <a:lnTo>
                  <a:pt x="0" y="0"/>
                </a:lnTo>
                <a:close/>
              </a:path>
            </a:pathLst>
          </a:custGeom>
          <a:solidFill>
            <a:srgbClr val="00FF00">
              <a:alpha val="52308"/>
            </a:srgbClr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38"/>
          <p:cNvSpPr/>
          <p:nvPr/>
        </p:nvSpPr>
        <p:spPr>
          <a:xfrm>
            <a:off x="6313717" y="3071935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1351199"/>
                </a:moveTo>
                <a:lnTo>
                  <a:pt x="0" y="0"/>
                </a:ln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39"/>
          <p:cNvSpPr/>
          <p:nvPr/>
        </p:nvSpPr>
        <p:spPr>
          <a:xfrm>
            <a:off x="6313717" y="3071935"/>
            <a:ext cx="532130" cy="1351280"/>
          </a:xfrm>
          <a:custGeom>
            <a:avLst/>
            <a:gdLst/>
            <a:ahLst/>
            <a:cxnLst/>
            <a:rect l="l" t="t" r="r" b="b"/>
            <a:pathLst>
              <a:path w="532129" h="1351280">
                <a:moveTo>
                  <a:pt x="0" y="0"/>
                </a:moveTo>
                <a:lnTo>
                  <a:pt x="531599" y="132899"/>
                </a:lnTo>
                <a:lnTo>
                  <a:pt x="531599" y="1218299"/>
                </a:lnTo>
                <a:lnTo>
                  <a:pt x="0" y="13511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0"/>
          <p:cNvSpPr txBox="1"/>
          <p:nvPr/>
        </p:nvSpPr>
        <p:spPr>
          <a:xfrm>
            <a:off x="6358543" y="3652458"/>
            <a:ext cx="440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Conv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9" name="object 41"/>
          <p:cNvSpPr txBox="1"/>
          <p:nvPr/>
        </p:nvSpPr>
        <p:spPr>
          <a:xfrm>
            <a:off x="7402641" y="3252658"/>
            <a:ext cx="163385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Anchor is an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object?</a:t>
            </a:r>
            <a:endParaRPr sz="1400" dirty="0">
              <a:latin typeface="Arial"/>
              <a:cs typeface="Arial"/>
            </a:endParaRPr>
          </a:p>
          <a:p>
            <a:pPr marL="1270" algn="ctr">
              <a:lnSpc>
                <a:spcPts val="1664"/>
              </a:lnSpc>
            </a:pPr>
            <a:r>
              <a:rPr lang="en-US" sz="1400" b="1" dirty="0" smtClean="0">
                <a:latin typeface="Arial"/>
                <a:cs typeface="Arial"/>
              </a:rPr>
              <a:t>K</a:t>
            </a:r>
            <a:r>
              <a:rPr lang="en-US" sz="1400" dirty="0" smtClean="0">
                <a:latin typeface="Arial"/>
                <a:cs typeface="Arial"/>
              </a:rPr>
              <a:t> x </a:t>
            </a:r>
            <a:r>
              <a:rPr sz="1400" dirty="0" smtClean="0">
                <a:latin typeface="Arial"/>
                <a:cs typeface="Arial"/>
              </a:rPr>
              <a:t>1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0" name="object 42"/>
          <p:cNvSpPr/>
          <p:nvPr/>
        </p:nvSpPr>
        <p:spPr>
          <a:xfrm>
            <a:off x="6914717" y="3506269"/>
            <a:ext cx="311150" cy="0"/>
          </a:xfrm>
          <a:custGeom>
            <a:avLst/>
            <a:gdLst/>
            <a:ahLst/>
            <a:cxnLst/>
            <a:rect l="l" t="t" r="r" b="b"/>
            <a:pathLst>
              <a:path w="311150">
                <a:moveTo>
                  <a:pt x="0" y="0"/>
                </a:moveTo>
                <a:lnTo>
                  <a:pt x="310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3"/>
          <p:cNvSpPr/>
          <p:nvPr/>
        </p:nvSpPr>
        <p:spPr>
          <a:xfrm>
            <a:off x="7215993" y="3465279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39"/>
          <p:cNvSpPr txBox="1"/>
          <p:nvPr/>
        </p:nvSpPr>
        <p:spPr>
          <a:xfrm>
            <a:off x="7524328" y="3988803"/>
            <a:ext cx="1368152" cy="459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R="5080" indent="12700" algn="ctr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Box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transforms </a:t>
            </a:r>
            <a:r>
              <a:rPr lang="en-US" sz="1400" b="1" spc="-5" dirty="0" smtClean="0">
                <a:latin typeface="Arial"/>
                <a:cs typeface="Arial"/>
              </a:rPr>
              <a:t>4K</a:t>
            </a:r>
            <a:r>
              <a:rPr lang="en-US" sz="1400" spc="-5" dirty="0" smtClean="0">
                <a:latin typeface="Arial"/>
                <a:cs typeface="Arial"/>
              </a:rPr>
              <a:t> x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15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6" name="object 40"/>
          <p:cNvSpPr/>
          <p:nvPr/>
        </p:nvSpPr>
        <p:spPr>
          <a:xfrm>
            <a:off x="6901528" y="4103526"/>
            <a:ext cx="311150" cy="0"/>
          </a:xfrm>
          <a:custGeom>
            <a:avLst/>
            <a:gdLst/>
            <a:ahLst/>
            <a:cxnLst/>
            <a:rect l="l" t="t" r="r" b="b"/>
            <a:pathLst>
              <a:path w="311150">
                <a:moveTo>
                  <a:pt x="0" y="0"/>
                </a:moveTo>
                <a:lnTo>
                  <a:pt x="310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41"/>
          <p:cNvSpPr/>
          <p:nvPr/>
        </p:nvSpPr>
        <p:spPr>
          <a:xfrm>
            <a:off x="7202804" y="4062536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39"/>
          <p:cNvSpPr/>
          <p:nvPr/>
        </p:nvSpPr>
        <p:spPr>
          <a:xfrm>
            <a:off x="3991627" y="2963306"/>
            <a:ext cx="1745614" cy="1616710"/>
          </a:xfrm>
          <a:custGeom>
            <a:avLst/>
            <a:gdLst/>
            <a:ahLst/>
            <a:cxnLst/>
            <a:rect l="l" t="t" r="r" b="b"/>
            <a:pathLst>
              <a:path w="1745614" h="1616710">
                <a:moveTo>
                  <a:pt x="0" y="0"/>
                </a:moveTo>
                <a:lnTo>
                  <a:pt x="1745099" y="0"/>
                </a:lnTo>
                <a:lnTo>
                  <a:pt x="1745099" y="1616099"/>
                </a:lnTo>
                <a:lnTo>
                  <a:pt x="0" y="1616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41"/>
          <p:cNvSpPr/>
          <p:nvPr/>
        </p:nvSpPr>
        <p:spPr>
          <a:xfrm>
            <a:off x="4426626" y="3366209"/>
            <a:ext cx="875665" cy="810895"/>
          </a:xfrm>
          <a:custGeom>
            <a:avLst/>
            <a:gdLst/>
            <a:ahLst/>
            <a:cxnLst/>
            <a:rect l="l" t="t" r="r" b="b"/>
            <a:pathLst>
              <a:path w="875664" h="810894">
                <a:moveTo>
                  <a:pt x="0" y="0"/>
                </a:moveTo>
                <a:lnTo>
                  <a:pt x="875099" y="0"/>
                </a:lnTo>
                <a:lnTo>
                  <a:pt x="875099" y="810299"/>
                </a:lnTo>
                <a:lnTo>
                  <a:pt x="0" y="8102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42"/>
          <p:cNvSpPr/>
          <p:nvPr/>
        </p:nvSpPr>
        <p:spPr>
          <a:xfrm>
            <a:off x="4197124" y="2564904"/>
            <a:ext cx="1334135" cy="2413000"/>
          </a:xfrm>
          <a:custGeom>
            <a:avLst/>
            <a:gdLst/>
            <a:ahLst/>
            <a:cxnLst/>
            <a:rect l="l" t="t" r="r" b="b"/>
            <a:pathLst>
              <a:path w="1334135" h="2413000">
                <a:moveTo>
                  <a:pt x="0" y="0"/>
                </a:moveTo>
                <a:lnTo>
                  <a:pt x="1334099" y="0"/>
                </a:lnTo>
                <a:lnTo>
                  <a:pt x="1334099" y="2412900"/>
                </a:lnTo>
                <a:lnTo>
                  <a:pt x="0" y="2412900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43"/>
          <p:cNvSpPr/>
          <p:nvPr/>
        </p:nvSpPr>
        <p:spPr>
          <a:xfrm>
            <a:off x="3454775" y="3156807"/>
            <a:ext cx="2819400" cy="1229360"/>
          </a:xfrm>
          <a:custGeom>
            <a:avLst/>
            <a:gdLst/>
            <a:ahLst/>
            <a:cxnLst/>
            <a:rect l="l" t="t" r="r" b="b"/>
            <a:pathLst>
              <a:path w="2819400" h="1229360">
                <a:moveTo>
                  <a:pt x="0" y="0"/>
                </a:moveTo>
                <a:lnTo>
                  <a:pt x="2818799" y="0"/>
                </a:lnTo>
                <a:lnTo>
                  <a:pt x="2818799" y="1229099"/>
                </a:lnTo>
                <a:lnTo>
                  <a:pt x="0" y="12290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4"/>
          <p:cNvSpPr txBox="1"/>
          <p:nvPr/>
        </p:nvSpPr>
        <p:spPr>
          <a:xfrm>
            <a:off x="6377350" y="5184740"/>
            <a:ext cx="2539365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Sort the K*20*15 boxes by  their </a:t>
            </a:r>
            <a:r>
              <a:rPr sz="1600" dirty="0">
                <a:latin typeface="Arial"/>
                <a:cs typeface="Arial"/>
              </a:rPr>
              <a:t>“object” score, </a:t>
            </a:r>
            <a:r>
              <a:rPr sz="1600" spc="-5" dirty="0">
                <a:latin typeface="Arial"/>
                <a:cs typeface="Arial"/>
              </a:rPr>
              <a:t>take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top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spc="-5" dirty="0">
                <a:latin typeface="Arial"/>
                <a:cs typeface="Arial"/>
              </a:rPr>
              <a:t>~300 as our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proposals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1600" y="631141"/>
            <a:ext cx="2578100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0000"/>
                </a:solidFill>
              </a:rPr>
              <a:t>Fast</a:t>
            </a:r>
            <a:r>
              <a:rPr sz="3200" b="1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er</a:t>
            </a:r>
            <a:r>
              <a:rPr sz="32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R-CNN: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000" dirty="0">
                <a:solidFill>
                  <a:srgbClr val="000000"/>
                </a:solidFill>
              </a:rPr>
              <a:t>Make </a:t>
            </a:r>
            <a:r>
              <a:rPr sz="2000" spc="-5" dirty="0">
                <a:solidFill>
                  <a:srgbClr val="000000"/>
                </a:solidFill>
              </a:rPr>
              <a:t>CNN do</a:t>
            </a:r>
            <a:r>
              <a:rPr sz="2000" spc="-9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proposals!</a:t>
            </a:r>
          </a:p>
        </p:txBody>
      </p:sp>
      <p:sp>
        <p:nvSpPr>
          <p:cNvPr id="7" name="object 3"/>
          <p:cNvSpPr/>
          <p:nvPr/>
        </p:nvSpPr>
        <p:spPr>
          <a:xfrm>
            <a:off x="3458315" y="1470919"/>
            <a:ext cx="5506173" cy="4478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273539" y="1470918"/>
            <a:ext cx="2200910" cy="568325"/>
          </a:xfrm>
          <a:custGeom>
            <a:avLst/>
            <a:gdLst/>
            <a:ahLst/>
            <a:cxnLst/>
            <a:rect l="l" t="t" r="r" b="b"/>
            <a:pathLst>
              <a:path w="2200910" h="568325">
                <a:moveTo>
                  <a:pt x="0" y="0"/>
                </a:moveTo>
                <a:lnTo>
                  <a:pt x="2200799" y="0"/>
                </a:lnTo>
                <a:lnTo>
                  <a:pt x="2200799" y="567899"/>
                </a:lnTo>
                <a:lnTo>
                  <a:pt x="0" y="5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44625" y="5964863"/>
            <a:ext cx="4886960" cy="128433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85"/>
              </a:spcBef>
            </a:pPr>
            <a:r>
              <a:rPr sz="800" spc="-5" dirty="0">
                <a:latin typeface="Arial"/>
                <a:cs typeface="Arial"/>
              </a:rPr>
              <a:t>Ren et al, </a:t>
            </a:r>
            <a:r>
              <a:rPr sz="800" dirty="0">
                <a:latin typeface="Arial"/>
                <a:cs typeface="Arial"/>
              </a:rPr>
              <a:t>“Faster </a:t>
            </a:r>
            <a:r>
              <a:rPr sz="800" spc="-5" dirty="0">
                <a:latin typeface="Arial"/>
                <a:cs typeface="Arial"/>
              </a:rPr>
              <a:t>R-CNN: </a:t>
            </a:r>
            <a:r>
              <a:rPr sz="800" spc="-20" dirty="0">
                <a:latin typeface="Arial"/>
                <a:cs typeface="Arial"/>
              </a:rPr>
              <a:t>Towards </a:t>
            </a:r>
            <a:r>
              <a:rPr sz="800" spc="-10" dirty="0">
                <a:latin typeface="Arial"/>
                <a:cs typeface="Arial"/>
              </a:rPr>
              <a:t>Real-Time </a:t>
            </a:r>
            <a:r>
              <a:rPr sz="800" spc="-5" dirty="0">
                <a:latin typeface="Arial"/>
                <a:cs typeface="Arial"/>
              </a:rPr>
              <a:t>Object Detection with Region Proposal Networks”, NIPS </a:t>
            </a:r>
            <a:r>
              <a:rPr sz="800" spc="-5" dirty="0" smtClean="0">
                <a:latin typeface="Arial"/>
                <a:cs typeface="Arial"/>
              </a:rPr>
              <a:t>2015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193725" y="3053241"/>
            <a:ext cx="3707765" cy="1680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Jointly </a:t>
            </a:r>
            <a:r>
              <a:rPr sz="1800" spc="-5" dirty="0">
                <a:latin typeface="Arial"/>
                <a:cs typeface="Arial"/>
              </a:rPr>
              <a:t>train with </a:t>
            </a:r>
            <a:r>
              <a:rPr sz="1800" dirty="0">
                <a:latin typeface="Arial"/>
                <a:cs typeface="Arial"/>
              </a:rPr>
              <a:t>4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losses:</a:t>
            </a:r>
            <a:endParaRPr sz="1800" dirty="0">
              <a:latin typeface="Arial"/>
              <a:cs typeface="Arial"/>
            </a:endParaRPr>
          </a:p>
          <a:p>
            <a:pPr marL="469900" indent="-419734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RPN </a:t>
            </a:r>
            <a:r>
              <a:rPr sz="1800" dirty="0">
                <a:latin typeface="Arial"/>
                <a:cs typeface="Arial"/>
              </a:rPr>
              <a:t>classify </a:t>
            </a:r>
            <a:r>
              <a:rPr sz="1800" spc="-5" dirty="0">
                <a:latin typeface="Arial"/>
                <a:cs typeface="Arial"/>
              </a:rPr>
              <a:t>object </a:t>
            </a:r>
            <a:r>
              <a:rPr sz="1800" dirty="0">
                <a:latin typeface="Arial"/>
                <a:cs typeface="Arial"/>
              </a:rPr>
              <a:t>/ </a:t>
            </a:r>
            <a:r>
              <a:rPr sz="1800" spc="-5" dirty="0">
                <a:latin typeface="Arial"/>
                <a:cs typeface="Arial"/>
              </a:rPr>
              <a:t>not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object</a:t>
            </a:r>
            <a:endParaRPr sz="1800" dirty="0">
              <a:latin typeface="Arial"/>
              <a:cs typeface="Arial"/>
            </a:endParaRPr>
          </a:p>
          <a:p>
            <a:pPr marL="469900" indent="-419734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RPN </a:t>
            </a:r>
            <a:r>
              <a:rPr sz="1800" dirty="0">
                <a:latin typeface="Arial"/>
                <a:cs typeface="Arial"/>
              </a:rPr>
              <a:t>regress </a:t>
            </a:r>
            <a:r>
              <a:rPr sz="1800" spc="-5" dirty="0">
                <a:latin typeface="Arial"/>
                <a:cs typeface="Arial"/>
              </a:rPr>
              <a:t>box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coordinates</a:t>
            </a:r>
          </a:p>
          <a:p>
            <a:pPr marL="469900" marR="5080" indent="-419734">
              <a:lnSpc>
                <a:spcPct val="100699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Final </a:t>
            </a:r>
            <a:r>
              <a:rPr sz="1800" dirty="0">
                <a:latin typeface="Arial"/>
                <a:cs typeface="Arial"/>
              </a:rPr>
              <a:t>classification score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(object  classes)</a:t>
            </a:r>
          </a:p>
          <a:p>
            <a:pPr marL="469900" indent="-419734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Final box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coordinates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1600" y="631141"/>
            <a:ext cx="2578100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0000"/>
                </a:solidFill>
              </a:rPr>
              <a:t>Fast</a:t>
            </a:r>
            <a:r>
              <a:rPr sz="3200" b="1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er</a:t>
            </a:r>
            <a:r>
              <a:rPr sz="32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R-CNN: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000" dirty="0">
                <a:solidFill>
                  <a:srgbClr val="000000"/>
                </a:solidFill>
              </a:rPr>
              <a:t>Make </a:t>
            </a:r>
            <a:r>
              <a:rPr sz="2000" spc="-5" dirty="0">
                <a:solidFill>
                  <a:srgbClr val="000000"/>
                </a:solidFill>
              </a:rPr>
              <a:t>CNN do</a:t>
            </a:r>
            <a:r>
              <a:rPr sz="2000" spc="-9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proposals!</a:t>
            </a:r>
          </a:p>
        </p:txBody>
      </p:sp>
      <p:sp>
        <p:nvSpPr>
          <p:cNvPr id="11" name="object 2"/>
          <p:cNvSpPr/>
          <p:nvPr/>
        </p:nvSpPr>
        <p:spPr>
          <a:xfrm>
            <a:off x="1547664" y="2146761"/>
            <a:ext cx="5593900" cy="27944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1600" y="631141"/>
            <a:ext cx="2578100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0000"/>
                </a:solidFill>
              </a:rPr>
              <a:t>Fast</a:t>
            </a:r>
            <a:r>
              <a:rPr sz="3200" b="1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er</a:t>
            </a:r>
            <a:r>
              <a:rPr sz="32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R-CNN: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000" dirty="0">
                <a:solidFill>
                  <a:srgbClr val="000000"/>
                </a:solidFill>
              </a:rPr>
              <a:t>Make </a:t>
            </a:r>
            <a:r>
              <a:rPr sz="2000" spc="-5" dirty="0">
                <a:solidFill>
                  <a:srgbClr val="000000"/>
                </a:solidFill>
              </a:rPr>
              <a:t>CNN do</a:t>
            </a:r>
            <a:r>
              <a:rPr sz="2000" spc="-9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proposals!</a:t>
            </a:r>
          </a:p>
        </p:txBody>
      </p:sp>
      <p:sp>
        <p:nvSpPr>
          <p:cNvPr id="7" name="object 3"/>
          <p:cNvSpPr/>
          <p:nvPr/>
        </p:nvSpPr>
        <p:spPr>
          <a:xfrm>
            <a:off x="3458315" y="1470919"/>
            <a:ext cx="5506173" cy="4478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273539" y="1470918"/>
            <a:ext cx="2200910" cy="568325"/>
          </a:xfrm>
          <a:custGeom>
            <a:avLst/>
            <a:gdLst/>
            <a:ahLst/>
            <a:cxnLst/>
            <a:rect l="l" t="t" r="r" b="b"/>
            <a:pathLst>
              <a:path w="2200910" h="568325">
                <a:moveTo>
                  <a:pt x="0" y="0"/>
                </a:moveTo>
                <a:lnTo>
                  <a:pt x="2200799" y="0"/>
                </a:lnTo>
                <a:lnTo>
                  <a:pt x="2200799" y="567899"/>
                </a:lnTo>
                <a:lnTo>
                  <a:pt x="0" y="5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44625" y="5964863"/>
            <a:ext cx="4886960" cy="128433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85"/>
              </a:spcBef>
            </a:pPr>
            <a:r>
              <a:rPr sz="800" spc="-5" dirty="0">
                <a:latin typeface="Arial"/>
                <a:cs typeface="Arial"/>
              </a:rPr>
              <a:t>Ren et al, </a:t>
            </a:r>
            <a:r>
              <a:rPr sz="800" dirty="0">
                <a:latin typeface="Arial"/>
                <a:cs typeface="Arial"/>
              </a:rPr>
              <a:t>“Faster </a:t>
            </a:r>
            <a:r>
              <a:rPr sz="800" spc="-5" dirty="0">
                <a:latin typeface="Arial"/>
                <a:cs typeface="Arial"/>
              </a:rPr>
              <a:t>R-CNN: </a:t>
            </a:r>
            <a:r>
              <a:rPr sz="800" spc="-20" dirty="0">
                <a:latin typeface="Arial"/>
                <a:cs typeface="Arial"/>
              </a:rPr>
              <a:t>Towards </a:t>
            </a:r>
            <a:r>
              <a:rPr sz="800" spc="-10" dirty="0">
                <a:latin typeface="Arial"/>
                <a:cs typeface="Arial"/>
              </a:rPr>
              <a:t>Real-Time </a:t>
            </a:r>
            <a:r>
              <a:rPr sz="800" spc="-5" dirty="0">
                <a:latin typeface="Arial"/>
                <a:cs typeface="Arial"/>
              </a:rPr>
              <a:t>Object Detection with Region Proposal Networks”, NIPS </a:t>
            </a:r>
            <a:r>
              <a:rPr sz="800" spc="-5" dirty="0" smtClean="0">
                <a:latin typeface="Arial"/>
                <a:cs typeface="Arial"/>
              </a:rPr>
              <a:t>2015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193725" y="2708920"/>
            <a:ext cx="3896995" cy="2509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Glossing over </a:t>
            </a:r>
            <a:r>
              <a:rPr sz="1800" dirty="0">
                <a:latin typeface="Arial"/>
                <a:cs typeface="Arial"/>
              </a:rPr>
              <a:t>many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details:</a:t>
            </a:r>
            <a:endParaRPr sz="1800" dirty="0">
              <a:latin typeface="Arial"/>
              <a:cs typeface="Arial"/>
            </a:endParaRPr>
          </a:p>
          <a:p>
            <a:pPr marL="469900" indent="-304800">
              <a:lnSpc>
                <a:spcPct val="100000"/>
              </a:lnSpc>
              <a:spcBef>
                <a:spcPts val="15"/>
              </a:spcBef>
              <a:buChar char="-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Ignore overlapping proposals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with</a:t>
            </a:r>
            <a:endParaRPr sz="1800" dirty="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5"/>
              </a:spcBef>
            </a:pPr>
            <a:r>
              <a:rPr sz="1800" b="1" spc="-5" dirty="0">
                <a:latin typeface="Arial"/>
                <a:cs typeface="Arial"/>
              </a:rPr>
              <a:t>non-max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suppression</a:t>
            </a:r>
            <a:endParaRPr sz="1800" dirty="0">
              <a:latin typeface="Arial"/>
              <a:cs typeface="Arial"/>
            </a:endParaRPr>
          </a:p>
          <a:p>
            <a:pPr marL="469900" marR="155575" indent="-304800">
              <a:lnSpc>
                <a:spcPct val="100699"/>
              </a:lnSpc>
              <a:buChar char="-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How to determine whether </a:t>
            </a:r>
            <a:r>
              <a:rPr sz="1800" dirty="0">
                <a:latin typeface="Arial"/>
                <a:cs typeface="Arial"/>
              </a:rPr>
              <a:t>a  </a:t>
            </a:r>
            <a:r>
              <a:rPr sz="1800" spc="-5" dirty="0">
                <a:latin typeface="Arial"/>
                <a:cs typeface="Arial"/>
              </a:rPr>
              <a:t>proposal is positive or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negative?</a:t>
            </a:r>
            <a:endParaRPr sz="1800" dirty="0">
              <a:latin typeface="Arial"/>
              <a:cs typeface="Arial"/>
            </a:endParaRPr>
          </a:p>
          <a:p>
            <a:pPr marL="469900" marR="219710" indent="-304800">
              <a:lnSpc>
                <a:spcPct val="100699"/>
              </a:lnSpc>
              <a:buChar char="-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How </a:t>
            </a:r>
            <a:r>
              <a:rPr sz="1800" dirty="0">
                <a:latin typeface="Arial"/>
                <a:cs typeface="Arial"/>
              </a:rPr>
              <a:t>many </a:t>
            </a:r>
            <a:r>
              <a:rPr sz="1800" spc="-5" dirty="0">
                <a:latin typeface="Arial"/>
                <a:cs typeface="Arial"/>
              </a:rPr>
              <a:t>positives </a:t>
            </a:r>
            <a:r>
              <a:rPr sz="1800" dirty="0">
                <a:latin typeface="Arial"/>
                <a:cs typeface="Arial"/>
              </a:rPr>
              <a:t>/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negatives  to </a:t>
            </a:r>
            <a:r>
              <a:rPr sz="1800" dirty="0">
                <a:latin typeface="Arial"/>
                <a:cs typeface="Arial"/>
              </a:rPr>
              <a:t>send </a:t>
            </a:r>
            <a:r>
              <a:rPr sz="1800" spc="-5" dirty="0">
                <a:latin typeface="Arial"/>
                <a:cs typeface="Arial"/>
              </a:rPr>
              <a:t>to </a:t>
            </a:r>
            <a:r>
              <a:rPr sz="1800" dirty="0">
                <a:latin typeface="Arial"/>
                <a:cs typeface="Arial"/>
              </a:rPr>
              <a:t>second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stage?</a:t>
            </a:r>
          </a:p>
          <a:p>
            <a:pPr marL="469900" marR="307975" indent="-304800">
              <a:lnSpc>
                <a:spcPct val="100699"/>
              </a:lnSpc>
              <a:buChar char="-"/>
              <a:tabLst>
                <a:tab pos="469265" algn="l"/>
                <a:tab pos="469900" algn="l"/>
              </a:tabLst>
            </a:pPr>
            <a:r>
              <a:rPr sz="1800" spc="-5" dirty="0">
                <a:latin typeface="Arial"/>
                <a:cs typeface="Arial"/>
              </a:rPr>
              <a:t>How to parameterize bounding  box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regression?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1600" y="631141"/>
            <a:ext cx="2578100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0000"/>
                </a:solidFill>
              </a:rPr>
              <a:t>Fast</a:t>
            </a:r>
            <a:r>
              <a:rPr sz="3200" b="1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er</a:t>
            </a:r>
            <a:r>
              <a:rPr sz="32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R-CNN: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000" dirty="0">
                <a:solidFill>
                  <a:srgbClr val="000000"/>
                </a:solidFill>
              </a:rPr>
              <a:t>Make </a:t>
            </a:r>
            <a:r>
              <a:rPr sz="2000" spc="-5" dirty="0">
                <a:solidFill>
                  <a:srgbClr val="000000"/>
                </a:solidFill>
              </a:rPr>
              <a:t>CNN do</a:t>
            </a:r>
            <a:r>
              <a:rPr sz="2000" spc="-9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proposals!</a:t>
            </a:r>
          </a:p>
        </p:txBody>
      </p:sp>
      <p:sp>
        <p:nvSpPr>
          <p:cNvPr id="7" name="object 3"/>
          <p:cNvSpPr/>
          <p:nvPr/>
        </p:nvSpPr>
        <p:spPr>
          <a:xfrm>
            <a:off x="3458315" y="1470919"/>
            <a:ext cx="5506173" cy="4478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273539" y="1470918"/>
            <a:ext cx="2200910" cy="568325"/>
          </a:xfrm>
          <a:custGeom>
            <a:avLst/>
            <a:gdLst/>
            <a:ahLst/>
            <a:cxnLst/>
            <a:rect l="l" t="t" r="r" b="b"/>
            <a:pathLst>
              <a:path w="2200910" h="568325">
                <a:moveTo>
                  <a:pt x="0" y="0"/>
                </a:moveTo>
                <a:lnTo>
                  <a:pt x="2200799" y="0"/>
                </a:lnTo>
                <a:lnTo>
                  <a:pt x="2200799" y="567899"/>
                </a:lnTo>
                <a:lnTo>
                  <a:pt x="0" y="5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44625" y="5964863"/>
            <a:ext cx="4886960" cy="128433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85"/>
              </a:spcBef>
            </a:pPr>
            <a:r>
              <a:rPr sz="800" spc="-5" dirty="0">
                <a:latin typeface="Arial"/>
                <a:cs typeface="Arial"/>
              </a:rPr>
              <a:t>Ren et al, </a:t>
            </a:r>
            <a:r>
              <a:rPr sz="800" dirty="0">
                <a:latin typeface="Arial"/>
                <a:cs typeface="Arial"/>
              </a:rPr>
              <a:t>“Faster </a:t>
            </a:r>
            <a:r>
              <a:rPr sz="800" spc="-5" dirty="0">
                <a:latin typeface="Arial"/>
                <a:cs typeface="Arial"/>
              </a:rPr>
              <a:t>R-CNN: </a:t>
            </a:r>
            <a:r>
              <a:rPr sz="800" spc="-20" dirty="0">
                <a:latin typeface="Arial"/>
                <a:cs typeface="Arial"/>
              </a:rPr>
              <a:t>Towards </a:t>
            </a:r>
            <a:r>
              <a:rPr sz="800" spc="-10" dirty="0">
                <a:latin typeface="Arial"/>
                <a:cs typeface="Arial"/>
              </a:rPr>
              <a:t>Real-Time </a:t>
            </a:r>
            <a:r>
              <a:rPr sz="800" spc="-5" dirty="0">
                <a:latin typeface="Arial"/>
                <a:cs typeface="Arial"/>
              </a:rPr>
              <a:t>Object Detection with Region Proposal Networks”, NIPS </a:t>
            </a:r>
            <a:r>
              <a:rPr sz="800" spc="-5" dirty="0" smtClean="0">
                <a:latin typeface="Arial"/>
                <a:cs typeface="Arial"/>
              </a:rPr>
              <a:t>2015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279693" y="2276872"/>
            <a:ext cx="2834005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Faster R-CNN is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b="1" spc="-20" dirty="0">
                <a:latin typeface="Arial"/>
                <a:cs typeface="Arial"/>
              </a:rPr>
              <a:t>Two-stage </a:t>
            </a:r>
            <a:r>
              <a:rPr sz="1800" b="1" spc="-5" dirty="0">
                <a:latin typeface="Arial"/>
                <a:cs typeface="Arial"/>
              </a:rPr>
              <a:t>object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detector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6"/>
          <p:cNvSpPr txBox="1"/>
          <p:nvPr/>
        </p:nvSpPr>
        <p:spPr>
          <a:xfrm>
            <a:off x="153567" y="3071965"/>
            <a:ext cx="3794760" cy="981075"/>
          </a:xfrm>
          <a:prstGeom prst="rect">
            <a:avLst/>
          </a:prstGeom>
          <a:ln w="38099">
            <a:solidFill>
              <a:srgbClr val="4A86E7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138430">
              <a:lnSpc>
                <a:spcPct val="100000"/>
              </a:lnSpc>
              <a:spcBef>
                <a:spcPts val="365"/>
              </a:spcBef>
            </a:pPr>
            <a:r>
              <a:rPr sz="1800" spc="-5" dirty="0">
                <a:latin typeface="Arial"/>
                <a:cs typeface="Arial"/>
              </a:rPr>
              <a:t>First </a:t>
            </a:r>
            <a:r>
              <a:rPr sz="1800" dirty="0">
                <a:latin typeface="Arial"/>
                <a:cs typeface="Arial"/>
              </a:rPr>
              <a:t>stage: </a:t>
            </a:r>
            <a:r>
              <a:rPr sz="1800" spc="-5" dirty="0">
                <a:latin typeface="Arial"/>
                <a:cs typeface="Arial"/>
              </a:rPr>
              <a:t>Run once per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</a:t>
            </a:r>
            <a:endParaRPr sz="1800">
              <a:latin typeface="Arial"/>
              <a:cs typeface="Arial"/>
            </a:endParaRPr>
          </a:p>
          <a:p>
            <a:pPr marL="595630" indent="-305435">
              <a:lnSpc>
                <a:spcPct val="100000"/>
              </a:lnSpc>
              <a:spcBef>
                <a:spcPts val="15"/>
              </a:spcBef>
              <a:buChar char="-"/>
              <a:tabLst>
                <a:tab pos="595630" algn="l"/>
                <a:tab pos="596265" algn="l"/>
              </a:tabLst>
            </a:pPr>
            <a:r>
              <a:rPr sz="1800" spc="-5" dirty="0">
                <a:latin typeface="Arial"/>
                <a:cs typeface="Arial"/>
              </a:rPr>
              <a:t>Backbone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network</a:t>
            </a:r>
            <a:endParaRPr sz="1800">
              <a:latin typeface="Arial"/>
              <a:cs typeface="Arial"/>
            </a:endParaRPr>
          </a:p>
          <a:p>
            <a:pPr marL="595630" indent="-305435">
              <a:lnSpc>
                <a:spcPct val="100000"/>
              </a:lnSpc>
              <a:spcBef>
                <a:spcPts val="15"/>
              </a:spcBef>
              <a:buChar char="-"/>
              <a:tabLst>
                <a:tab pos="595630" algn="l"/>
                <a:tab pos="596265" algn="l"/>
              </a:tabLst>
            </a:pPr>
            <a:r>
              <a:rPr sz="1800" spc="-5" dirty="0">
                <a:latin typeface="Arial"/>
                <a:cs typeface="Arial"/>
              </a:rPr>
              <a:t>Region proposal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network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7"/>
          <p:cNvSpPr txBox="1"/>
          <p:nvPr/>
        </p:nvSpPr>
        <p:spPr>
          <a:xfrm>
            <a:off x="153567" y="4207165"/>
            <a:ext cx="3794760" cy="1124026"/>
          </a:xfrm>
          <a:prstGeom prst="rect">
            <a:avLst/>
          </a:prstGeom>
          <a:ln w="38099">
            <a:solidFill>
              <a:srgbClr val="6AA84F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74930" algn="ctr">
              <a:lnSpc>
                <a:spcPct val="100000"/>
              </a:lnSpc>
              <a:spcBef>
                <a:spcPts val="125"/>
              </a:spcBef>
            </a:pPr>
            <a:r>
              <a:rPr sz="1800" spc="-5" dirty="0">
                <a:latin typeface="Arial"/>
                <a:cs typeface="Arial"/>
              </a:rPr>
              <a:t>Second </a:t>
            </a:r>
            <a:r>
              <a:rPr sz="1800" dirty="0">
                <a:latin typeface="Arial"/>
                <a:cs typeface="Arial"/>
              </a:rPr>
              <a:t>stage: </a:t>
            </a:r>
            <a:r>
              <a:rPr sz="1800" spc="-5" dirty="0">
                <a:latin typeface="Arial"/>
                <a:cs typeface="Arial"/>
              </a:rPr>
              <a:t>Run once per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region</a:t>
            </a:r>
          </a:p>
          <a:p>
            <a:pPr marL="595630" indent="-305435">
              <a:lnSpc>
                <a:spcPct val="100000"/>
              </a:lnSpc>
              <a:spcBef>
                <a:spcPts val="15"/>
              </a:spcBef>
              <a:buChar char="-"/>
              <a:tabLst>
                <a:tab pos="595630" algn="l"/>
                <a:tab pos="596265" algn="l"/>
              </a:tabLst>
            </a:pPr>
            <a:r>
              <a:rPr lang="en-US" spc="-5" dirty="0" smtClean="0">
                <a:latin typeface="Arial"/>
                <a:cs typeface="Arial"/>
              </a:rPr>
              <a:t>Crop </a:t>
            </a:r>
            <a:r>
              <a:rPr lang="en-US" spc="-5" dirty="0" smtClean="0">
                <a:latin typeface="Arial"/>
                <a:cs typeface="Arial"/>
              </a:rPr>
              <a:t>features: </a:t>
            </a:r>
            <a:r>
              <a:rPr lang="en-US" spc="-5" dirty="0" err="1" smtClean="0">
                <a:latin typeface="Arial"/>
                <a:cs typeface="Arial"/>
              </a:rPr>
              <a:t>RoI</a:t>
            </a:r>
            <a:r>
              <a:rPr lang="en-US" spc="-5" dirty="0" smtClean="0">
                <a:latin typeface="Arial"/>
                <a:cs typeface="Arial"/>
              </a:rPr>
              <a:t> pool </a:t>
            </a:r>
            <a:r>
              <a:rPr lang="en-US" dirty="0" smtClean="0">
                <a:latin typeface="Arial"/>
                <a:cs typeface="Arial"/>
              </a:rPr>
              <a:t>/</a:t>
            </a:r>
            <a:r>
              <a:rPr lang="en-US" spc="-60" dirty="0" smtClean="0">
                <a:latin typeface="Arial"/>
                <a:cs typeface="Arial"/>
              </a:rPr>
              <a:t> </a:t>
            </a:r>
            <a:r>
              <a:rPr lang="en-US" spc="-5" dirty="0" smtClean="0">
                <a:latin typeface="Arial"/>
                <a:cs typeface="Arial"/>
              </a:rPr>
              <a:t>align</a:t>
            </a:r>
          </a:p>
          <a:p>
            <a:pPr marL="595630" indent="-305435">
              <a:lnSpc>
                <a:spcPct val="100000"/>
              </a:lnSpc>
              <a:spcBef>
                <a:spcPts val="15"/>
              </a:spcBef>
              <a:buChar char="-"/>
              <a:tabLst>
                <a:tab pos="595630" algn="l"/>
                <a:tab pos="596265" algn="l"/>
              </a:tabLst>
            </a:pPr>
            <a:r>
              <a:rPr sz="1800" spc="-5" dirty="0" smtClean="0">
                <a:latin typeface="Arial"/>
                <a:cs typeface="Arial"/>
              </a:rPr>
              <a:t>Predict </a:t>
            </a:r>
            <a:r>
              <a:rPr sz="1800" spc="-5" dirty="0">
                <a:latin typeface="Arial"/>
                <a:cs typeface="Arial"/>
              </a:rPr>
              <a:t>object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class</a:t>
            </a:r>
          </a:p>
          <a:p>
            <a:pPr marL="595630" indent="-305435">
              <a:lnSpc>
                <a:spcPct val="100000"/>
              </a:lnSpc>
              <a:spcBef>
                <a:spcPts val="15"/>
              </a:spcBef>
              <a:buChar char="-"/>
              <a:tabLst>
                <a:tab pos="595630" algn="l"/>
                <a:tab pos="596265" algn="l"/>
              </a:tabLst>
            </a:pPr>
            <a:r>
              <a:rPr sz="1800" spc="-5" dirty="0">
                <a:latin typeface="Arial"/>
                <a:cs typeface="Arial"/>
              </a:rPr>
              <a:t>Prediction bbox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offset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9" name="object 8"/>
          <p:cNvSpPr/>
          <p:nvPr/>
        </p:nvSpPr>
        <p:spPr>
          <a:xfrm>
            <a:off x="4880917" y="3057619"/>
            <a:ext cx="3211195" cy="2747645"/>
          </a:xfrm>
          <a:custGeom>
            <a:avLst/>
            <a:gdLst/>
            <a:ahLst/>
            <a:cxnLst/>
            <a:rect l="l" t="t" r="r" b="b"/>
            <a:pathLst>
              <a:path w="3211195" h="2747645">
                <a:moveTo>
                  <a:pt x="0" y="0"/>
                </a:moveTo>
                <a:lnTo>
                  <a:pt x="3210599" y="0"/>
                </a:lnTo>
                <a:lnTo>
                  <a:pt x="3210599" y="2747399"/>
                </a:lnTo>
                <a:lnTo>
                  <a:pt x="0" y="27473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9"/>
          <p:cNvSpPr/>
          <p:nvPr/>
        </p:nvSpPr>
        <p:spPr>
          <a:xfrm>
            <a:off x="5753293" y="1390469"/>
            <a:ext cx="3211195" cy="1557655"/>
          </a:xfrm>
          <a:custGeom>
            <a:avLst/>
            <a:gdLst/>
            <a:ahLst/>
            <a:cxnLst/>
            <a:rect l="l" t="t" r="r" b="b"/>
            <a:pathLst>
              <a:path w="3211195" h="1557655">
                <a:moveTo>
                  <a:pt x="0" y="0"/>
                </a:moveTo>
                <a:lnTo>
                  <a:pt x="3210599" y="0"/>
                </a:lnTo>
                <a:lnTo>
                  <a:pt x="3210599" y="1557299"/>
                </a:lnTo>
                <a:lnTo>
                  <a:pt x="0" y="15572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6AA8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71600" y="631141"/>
            <a:ext cx="2578100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0000"/>
                </a:solidFill>
              </a:rPr>
              <a:t>Fast</a:t>
            </a:r>
            <a:r>
              <a:rPr sz="3200" b="1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er</a:t>
            </a:r>
            <a:r>
              <a:rPr sz="32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R-CNN: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000" dirty="0">
                <a:solidFill>
                  <a:srgbClr val="000000"/>
                </a:solidFill>
              </a:rPr>
              <a:t>Make </a:t>
            </a:r>
            <a:r>
              <a:rPr sz="2000" spc="-5" dirty="0">
                <a:solidFill>
                  <a:srgbClr val="000000"/>
                </a:solidFill>
              </a:rPr>
              <a:t>CNN do</a:t>
            </a:r>
            <a:r>
              <a:rPr sz="2000" spc="-9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proposals!</a:t>
            </a:r>
          </a:p>
        </p:txBody>
      </p:sp>
      <p:sp>
        <p:nvSpPr>
          <p:cNvPr id="7" name="object 3"/>
          <p:cNvSpPr/>
          <p:nvPr/>
        </p:nvSpPr>
        <p:spPr>
          <a:xfrm>
            <a:off x="3458315" y="1470919"/>
            <a:ext cx="5506173" cy="4478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273539" y="1470918"/>
            <a:ext cx="2200910" cy="568325"/>
          </a:xfrm>
          <a:custGeom>
            <a:avLst/>
            <a:gdLst/>
            <a:ahLst/>
            <a:cxnLst/>
            <a:rect l="l" t="t" r="r" b="b"/>
            <a:pathLst>
              <a:path w="2200910" h="568325">
                <a:moveTo>
                  <a:pt x="0" y="0"/>
                </a:moveTo>
                <a:lnTo>
                  <a:pt x="2200799" y="0"/>
                </a:lnTo>
                <a:lnTo>
                  <a:pt x="2200799" y="567899"/>
                </a:lnTo>
                <a:lnTo>
                  <a:pt x="0" y="5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44625" y="5964863"/>
            <a:ext cx="4886960" cy="128433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85"/>
              </a:spcBef>
            </a:pPr>
            <a:r>
              <a:rPr sz="800" spc="-5" dirty="0">
                <a:latin typeface="Arial"/>
                <a:cs typeface="Arial"/>
              </a:rPr>
              <a:t>Ren et al, </a:t>
            </a:r>
            <a:r>
              <a:rPr sz="800" dirty="0">
                <a:latin typeface="Arial"/>
                <a:cs typeface="Arial"/>
              </a:rPr>
              <a:t>“Faster </a:t>
            </a:r>
            <a:r>
              <a:rPr sz="800" spc="-5" dirty="0">
                <a:latin typeface="Arial"/>
                <a:cs typeface="Arial"/>
              </a:rPr>
              <a:t>R-CNN: </a:t>
            </a:r>
            <a:r>
              <a:rPr sz="800" spc="-20" dirty="0">
                <a:latin typeface="Arial"/>
                <a:cs typeface="Arial"/>
              </a:rPr>
              <a:t>Towards </a:t>
            </a:r>
            <a:r>
              <a:rPr sz="800" spc="-10" dirty="0">
                <a:latin typeface="Arial"/>
                <a:cs typeface="Arial"/>
              </a:rPr>
              <a:t>Real-Time </a:t>
            </a:r>
            <a:r>
              <a:rPr sz="800" spc="-5" dirty="0">
                <a:latin typeface="Arial"/>
                <a:cs typeface="Arial"/>
              </a:rPr>
              <a:t>Object Detection with Region Proposal Networks”, NIPS </a:t>
            </a:r>
            <a:r>
              <a:rPr sz="800" spc="-5" dirty="0" smtClean="0">
                <a:latin typeface="Arial"/>
                <a:cs typeface="Arial"/>
              </a:rPr>
              <a:t>2015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279693" y="2276872"/>
            <a:ext cx="2834005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Faster R-CNN is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b="1" spc="-20" dirty="0">
                <a:latin typeface="Arial"/>
                <a:cs typeface="Arial"/>
              </a:rPr>
              <a:t>Two-stage </a:t>
            </a:r>
            <a:r>
              <a:rPr sz="1800" b="1" spc="-5" dirty="0">
                <a:latin typeface="Arial"/>
                <a:cs typeface="Arial"/>
              </a:rPr>
              <a:t>object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detector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6"/>
          <p:cNvSpPr txBox="1"/>
          <p:nvPr/>
        </p:nvSpPr>
        <p:spPr>
          <a:xfrm>
            <a:off x="153567" y="3071965"/>
            <a:ext cx="3794760" cy="981075"/>
          </a:xfrm>
          <a:prstGeom prst="rect">
            <a:avLst/>
          </a:prstGeom>
          <a:ln w="38099">
            <a:solidFill>
              <a:srgbClr val="4A86E7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138430">
              <a:lnSpc>
                <a:spcPct val="100000"/>
              </a:lnSpc>
              <a:spcBef>
                <a:spcPts val="365"/>
              </a:spcBef>
            </a:pPr>
            <a:r>
              <a:rPr sz="1800" spc="-5" dirty="0">
                <a:latin typeface="Arial"/>
                <a:cs typeface="Arial"/>
              </a:rPr>
              <a:t>First </a:t>
            </a:r>
            <a:r>
              <a:rPr sz="1800" dirty="0">
                <a:latin typeface="Arial"/>
                <a:cs typeface="Arial"/>
              </a:rPr>
              <a:t>stage: </a:t>
            </a:r>
            <a:r>
              <a:rPr sz="1800" spc="-5" dirty="0">
                <a:latin typeface="Arial"/>
                <a:cs typeface="Arial"/>
              </a:rPr>
              <a:t>Run once per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image</a:t>
            </a:r>
            <a:endParaRPr sz="1800">
              <a:latin typeface="Arial"/>
              <a:cs typeface="Arial"/>
            </a:endParaRPr>
          </a:p>
          <a:p>
            <a:pPr marL="595630" indent="-305435">
              <a:lnSpc>
                <a:spcPct val="100000"/>
              </a:lnSpc>
              <a:spcBef>
                <a:spcPts val="15"/>
              </a:spcBef>
              <a:buChar char="-"/>
              <a:tabLst>
                <a:tab pos="595630" algn="l"/>
                <a:tab pos="596265" algn="l"/>
              </a:tabLst>
            </a:pPr>
            <a:r>
              <a:rPr sz="1800" spc="-5" dirty="0">
                <a:latin typeface="Arial"/>
                <a:cs typeface="Arial"/>
              </a:rPr>
              <a:t>Backbone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network</a:t>
            </a:r>
            <a:endParaRPr sz="1800">
              <a:latin typeface="Arial"/>
              <a:cs typeface="Arial"/>
            </a:endParaRPr>
          </a:p>
          <a:p>
            <a:pPr marL="595630" indent="-305435">
              <a:lnSpc>
                <a:spcPct val="100000"/>
              </a:lnSpc>
              <a:spcBef>
                <a:spcPts val="15"/>
              </a:spcBef>
              <a:buChar char="-"/>
              <a:tabLst>
                <a:tab pos="595630" algn="l"/>
                <a:tab pos="596265" algn="l"/>
              </a:tabLst>
            </a:pPr>
            <a:r>
              <a:rPr sz="1800" spc="-5" dirty="0">
                <a:latin typeface="Arial"/>
                <a:cs typeface="Arial"/>
              </a:rPr>
              <a:t>Region proposal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network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7"/>
          <p:cNvSpPr txBox="1"/>
          <p:nvPr/>
        </p:nvSpPr>
        <p:spPr>
          <a:xfrm>
            <a:off x="153567" y="4207165"/>
            <a:ext cx="3794760" cy="1124026"/>
          </a:xfrm>
          <a:prstGeom prst="rect">
            <a:avLst/>
          </a:prstGeom>
          <a:ln w="38099">
            <a:solidFill>
              <a:srgbClr val="6AA84F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74930" algn="ctr">
              <a:lnSpc>
                <a:spcPct val="100000"/>
              </a:lnSpc>
              <a:spcBef>
                <a:spcPts val="125"/>
              </a:spcBef>
            </a:pPr>
            <a:r>
              <a:rPr sz="1800" spc="-5" dirty="0">
                <a:latin typeface="Arial"/>
                <a:cs typeface="Arial"/>
              </a:rPr>
              <a:t>Second </a:t>
            </a:r>
            <a:r>
              <a:rPr sz="1800" dirty="0">
                <a:latin typeface="Arial"/>
                <a:cs typeface="Arial"/>
              </a:rPr>
              <a:t>stage: </a:t>
            </a:r>
            <a:r>
              <a:rPr sz="1800" spc="-5" dirty="0">
                <a:latin typeface="Arial"/>
                <a:cs typeface="Arial"/>
              </a:rPr>
              <a:t>Run once per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region</a:t>
            </a:r>
          </a:p>
          <a:p>
            <a:pPr marL="595630" indent="-305435">
              <a:spcBef>
                <a:spcPts val="15"/>
              </a:spcBef>
              <a:buFontTx/>
              <a:buChar char="-"/>
              <a:tabLst>
                <a:tab pos="595630" algn="l"/>
                <a:tab pos="596265" algn="l"/>
              </a:tabLst>
            </a:pPr>
            <a:r>
              <a:rPr lang="en-US" spc="-5" dirty="0" smtClean="0">
                <a:latin typeface="Arial"/>
                <a:cs typeface="Arial"/>
              </a:rPr>
              <a:t>Crop features: </a:t>
            </a:r>
            <a:r>
              <a:rPr lang="en-US" spc="-5" dirty="0" err="1" smtClean="0">
                <a:latin typeface="Arial"/>
                <a:cs typeface="Arial"/>
              </a:rPr>
              <a:t>RoI</a:t>
            </a:r>
            <a:r>
              <a:rPr lang="en-US" spc="-5" dirty="0" smtClean="0">
                <a:latin typeface="Arial"/>
                <a:cs typeface="Arial"/>
              </a:rPr>
              <a:t> pool </a:t>
            </a:r>
            <a:r>
              <a:rPr lang="en-US" dirty="0" smtClean="0">
                <a:latin typeface="Arial"/>
                <a:cs typeface="Arial"/>
              </a:rPr>
              <a:t>/</a:t>
            </a:r>
            <a:r>
              <a:rPr lang="en-US" spc="-60" dirty="0" smtClean="0">
                <a:latin typeface="Arial"/>
                <a:cs typeface="Arial"/>
              </a:rPr>
              <a:t> </a:t>
            </a:r>
            <a:r>
              <a:rPr lang="en-US" spc="-5" dirty="0" smtClean="0">
                <a:latin typeface="Arial"/>
                <a:cs typeface="Arial"/>
              </a:rPr>
              <a:t>align</a:t>
            </a:r>
            <a:endParaRPr lang="en-US" dirty="0" smtClean="0">
              <a:latin typeface="Arial"/>
              <a:cs typeface="Arial"/>
            </a:endParaRPr>
          </a:p>
          <a:p>
            <a:pPr marL="595630" indent="-305435">
              <a:lnSpc>
                <a:spcPct val="100000"/>
              </a:lnSpc>
              <a:spcBef>
                <a:spcPts val="15"/>
              </a:spcBef>
              <a:buChar char="-"/>
              <a:tabLst>
                <a:tab pos="595630" algn="l"/>
                <a:tab pos="596265" algn="l"/>
              </a:tabLst>
            </a:pPr>
            <a:r>
              <a:rPr sz="1800" spc="-5" dirty="0" smtClean="0">
                <a:latin typeface="Arial"/>
                <a:cs typeface="Arial"/>
              </a:rPr>
              <a:t>Predict </a:t>
            </a:r>
            <a:r>
              <a:rPr sz="1800" spc="-5" dirty="0">
                <a:latin typeface="Arial"/>
                <a:cs typeface="Arial"/>
              </a:rPr>
              <a:t>object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class</a:t>
            </a:r>
          </a:p>
          <a:p>
            <a:pPr marL="595630" indent="-305435">
              <a:lnSpc>
                <a:spcPct val="100000"/>
              </a:lnSpc>
              <a:spcBef>
                <a:spcPts val="15"/>
              </a:spcBef>
              <a:buChar char="-"/>
              <a:tabLst>
                <a:tab pos="595630" algn="l"/>
                <a:tab pos="596265" algn="l"/>
              </a:tabLst>
            </a:pPr>
            <a:r>
              <a:rPr sz="1800" spc="-5" dirty="0">
                <a:latin typeface="Arial"/>
                <a:cs typeface="Arial"/>
              </a:rPr>
              <a:t>Prediction bbox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offset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9" name="object 8"/>
          <p:cNvSpPr/>
          <p:nvPr/>
        </p:nvSpPr>
        <p:spPr>
          <a:xfrm>
            <a:off x="4880917" y="3057619"/>
            <a:ext cx="3211195" cy="2747645"/>
          </a:xfrm>
          <a:custGeom>
            <a:avLst/>
            <a:gdLst/>
            <a:ahLst/>
            <a:cxnLst/>
            <a:rect l="l" t="t" r="r" b="b"/>
            <a:pathLst>
              <a:path w="3211195" h="2747645">
                <a:moveTo>
                  <a:pt x="0" y="0"/>
                </a:moveTo>
                <a:lnTo>
                  <a:pt x="3210599" y="0"/>
                </a:lnTo>
                <a:lnTo>
                  <a:pt x="3210599" y="2747399"/>
                </a:lnTo>
                <a:lnTo>
                  <a:pt x="0" y="27473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9"/>
          <p:cNvSpPr/>
          <p:nvPr/>
        </p:nvSpPr>
        <p:spPr>
          <a:xfrm>
            <a:off x="5753293" y="1390469"/>
            <a:ext cx="3211195" cy="1557655"/>
          </a:xfrm>
          <a:custGeom>
            <a:avLst/>
            <a:gdLst/>
            <a:ahLst/>
            <a:cxnLst/>
            <a:rect l="l" t="t" r="r" b="b"/>
            <a:pathLst>
              <a:path w="3211195" h="1557655">
                <a:moveTo>
                  <a:pt x="0" y="0"/>
                </a:moveTo>
                <a:lnTo>
                  <a:pt x="3210599" y="0"/>
                </a:lnTo>
                <a:lnTo>
                  <a:pt x="3210599" y="1557299"/>
                </a:lnTo>
                <a:lnTo>
                  <a:pt x="0" y="1557299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6AA8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0"/>
          <p:cNvSpPr txBox="1"/>
          <p:nvPr/>
        </p:nvSpPr>
        <p:spPr>
          <a:xfrm>
            <a:off x="4572000" y="764823"/>
            <a:ext cx="18923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905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Do we </a:t>
            </a:r>
            <a:r>
              <a:rPr sz="1800" dirty="0">
                <a:latin typeface="Arial"/>
                <a:cs typeface="Arial"/>
              </a:rPr>
              <a:t>really </a:t>
            </a:r>
            <a:r>
              <a:rPr sz="1800" spc="-5" dirty="0">
                <a:latin typeface="Arial"/>
                <a:cs typeface="Arial"/>
              </a:rPr>
              <a:t>need  the </a:t>
            </a:r>
            <a:r>
              <a:rPr sz="1800" dirty="0">
                <a:latin typeface="Arial"/>
                <a:cs typeface="Arial"/>
              </a:rPr>
              <a:t>second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stage?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85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96959" y="764704"/>
            <a:ext cx="8079497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000000"/>
                </a:solidFill>
              </a:rPr>
              <a:t>Single-Stage </a:t>
            </a:r>
            <a:r>
              <a:rPr sz="2800" spc="-5" dirty="0">
                <a:solidFill>
                  <a:srgbClr val="000000"/>
                </a:solidFill>
              </a:rPr>
              <a:t>Object Detectors: </a:t>
            </a:r>
            <a:r>
              <a:rPr sz="2800" spc="-10" dirty="0">
                <a:solidFill>
                  <a:srgbClr val="000000"/>
                </a:solidFill>
              </a:rPr>
              <a:t>YOLO </a:t>
            </a:r>
            <a:r>
              <a:rPr sz="2800" dirty="0">
                <a:solidFill>
                  <a:srgbClr val="000000"/>
                </a:solidFill>
              </a:rPr>
              <a:t>/ </a:t>
            </a:r>
            <a:r>
              <a:rPr sz="2800" spc="-10" dirty="0">
                <a:solidFill>
                  <a:srgbClr val="000000"/>
                </a:solidFill>
              </a:rPr>
              <a:t>SSD </a:t>
            </a:r>
            <a:r>
              <a:rPr sz="2800" dirty="0">
                <a:solidFill>
                  <a:srgbClr val="000000"/>
                </a:solidFill>
              </a:rPr>
              <a:t>/</a:t>
            </a:r>
            <a:r>
              <a:rPr sz="2800" spc="-13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RetinaNet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258275" y="2491848"/>
            <a:ext cx="2248749" cy="1934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281150" y="2498273"/>
            <a:ext cx="2233811" cy="1921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574331" y="2517351"/>
            <a:ext cx="0" cy="1902460"/>
          </a:xfrm>
          <a:custGeom>
            <a:avLst/>
            <a:gdLst/>
            <a:ahLst/>
            <a:cxnLst/>
            <a:rect l="l" t="t" r="r" b="b"/>
            <a:pathLst>
              <a:path h="1902460">
                <a:moveTo>
                  <a:pt x="0" y="0"/>
                </a:moveTo>
                <a:lnTo>
                  <a:pt x="0" y="1902408"/>
                </a:lnTo>
              </a:path>
            </a:pathLst>
          </a:custGeom>
          <a:ln w="285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3872488" y="2517351"/>
            <a:ext cx="0" cy="1902460"/>
          </a:xfrm>
          <a:custGeom>
            <a:avLst/>
            <a:gdLst/>
            <a:ahLst/>
            <a:cxnLst/>
            <a:rect l="l" t="t" r="r" b="b"/>
            <a:pathLst>
              <a:path h="1902460">
                <a:moveTo>
                  <a:pt x="0" y="0"/>
                </a:moveTo>
                <a:lnTo>
                  <a:pt x="0" y="1902408"/>
                </a:lnTo>
              </a:path>
            </a:pathLst>
          </a:custGeom>
          <a:ln w="285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4212006" y="2507811"/>
            <a:ext cx="0" cy="1902460"/>
          </a:xfrm>
          <a:custGeom>
            <a:avLst/>
            <a:gdLst/>
            <a:ahLst/>
            <a:cxnLst/>
            <a:rect l="l" t="t" r="r" b="b"/>
            <a:pathLst>
              <a:path h="1902460">
                <a:moveTo>
                  <a:pt x="0" y="0"/>
                </a:moveTo>
                <a:lnTo>
                  <a:pt x="0" y="1902409"/>
                </a:lnTo>
              </a:path>
            </a:pathLst>
          </a:custGeom>
          <a:ln w="285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4563341" y="2507801"/>
            <a:ext cx="0" cy="1902460"/>
          </a:xfrm>
          <a:custGeom>
            <a:avLst/>
            <a:gdLst/>
            <a:ahLst/>
            <a:cxnLst/>
            <a:rect l="l" t="t" r="r" b="b"/>
            <a:pathLst>
              <a:path h="1902460">
                <a:moveTo>
                  <a:pt x="0" y="0"/>
                </a:moveTo>
                <a:lnTo>
                  <a:pt x="0" y="1902409"/>
                </a:lnTo>
              </a:path>
            </a:pathLst>
          </a:custGeom>
          <a:ln w="285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4914675" y="2507801"/>
            <a:ext cx="0" cy="1902460"/>
          </a:xfrm>
          <a:custGeom>
            <a:avLst/>
            <a:gdLst/>
            <a:ahLst/>
            <a:cxnLst/>
            <a:rect l="l" t="t" r="r" b="b"/>
            <a:pathLst>
              <a:path h="1902460">
                <a:moveTo>
                  <a:pt x="0" y="0"/>
                </a:moveTo>
                <a:lnTo>
                  <a:pt x="0" y="1902409"/>
                </a:lnTo>
              </a:path>
            </a:pathLst>
          </a:custGeom>
          <a:ln w="285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5206944" y="2507801"/>
            <a:ext cx="0" cy="1902460"/>
          </a:xfrm>
          <a:custGeom>
            <a:avLst/>
            <a:gdLst/>
            <a:ahLst/>
            <a:cxnLst/>
            <a:rect l="l" t="t" r="r" b="b"/>
            <a:pathLst>
              <a:path h="1902460">
                <a:moveTo>
                  <a:pt x="0" y="0"/>
                </a:moveTo>
                <a:lnTo>
                  <a:pt x="0" y="1902409"/>
                </a:lnTo>
              </a:path>
            </a:pathLst>
          </a:custGeom>
          <a:ln w="285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281212" y="4135293"/>
            <a:ext cx="2213610" cy="0"/>
          </a:xfrm>
          <a:custGeom>
            <a:avLst/>
            <a:gdLst/>
            <a:ahLst/>
            <a:cxnLst/>
            <a:rect l="l" t="t" r="r" b="b"/>
            <a:pathLst>
              <a:path w="2213610">
                <a:moveTo>
                  <a:pt x="2213235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3281212" y="3860376"/>
            <a:ext cx="2249170" cy="0"/>
          </a:xfrm>
          <a:custGeom>
            <a:avLst/>
            <a:gdLst/>
            <a:ahLst/>
            <a:cxnLst/>
            <a:rect l="l" t="t" r="r" b="b"/>
            <a:pathLst>
              <a:path w="2249170">
                <a:moveTo>
                  <a:pt x="2248687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281212" y="3585458"/>
            <a:ext cx="2213610" cy="0"/>
          </a:xfrm>
          <a:custGeom>
            <a:avLst/>
            <a:gdLst/>
            <a:ahLst/>
            <a:cxnLst/>
            <a:rect l="l" t="t" r="r" b="b"/>
            <a:pathLst>
              <a:path w="2213610">
                <a:moveTo>
                  <a:pt x="2213235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3281212" y="3310541"/>
            <a:ext cx="2249170" cy="0"/>
          </a:xfrm>
          <a:custGeom>
            <a:avLst/>
            <a:gdLst/>
            <a:ahLst/>
            <a:cxnLst/>
            <a:rect l="l" t="t" r="r" b="b"/>
            <a:pathLst>
              <a:path w="2249170">
                <a:moveTo>
                  <a:pt x="2248687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281295" y="3035624"/>
            <a:ext cx="2225040" cy="0"/>
          </a:xfrm>
          <a:custGeom>
            <a:avLst/>
            <a:gdLst/>
            <a:ahLst/>
            <a:cxnLst/>
            <a:rect l="l" t="t" r="r" b="b"/>
            <a:pathLst>
              <a:path w="2225040">
                <a:moveTo>
                  <a:pt x="2224969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3281295" y="2760707"/>
            <a:ext cx="2190115" cy="0"/>
          </a:xfrm>
          <a:custGeom>
            <a:avLst/>
            <a:gdLst/>
            <a:ahLst/>
            <a:cxnLst/>
            <a:rect l="l" t="t" r="r" b="b"/>
            <a:pathLst>
              <a:path w="2190115">
                <a:moveTo>
                  <a:pt x="2189518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2662249" y="3456424"/>
            <a:ext cx="311785" cy="0"/>
          </a:xfrm>
          <a:custGeom>
            <a:avLst/>
            <a:gdLst/>
            <a:ahLst/>
            <a:cxnLst/>
            <a:rect l="l" t="t" r="r" b="b"/>
            <a:pathLst>
              <a:path w="311785">
                <a:moveTo>
                  <a:pt x="0" y="0"/>
                </a:moveTo>
                <a:lnTo>
                  <a:pt x="3112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2959212" y="3394939"/>
            <a:ext cx="158251" cy="1229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 txBox="1"/>
          <p:nvPr/>
        </p:nvSpPr>
        <p:spPr>
          <a:xfrm>
            <a:off x="3317085" y="4522613"/>
            <a:ext cx="2167890" cy="11722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9870" marR="220979" algn="ctr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Divide image into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grid  </a:t>
            </a:r>
            <a:r>
              <a:rPr sz="1400" dirty="0">
                <a:latin typeface="Arial"/>
                <a:cs typeface="Arial"/>
              </a:rPr>
              <a:t>7 x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7</a:t>
            </a:r>
            <a:endParaRPr sz="1400">
              <a:latin typeface="Arial"/>
              <a:cs typeface="Arial"/>
            </a:endParaRPr>
          </a:p>
          <a:p>
            <a:pPr marL="12700" marR="5080" algn="ctr">
              <a:lnSpc>
                <a:spcPts val="1650"/>
              </a:lnSpc>
              <a:spcBef>
                <a:spcPts val="750"/>
              </a:spcBef>
            </a:pPr>
            <a:r>
              <a:rPr sz="1400" spc="-5" dirty="0">
                <a:latin typeface="Arial"/>
                <a:cs typeface="Arial"/>
              </a:rPr>
              <a:t>Image </a:t>
            </a:r>
            <a:r>
              <a:rPr sz="1400" dirty="0">
                <a:latin typeface="Arial"/>
                <a:cs typeface="Arial"/>
              </a:rPr>
              <a:t>a set </a:t>
            </a:r>
            <a:r>
              <a:rPr sz="1400" spc="-5" dirty="0">
                <a:latin typeface="Arial"/>
                <a:cs typeface="Arial"/>
              </a:rPr>
              <a:t>of </a:t>
            </a:r>
            <a:r>
              <a:rPr sz="1400" b="1" spc="-5" dirty="0">
                <a:latin typeface="Arial"/>
                <a:cs typeface="Arial"/>
              </a:rPr>
              <a:t>base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boxes  </a:t>
            </a:r>
            <a:r>
              <a:rPr sz="1400" dirty="0">
                <a:latin typeface="Arial"/>
                <a:cs typeface="Arial"/>
              </a:rPr>
              <a:t>centered </a:t>
            </a:r>
            <a:r>
              <a:rPr sz="1400" spc="-5" dirty="0">
                <a:latin typeface="Arial"/>
                <a:cs typeface="Arial"/>
              </a:rPr>
              <a:t>at each grid </a:t>
            </a:r>
            <a:r>
              <a:rPr sz="1400" dirty="0">
                <a:latin typeface="Arial"/>
                <a:cs typeface="Arial"/>
              </a:rPr>
              <a:t>cell  </a:t>
            </a:r>
            <a:r>
              <a:rPr sz="1400" spc="-5" dirty="0">
                <a:latin typeface="Arial"/>
                <a:cs typeface="Arial"/>
              </a:rPr>
              <a:t>Here </a:t>
            </a:r>
            <a:r>
              <a:rPr sz="1400" dirty="0">
                <a:latin typeface="Arial"/>
                <a:cs typeface="Arial"/>
              </a:rPr>
              <a:t>B =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0"/>
          <p:cNvSpPr txBox="1"/>
          <p:nvPr/>
        </p:nvSpPr>
        <p:spPr>
          <a:xfrm>
            <a:off x="905554" y="4485663"/>
            <a:ext cx="95313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91440" marR="5080" indent="-79375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Input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image  </a:t>
            </a:r>
            <a:r>
              <a:rPr sz="1400" dirty="0">
                <a:latin typeface="Arial"/>
                <a:cs typeface="Arial"/>
              </a:rPr>
              <a:t>3 x H x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1"/>
          <p:cNvSpPr/>
          <p:nvPr/>
        </p:nvSpPr>
        <p:spPr>
          <a:xfrm>
            <a:off x="5597599" y="3456424"/>
            <a:ext cx="311785" cy="0"/>
          </a:xfrm>
          <a:custGeom>
            <a:avLst/>
            <a:gdLst/>
            <a:ahLst/>
            <a:cxnLst/>
            <a:rect l="l" t="t" r="r" b="b"/>
            <a:pathLst>
              <a:path w="311785">
                <a:moveTo>
                  <a:pt x="0" y="0"/>
                </a:moveTo>
                <a:lnTo>
                  <a:pt x="3112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5894562" y="3394939"/>
            <a:ext cx="158251" cy="1229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3343800" y="2495299"/>
            <a:ext cx="732790" cy="732790"/>
          </a:xfrm>
          <a:custGeom>
            <a:avLst/>
            <a:gdLst/>
            <a:ahLst/>
            <a:cxnLst/>
            <a:rect l="l" t="t" r="r" b="b"/>
            <a:pathLst>
              <a:path w="732789" h="732789">
                <a:moveTo>
                  <a:pt x="0" y="0"/>
                </a:moveTo>
                <a:lnTo>
                  <a:pt x="732599" y="0"/>
                </a:lnTo>
                <a:lnTo>
                  <a:pt x="732599" y="732599"/>
                </a:lnTo>
                <a:lnTo>
                  <a:pt x="0" y="7325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3468749" y="2383550"/>
            <a:ext cx="483234" cy="956310"/>
          </a:xfrm>
          <a:custGeom>
            <a:avLst/>
            <a:gdLst/>
            <a:ahLst/>
            <a:cxnLst/>
            <a:rect l="l" t="t" r="r" b="b"/>
            <a:pathLst>
              <a:path w="483235" h="956310">
                <a:moveTo>
                  <a:pt x="0" y="0"/>
                </a:moveTo>
                <a:lnTo>
                  <a:pt x="482699" y="0"/>
                </a:lnTo>
                <a:lnTo>
                  <a:pt x="482699" y="956099"/>
                </a:lnTo>
                <a:lnTo>
                  <a:pt x="0" y="9560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3232050" y="2620249"/>
            <a:ext cx="956310" cy="483234"/>
          </a:xfrm>
          <a:custGeom>
            <a:avLst/>
            <a:gdLst/>
            <a:ahLst/>
            <a:cxnLst/>
            <a:rect l="l" t="t" r="r" b="b"/>
            <a:pathLst>
              <a:path w="956310" h="483235">
                <a:moveTo>
                  <a:pt x="956099" y="0"/>
                </a:moveTo>
                <a:lnTo>
                  <a:pt x="956099" y="482699"/>
                </a:lnTo>
                <a:lnTo>
                  <a:pt x="0" y="482699"/>
                </a:lnTo>
                <a:lnTo>
                  <a:pt x="0" y="0"/>
                </a:lnTo>
                <a:lnTo>
                  <a:pt x="956099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3639149" y="2790650"/>
            <a:ext cx="141899" cy="1418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4369699" y="3339650"/>
            <a:ext cx="732790" cy="732790"/>
          </a:xfrm>
          <a:custGeom>
            <a:avLst/>
            <a:gdLst/>
            <a:ahLst/>
            <a:cxnLst/>
            <a:rect l="l" t="t" r="r" b="b"/>
            <a:pathLst>
              <a:path w="732789" h="732789">
                <a:moveTo>
                  <a:pt x="0" y="0"/>
                </a:moveTo>
                <a:lnTo>
                  <a:pt x="732599" y="0"/>
                </a:lnTo>
                <a:lnTo>
                  <a:pt x="732599" y="732599"/>
                </a:lnTo>
                <a:lnTo>
                  <a:pt x="0" y="7325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4494650" y="3227899"/>
            <a:ext cx="483234" cy="956310"/>
          </a:xfrm>
          <a:custGeom>
            <a:avLst/>
            <a:gdLst/>
            <a:ahLst/>
            <a:cxnLst/>
            <a:rect l="l" t="t" r="r" b="b"/>
            <a:pathLst>
              <a:path w="483235" h="956310">
                <a:moveTo>
                  <a:pt x="0" y="0"/>
                </a:moveTo>
                <a:lnTo>
                  <a:pt x="482699" y="0"/>
                </a:lnTo>
                <a:lnTo>
                  <a:pt x="482699" y="956099"/>
                </a:lnTo>
                <a:lnTo>
                  <a:pt x="0" y="9560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4257950" y="3464600"/>
            <a:ext cx="956310" cy="483234"/>
          </a:xfrm>
          <a:custGeom>
            <a:avLst/>
            <a:gdLst/>
            <a:ahLst/>
            <a:cxnLst/>
            <a:rect l="l" t="t" r="r" b="b"/>
            <a:pathLst>
              <a:path w="956310" h="483235">
                <a:moveTo>
                  <a:pt x="956099" y="0"/>
                </a:moveTo>
                <a:lnTo>
                  <a:pt x="956099" y="482699"/>
                </a:lnTo>
                <a:lnTo>
                  <a:pt x="0" y="482699"/>
                </a:lnTo>
                <a:lnTo>
                  <a:pt x="0" y="0"/>
                </a:lnTo>
                <a:lnTo>
                  <a:pt x="956099" y="0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4665050" y="3635000"/>
            <a:ext cx="141899" cy="1418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 txBox="1"/>
          <p:nvPr/>
        </p:nvSpPr>
        <p:spPr>
          <a:xfrm>
            <a:off x="5992950" y="2163196"/>
            <a:ext cx="18973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Within each grid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cell:</a:t>
            </a:r>
            <a:endParaRPr sz="1600">
              <a:latin typeface="Arial"/>
              <a:cs typeface="Arial"/>
            </a:endParaRPr>
          </a:p>
        </p:txBody>
      </p:sp>
      <p:sp>
        <p:nvSpPr>
          <p:cNvPr id="36" name="object 32"/>
          <p:cNvSpPr txBox="1"/>
          <p:nvPr/>
        </p:nvSpPr>
        <p:spPr>
          <a:xfrm>
            <a:off x="6153899" y="2410846"/>
            <a:ext cx="2823845" cy="22504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08610" marR="37465" indent="-296545">
              <a:lnSpc>
                <a:spcPct val="101600"/>
              </a:lnSpc>
              <a:spcBef>
                <a:spcPts val="70"/>
              </a:spcBef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latin typeface="Arial"/>
                <a:cs typeface="Arial"/>
              </a:rPr>
              <a:t>Regress from each of the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  </a:t>
            </a:r>
            <a:r>
              <a:rPr sz="1600" spc="-5" dirty="0">
                <a:latin typeface="Arial"/>
                <a:cs typeface="Arial"/>
              </a:rPr>
              <a:t>base boxes to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final box  with </a:t>
            </a:r>
            <a:r>
              <a:rPr sz="1600" dirty="0">
                <a:latin typeface="Arial"/>
                <a:cs typeface="Arial"/>
              </a:rPr>
              <a:t>5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numbers:</a:t>
            </a:r>
            <a:endParaRPr sz="1600">
              <a:latin typeface="Arial"/>
              <a:cs typeface="Arial"/>
            </a:endParaRPr>
          </a:p>
          <a:p>
            <a:pPr marL="308610">
              <a:lnSpc>
                <a:spcPct val="100000"/>
              </a:lnSpc>
              <a:spcBef>
                <a:spcPts val="30"/>
              </a:spcBef>
            </a:pPr>
            <a:r>
              <a:rPr sz="1600" dirty="0">
                <a:latin typeface="Arial"/>
                <a:cs typeface="Arial"/>
              </a:rPr>
              <a:t>(dx, </a:t>
            </a:r>
            <a:r>
              <a:rPr sz="1600" spc="-45" dirty="0">
                <a:latin typeface="Arial"/>
                <a:cs typeface="Arial"/>
              </a:rPr>
              <a:t>dy, </a:t>
            </a:r>
            <a:r>
              <a:rPr sz="1600" spc="-5" dirty="0">
                <a:latin typeface="Arial"/>
                <a:cs typeface="Arial"/>
              </a:rPr>
              <a:t>dh, </a:t>
            </a:r>
            <a:r>
              <a:rPr sz="1600" spc="-35" dirty="0">
                <a:latin typeface="Arial"/>
                <a:cs typeface="Arial"/>
              </a:rPr>
              <a:t>dw,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confidence)</a:t>
            </a:r>
            <a:endParaRPr sz="1600">
              <a:latin typeface="Arial"/>
              <a:cs typeface="Arial"/>
            </a:endParaRPr>
          </a:p>
          <a:p>
            <a:pPr marL="308610" marR="5080" indent="-296545">
              <a:lnSpc>
                <a:spcPct val="101600"/>
              </a:lnSpc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latin typeface="Arial"/>
                <a:cs typeface="Arial"/>
              </a:rPr>
              <a:t>Predict </a:t>
            </a:r>
            <a:r>
              <a:rPr sz="1600" dirty="0">
                <a:latin typeface="Arial"/>
                <a:cs typeface="Arial"/>
              </a:rPr>
              <a:t>scores </a:t>
            </a:r>
            <a:r>
              <a:rPr sz="1600" spc="-5" dirty="0">
                <a:latin typeface="Arial"/>
                <a:cs typeface="Arial"/>
              </a:rPr>
              <a:t>for each of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  classes (including  </a:t>
            </a:r>
            <a:r>
              <a:rPr sz="1600" spc="-5" dirty="0">
                <a:latin typeface="Arial"/>
                <a:cs typeface="Arial"/>
              </a:rPr>
              <a:t>background as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class)</a:t>
            </a:r>
            <a:endParaRPr sz="1600">
              <a:latin typeface="Arial"/>
              <a:cs typeface="Arial"/>
            </a:endParaRPr>
          </a:p>
          <a:p>
            <a:pPr marL="308610" marR="283845" indent="-296545">
              <a:lnSpc>
                <a:spcPct val="101600"/>
              </a:lnSpc>
              <a:buChar char="-"/>
              <a:tabLst>
                <a:tab pos="308610" algn="l"/>
                <a:tab pos="309245" algn="l"/>
              </a:tabLst>
            </a:pPr>
            <a:r>
              <a:rPr sz="1600" spc="-5" dirty="0">
                <a:latin typeface="Arial"/>
                <a:cs typeface="Arial"/>
              </a:rPr>
              <a:t>Looks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lot like RPN, but  </a:t>
            </a:r>
            <a:r>
              <a:rPr sz="1600" dirty="0">
                <a:latin typeface="Arial"/>
                <a:cs typeface="Arial"/>
              </a:rPr>
              <a:t>category-specific!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3"/>
          <p:cNvSpPr txBox="1"/>
          <p:nvPr/>
        </p:nvSpPr>
        <p:spPr>
          <a:xfrm>
            <a:off x="6575083" y="4877231"/>
            <a:ext cx="1833245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Output: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latin typeface="Arial"/>
                <a:cs typeface="Arial"/>
              </a:rPr>
              <a:t>7 x 7 x (5 * B +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8" name="object 34"/>
          <p:cNvSpPr txBox="1"/>
          <p:nvPr/>
        </p:nvSpPr>
        <p:spPr>
          <a:xfrm>
            <a:off x="73025" y="5214461"/>
            <a:ext cx="2794635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Arial"/>
                <a:cs typeface="Arial"/>
              </a:rPr>
              <a:t>Redmon et al, </a:t>
            </a:r>
            <a:r>
              <a:rPr sz="800" spc="-20" dirty="0">
                <a:latin typeface="Arial"/>
                <a:cs typeface="Arial"/>
              </a:rPr>
              <a:t>“You </a:t>
            </a:r>
            <a:r>
              <a:rPr sz="800" spc="-5" dirty="0">
                <a:latin typeface="Arial"/>
                <a:cs typeface="Arial"/>
              </a:rPr>
              <a:t>Only Look</a:t>
            </a:r>
            <a:r>
              <a:rPr sz="80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Once: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00" spc="-5" dirty="0">
                <a:latin typeface="Arial"/>
                <a:cs typeface="Arial"/>
              </a:rPr>
              <a:t>Unified, </a:t>
            </a:r>
            <a:r>
              <a:rPr sz="800" spc="-10" dirty="0">
                <a:latin typeface="Arial"/>
                <a:cs typeface="Arial"/>
              </a:rPr>
              <a:t>Real-Time </a:t>
            </a:r>
            <a:r>
              <a:rPr sz="800" spc="-5" dirty="0">
                <a:latin typeface="Arial"/>
                <a:cs typeface="Arial"/>
              </a:rPr>
              <a:t>Object Detection”, CVPR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2016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1600"/>
              </a:lnSpc>
            </a:pPr>
            <a:r>
              <a:rPr sz="800" spc="-5" dirty="0">
                <a:latin typeface="Arial"/>
                <a:cs typeface="Arial"/>
              </a:rPr>
              <a:t>Liu et al, </a:t>
            </a:r>
            <a:r>
              <a:rPr sz="800" dirty="0">
                <a:latin typeface="Arial"/>
                <a:cs typeface="Arial"/>
              </a:rPr>
              <a:t>“SSD: </a:t>
            </a:r>
            <a:r>
              <a:rPr sz="800" spc="-5" dirty="0">
                <a:latin typeface="Arial"/>
                <a:cs typeface="Arial"/>
              </a:rPr>
              <a:t>Single-Shot </a:t>
            </a:r>
            <a:r>
              <a:rPr sz="800" dirty="0">
                <a:latin typeface="Arial"/>
                <a:cs typeface="Arial"/>
              </a:rPr>
              <a:t>MultiBox </a:t>
            </a:r>
            <a:r>
              <a:rPr sz="800" spc="-5" dirty="0">
                <a:latin typeface="Arial"/>
                <a:cs typeface="Arial"/>
              </a:rPr>
              <a:t>Detector”, ECCV 2016  Lin et al, </a:t>
            </a:r>
            <a:r>
              <a:rPr sz="800" dirty="0">
                <a:latin typeface="Arial"/>
                <a:cs typeface="Arial"/>
              </a:rPr>
              <a:t>“Focal </a:t>
            </a:r>
            <a:r>
              <a:rPr sz="800" spc="-5" dirty="0">
                <a:latin typeface="Arial"/>
                <a:cs typeface="Arial"/>
              </a:rPr>
              <a:t>Loss for Dense Object Detection”, ICCV</a:t>
            </a:r>
            <a:r>
              <a:rPr sz="800" spc="-6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2017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86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119599" y="764704"/>
            <a:ext cx="58286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Object Detection: Lots of </a:t>
            </a:r>
            <a:r>
              <a:rPr sz="2800" dirty="0">
                <a:solidFill>
                  <a:srgbClr val="000000"/>
                </a:solidFill>
              </a:rPr>
              <a:t>variables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...</a:t>
            </a:r>
            <a:endParaRPr sz="2800" dirty="0"/>
          </a:p>
        </p:txBody>
      </p:sp>
      <p:sp>
        <p:nvSpPr>
          <p:cNvPr id="7" name="object 10"/>
          <p:cNvSpPr txBox="1"/>
          <p:nvPr/>
        </p:nvSpPr>
        <p:spPr>
          <a:xfrm>
            <a:off x="257431" y="5765125"/>
            <a:ext cx="5567680" cy="54419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>
              <a:lnSpc>
                <a:spcPts val="835"/>
              </a:lnSpc>
              <a:spcBef>
                <a:spcPts val="30"/>
              </a:spcBef>
            </a:pPr>
            <a:r>
              <a:rPr sz="700" spc="-5" dirty="0">
                <a:latin typeface="Arial"/>
                <a:cs typeface="Arial"/>
              </a:rPr>
              <a:t>R-FCN: Dai et al, </a:t>
            </a:r>
            <a:r>
              <a:rPr sz="700" dirty="0">
                <a:latin typeface="Arial"/>
                <a:cs typeface="Arial"/>
              </a:rPr>
              <a:t>“R-FCN: </a:t>
            </a:r>
            <a:r>
              <a:rPr sz="700" spc="-5" dirty="0">
                <a:latin typeface="Arial"/>
                <a:cs typeface="Arial"/>
              </a:rPr>
              <a:t>Object Detection </a:t>
            </a:r>
            <a:r>
              <a:rPr sz="700" dirty="0">
                <a:latin typeface="Arial"/>
                <a:cs typeface="Arial"/>
              </a:rPr>
              <a:t>via </a:t>
            </a:r>
            <a:r>
              <a:rPr sz="700" spc="-5" dirty="0">
                <a:latin typeface="Arial"/>
                <a:cs typeface="Arial"/>
              </a:rPr>
              <a:t>Region-based Fully Convolutional Networks”, NIPS</a:t>
            </a:r>
            <a:r>
              <a:rPr sz="700" spc="-25" dirty="0">
                <a:latin typeface="Arial"/>
                <a:cs typeface="Arial"/>
              </a:rPr>
              <a:t> </a:t>
            </a:r>
            <a:r>
              <a:rPr sz="700" spc="-5" dirty="0">
                <a:latin typeface="Arial"/>
                <a:cs typeface="Arial"/>
              </a:rPr>
              <a:t>2016</a:t>
            </a:r>
            <a:endParaRPr sz="700" dirty="0">
              <a:latin typeface="Arial"/>
              <a:cs typeface="Arial"/>
            </a:endParaRPr>
          </a:p>
          <a:p>
            <a:pPr marL="12700" marR="5080">
              <a:lnSpc>
                <a:spcPts val="830"/>
              </a:lnSpc>
              <a:spcBef>
                <a:spcPts val="30"/>
              </a:spcBef>
            </a:pPr>
            <a:r>
              <a:rPr sz="700" spc="-5" dirty="0">
                <a:latin typeface="Arial"/>
                <a:cs typeface="Arial"/>
              </a:rPr>
              <a:t>Inception-V2: </a:t>
            </a:r>
            <a:r>
              <a:rPr sz="700" spc="-10" dirty="0">
                <a:latin typeface="Arial"/>
                <a:cs typeface="Arial"/>
              </a:rPr>
              <a:t>Ioffe </a:t>
            </a:r>
            <a:r>
              <a:rPr sz="700" spc="-5" dirty="0">
                <a:latin typeface="Arial"/>
                <a:cs typeface="Arial"/>
              </a:rPr>
              <a:t>and </a:t>
            </a:r>
            <a:r>
              <a:rPr sz="700" spc="-15" dirty="0">
                <a:latin typeface="Arial"/>
                <a:cs typeface="Arial"/>
              </a:rPr>
              <a:t>Szegedy, </a:t>
            </a:r>
            <a:r>
              <a:rPr sz="700" dirty="0">
                <a:latin typeface="Arial"/>
                <a:cs typeface="Arial"/>
              </a:rPr>
              <a:t>“Batch </a:t>
            </a:r>
            <a:r>
              <a:rPr sz="700" spc="-5" dirty="0">
                <a:latin typeface="Arial"/>
                <a:cs typeface="Arial"/>
              </a:rPr>
              <a:t>Normalization: Accelerating Deep Network Training by Reducing Internal Covariate Shift”, ICML 2015  Inception V3: Szegedy et al, </a:t>
            </a:r>
            <a:r>
              <a:rPr sz="700" dirty="0">
                <a:latin typeface="Arial"/>
                <a:cs typeface="Arial"/>
              </a:rPr>
              <a:t>“Rethinking </a:t>
            </a:r>
            <a:r>
              <a:rPr sz="700" spc="-5" dirty="0">
                <a:latin typeface="Arial"/>
                <a:cs typeface="Arial"/>
              </a:rPr>
              <a:t>the Inception Architecture for Computer </a:t>
            </a:r>
            <a:r>
              <a:rPr sz="700" spc="-10" dirty="0">
                <a:latin typeface="Arial"/>
                <a:cs typeface="Arial"/>
              </a:rPr>
              <a:t>Vision”, </a:t>
            </a:r>
            <a:r>
              <a:rPr sz="700" spc="-5" dirty="0">
                <a:latin typeface="Arial"/>
                <a:cs typeface="Arial"/>
              </a:rPr>
              <a:t>arXiv</a:t>
            </a:r>
            <a:r>
              <a:rPr sz="700" spc="-50" dirty="0">
                <a:latin typeface="Arial"/>
                <a:cs typeface="Arial"/>
              </a:rPr>
              <a:t> </a:t>
            </a:r>
            <a:r>
              <a:rPr sz="700" spc="-5" dirty="0">
                <a:latin typeface="Arial"/>
                <a:cs typeface="Arial"/>
              </a:rPr>
              <a:t>2016</a:t>
            </a:r>
            <a:endParaRPr sz="700" dirty="0">
              <a:latin typeface="Arial"/>
              <a:cs typeface="Arial"/>
            </a:endParaRPr>
          </a:p>
          <a:p>
            <a:pPr marL="12700">
              <a:lnSpc>
                <a:spcPts val="785"/>
              </a:lnSpc>
            </a:pPr>
            <a:r>
              <a:rPr sz="700" spc="-5" dirty="0">
                <a:latin typeface="Arial"/>
                <a:cs typeface="Arial"/>
              </a:rPr>
              <a:t>Inception ResNet: Szegedy et al, </a:t>
            </a:r>
            <a:r>
              <a:rPr sz="700" dirty="0">
                <a:latin typeface="Arial"/>
                <a:cs typeface="Arial"/>
              </a:rPr>
              <a:t>“Inception-V4, </a:t>
            </a:r>
            <a:r>
              <a:rPr sz="700" spc="-5" dirty="0">
                <a:latin typeface="Arial"/>
                <a:cs typeface="Arial"/>
              </a:rPr>
              <a:t>Inception-ResNet and the Impact of Residual Connections on Learning”, arXiv</a:t>
            </a:r>
            <a:r>
              <a:rPr sz="700" spc="-25" dirty="0">
                <a:latin typeface="Arial"/>
                <a:cs typeface="Arial"/>
              </a:rPr>
              <a:t> </a:t>
            </a:r>
            <a:r>
              <a:rPr sz="700" spc="-5" dirty="0">
                <a:latin typeface="Arial"/>
                <a:cs typeface="Arial"/>
              </a:rPr>
              <a:t>2016</a:t>
            </a:r>
            <a:endParaRPr sz="700" dirty="0">
              <a:latin typeface="Arial"/>
              <a:cs typeface="Arial"/>
            </a:endParaRPr>
          </a:p>
          <a:p>
            <a:pPr marL="12700">
              <a:lnSpc>
                <a:spcPts val="830"/>
              </a:lnSpc>
            </a:pPr>
            <a:r>
              <a:rPr sz="700" dirty="0">
                <a:latin typeface="Arial"/>
                <a:cs typeface="Arial"/>
              </a:rPr>
              <a:t>MobileNet: </a:t>
            </a:r>
            <a:r>
              <a:rPr sz="700" spc="-5" dirty="0">
                <a:latin typeface="Arial"/>
                <a:cs typeface="Arial"/>
              </a:rPr>
              <a:t>Howard et al, “Efficient Convolutional Neural Networks for </a:t>
            </a:r>
            <a:r>
              <a:rPr sz="700" dirty="0">
                <a:latin typeface="Arial"/>
                <a:cs typeface="Arial"/>
              </a:rPr>
              <a:t>Mobile </a:t>
            </a:r>
            <a:r>
              <a:rPr sz="700" spc="-10" dirty="0">
                <a:latin typeface="Arial"/>
                <a:cs typeface="Arial"/>
              </a:rPr>
              <a:t>Vision </a:t>
            </a:r>
            <a:r>
              <a:rPr sz="700" spc="-5" dirty="0">
                <a:latin typeface="Arial"/>
                <a:cs typeface="Arial"/>
              </a:rPr>
              <a:t>Applications”, arXiv</a:t>
            </a:r>
            <a:r>
              <a:rPr sz="700" spc="-50" dirty="0">
                <a:latin typeface="Arial"/>
                <a:cs typeface="Arial"/>
              </a:rPr>
              <a:t> </a:t>
            </a:r>
            <a:r>
              <a:rPr sz="700" spc="-5" dirty="0">
                <a:latin typeface="Arial"/>
                <a:cs typeface="Arial"/>
              </a:rPr>
              <a:t>2017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281031" y="4657784"/>
            <a:ext cx="7557134" cy="7284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Huang et al, </a:t>
            </a:r>
            <a:r>
              <a:rPr sz="1400" dirty="0">
                <a:latin typeface="Arial"/>
                <a:cs typeface="Arial"/>
              </a:rPr>
              <a:t>“Speed/accuracy </a:t>
            </a:r>
            <a:r>
              <a:rPr sz="1400" spc="-10" dirty="0">
                <a:latin typeface="Arial"/>
                <a:cs typeface="Arial"/>
              </a:rPr>
              <a:t>trade-offs </a:t>
            </a:r>
            <a:r>
              <a:rPr sz="1400" spc="-5" dirty="0">
                <a:latin typeface="Arial"/>
                <a:cs typeface="Arial"/>
              </a:rPr>
              <a:t>for </a:t>
            </a:r>
            <a:r>
              <a:rPr sz="1400" dirty="0">
                <a:latin typeface="Arial"/>
                <a:cs typeface="Arial"/>
              </a:rPr>
              <a:t>modern convolutional </a:t>
            </a:r>
            <a:r>
              <a:rPr sz="1400" spc="-5" dirty="0">
                <a:latin typeface="Arial"/>
                <a:cs typeface="Arial"/>
              </a:rPr>
              <a:t>object detectors”, CVPR </a:t>
            </a:r>
            <a:r>
              <a:rPr sz="1400" spc="-5" dirty="0" smtClean="0">
                <a:latin typeface="Arial"/>
                <a:cs typeface="Arial"/>
              </a:rPr>
              <a:t>2017</a:t>
            </a:r>
            <a:endParaRPr lang="en-US" sz="1400" spc="-5" dirty="0" smtClean="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180"/>
              </a:spcBef>
            </a:pPr>
            <a:endParaRPr lang="en-US" sz="1400" spc="-5" dirty="0" smtClean="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 smtClean="0">
                <a:latin typeface="Arial"/>
                <a:cs typeface="Arial"/>
              </a:rPr>
              <a:t> 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Zou et al, 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“Object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Detection in 20 </a:t>
            </a:r>
            <a:r>
              <a:rPr sz="1600" spc="-25" dirty="0">
                <a:solidFill>
                  <a:srgbClr val="FF0000"/>
                </a:solidFill>
                <a:latin typeface="Arial"/>
                <a:cs typeface="Arial"/>
              </a:rPr>
              <a:t>Years: 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Survey”, arXiv 2019</a:t>
            </a:r>
            <a:r>
              <a:rPr sz="1600" spc="-1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sz="14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516106" y="2062452"/>
            <a:ext cx="1292860" cy="25095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179705">
              <a:lnSpc>
                <a:spcPct val="100699"/>
              </a:lnSpc>
              <a:spcBef>
                <a:spcPts val="85"/>
              </a:spcBef>
            </a:pPr>
            <a:r>
              <a:rPr sz="1800" b="1" spc="-5" dirty="0">
                <a:latin typeface="Arial"/>
                <a:cs typeface="Arial"/>
              </a:rPr>
              <a:t>Backbone  Network  </a:t>
            </a:r>
            <a:r>
              <a:rPr sz="1800" spc="-5" dirty="0">
                <a:latin typeface="Arial"/>
                <a:cs typeface="Arial"/>
              </a:rPr>
              <a:t>VGG16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ResNet-101  Inception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V2  Inception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V3  Inception  ResNet  </a:t>
            </a:r>
            <a:r>
              <a:rPr sz="1800" dirty="0">
                <a:latin typeface="Arial"/>
                <a:cs typeface="Arial"/>
              </a:rPr>
              <a:t>MobileNet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5"/>
          <p:cNvSpPr txBox="1"/>
          <p:nvPr/>
        </p:nvSpPr>
        <p:spPr>
          <a:xfrm>
            <a:off x="2754356" y="2121477"/>
            <a:ext cx="2705735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“Meta-Architecture”</a:t>
            </a:r>
            <a:endParaRPr sz="1800">
              <a:latin typeface="Arial"/>
              <a:cs typeface="Arial"/>
            </a:endParaRPr>
          </a:p>
          <a:p>
            <a:pPr marL="12700" marR="5080" algn="just">
              <a:lnSpc>
                <a:spcPct val="100699"/>
              </a:lnSpc>
            </a:pPr>
            <a:r>
              <a:rPr sz="1800" spc="-15" dirty="0">
                <a:latin typeface="Arial"/>
                <a:cs typeface="Arial"/>
              </a:rPr>
              <a:t>Two-stage: </a:t>
            </a:r>
            <a:r>
              <a:rPr sz="1800" spc="-5" dirty="0">
                <a:latin typeface="Arial"/>
                <a:cs typeface="Arial"/>
              </a:rPr>
              <a:t>Faster R-CNN  Single-stage: YOLO </a:t>
            </a:r>
            <a:r>
              <a:rPr sz="1800" dirty="0">
                <a:latin typeface="Arial"/>
                <a:cs typeface="Arial"/>
              </a:rPr>
              <a:t>/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SSD  Hybrid: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R-FCN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2788230" y="3470777"/>
            <a:ext cx="2157095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Image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Size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b="1" dirty="0">
                <a:latin typeface="Arial"/>
                <a:cs typeface="Arial"/>
              </a:rPr>
              <a:t># </a:t>
            </a:r>
            <a:r>
              <a:rPr sz="1800" b="1" spc="-5" dirty="0">
                <a:latin typeface="Arial"/>
                <a:cs typeface="Arial"/>
              </a:rPr>
              <a:t>Region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Proposals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b="1" dirty="0">
                <a:latin typeface="Arial"/>
                <a:cs typeface="Arial"/>
              </a:rPr>
              <a:t>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7"/>
          <p:cNvSpPr txBox="1"/>
          <p:nvPr/>
        </p:nvSpPr>
        <p:spPr>
          <a:xfrm>
            <a:off x="6253931" y="2041826"/>
            <a:ext cx="2422525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Arial"/>
                <a:cs typeface="Arial"/>
              </a:rPr>
              <a:t>Takeaways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699"/>
              </a:lnSpc>
            </a:pPr>
            <a:r>
              <a:rPr sz="1800" spc="-5" dirty="0">
                <a:latin typeface="Arial"/>
                <a:cs typeface="Arial"/>
              </a:rPr>
              <a:t>Faster R-CNN is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slower  </a:t>
            </a:r>
            <a:r>
              <a:rPr sz="1800" spc="-5" dirty="0">
                <a:latin typeface="Arial"/>
                <a:cs typeface="Arial"/>
              </a:rPr>
              <a:t>but </a:t>
            </a:r>
            <a:r>
              <a:rPr sz="1800" dirty="0">
                <a:latin typeface="Arial"/>
                <a:cs typeface="Arial"/>
              </a:rPr>
              <a:t>more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accurate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8"/>
          <p:cNvSpPr txBox="1"/>
          <p:nvPr/>
        </p:nvSpPr>
        <p:spPr>
          <a:xfrm>
            <a:off x="6253931" y="3146726"/>
            <a:ext cx="235839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SSD is </a:t>
            </a:r>
            <a:r>
              <a:rPr sz="1800" dirty="0">
                <a:latin typeface="Arial"/>
                <a:cs typeface="Arial"/>
              </a:rPr>
              <a:t>much </a:t>
            </a:r>
            <a:r>
              <a:rPr sz="1800" spc="-5" dirty="0">
                <a:latin typeface="Arial"/>
                <a:cs typeface="Arial"/>
              </a:rPr>
              <a:t>faster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but  not as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accurate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9"/>
          <p:cNvSpPr txBox="1"/>
          <p:nvPr/>
        </p:nvSpPr>
        <p:spPr>
          <a:xfrm>
            <a:off x="6253931" y="3975402"/>
            <a:ext cx="23241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Arial"/>
                <a:cs typeface="Arial"/>
              </a:rPr>
              <a:t>Bigger </a:t>
            </a:r>
            <a:r>
              <a:rPr sz="1800" dirty="0">
                <a:latin typeface="Arial"/>
                <a:cs typeface="Arial"/>
              </a:rPr>
              <a:t>/ </a:t>
            </a:r>
            <a:r>
              <a:rPr sz="1800" spc="-5" dirty="0">
                <a:latin typeface="Arial"/>
                <a:cs typeface="Arial"/>
              </a:rPr>
              <a:t>Deeper  backbones work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better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278250" y="620688"/>
            <a:ext cx="36537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Instance</a:t>
            </a:r>
            <a:r>
              <a:rPr sz="2800" spc="-9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Segmentation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68174" y="2549289"/>
            <a:ext cx="2093699" cy="1812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7069001" y="1759116"/>
            <a:ext cx="1701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385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Instance  Segmentation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4637775" y="2591426"/>
            <a:ext cx="2093699" cy="1798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917425" y="2591426"/>
            <a:ext cx="2106875" cy="18122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7327080" y="3350094"/>
            <a:ext cx="706120" cy="1053465"/>
          </a:xfrm>
          <a:custGeom>
            <a:avLst/>
            <a:gdLst/>
            <a:ahLst/>
            <a:cxnLst/>
            <a:rect l="l" t="t" r="r" b="b"/>
            <a:pathLst>
              <a:path w="706120" h="1053464">
                <a:moveTo>
                  <a:pt x="478725" y="37759"/>
                </a:moveTo>
                <a:lnTo>
                  <a:pt x="294435" y="37759"/>
                </a:lnTo>
                <a:lnTo>
                  <a:pt x="323695" y="12580"/>
                </a:lnTo>
                <a:lnTo>
                  <a:pt x="424281" y="0"/>
                </a:lnTo>
                <a:lnTo>
                  <a:pt x="478725" y="37759"/>
                </a:lnTo>
                <a:close/>
              </a:path>
              <a:path w="706120" h="1053464">
                <a:moveTo>
                  <a:pt x="591616" y="54542"/>
                </a:moveTo>
                <a:lnTo>
                  <a:pt x="502924" y="54542"/>
                </a:lnTo>
                <a:lnTo>
                  <a:pt x="544980" y="18879"/>
                </a:lnTo>
                <a:lnTo>
                  <a:pt x="591616" y="54542"/>
                </a:lnTo>
                <a:close/>
              </a:path>
              <a:path w="706120" h="1053464">
                <a:moveTo>
                  <a:pt x="669950" y="507684"/>
                </a:moveTo>
                <a:lnTo>
                  <a:pt x="181055" y="507684"/>
                </a:lnTo>
                <a:lnTo>
                  <a:pt x="230430" y="390203"/>
                </a:lnTo>
                <a:lnTo>
                  <a:pt x="153622" y="306288"/>
                </a:lnTo>
                <a:lnTo>
                  <a:pt x="201169" y="138458"/>
                </a:lnTo>
                <a:lnTo>
                  <a:pt x="175564" y="94399"/>
                </a:lnTo>
                <a:lnTo>
                  <a:pt x="201169" y="23073"/>
                </a:lnTo>
                <a:lnTo>
                  <a:pt x="294435" y="37759"/>
                </a:lnTo>
                <a:lnTo>
                  <a:pt x="478725" y="37759"/>
                </a:lnTo>
                <a:lnTo>
                  <a:pt x="502924" y="54542"/>
                </a:lnTo>
                <a:lnTo>
                  <a:pt x="591616" y="54542"/>
                </a:lnTo>
                <a:lnTo>
                  <a:pt x="605337" y="65035"/>
                </a:lnTo>
                <a:lnTo>
                  <a:pt x="596190" y="148950"/>
                </a:lnTo>
                <a:lnTo>
                  <a:pt x="612648" y="209783"/>
                </a:lnTo>
                <a:lnTo>
                  <a:pt x="662023" y="260132"/>
                </a:lnTo>
                <a:lnTo>
                  <a:pt x="638253" y="335660"/>
                </a:lnTo>
                <a:lnTo>
                  <a:pt x="660195" y="356637"/>
                </a:lnTo>
                <a:lnTo>
                  <a:pt x="669950" y="507684"/>
                </a:lnTo>
                <a:close/>
              </a:path>
              <a:path w="706120" h="1053464">
                <a:moveTo>
                  <a:pt x="107903" y="629359"/>
                </a:moveTo>
                <a:lnTo>
                  <a:pt x="0" y="572720"/>
                </a:lnTo>
                <a:lnTo>
                  <a:pt x="7318" y="396493"/>
                </a:lnTo>
                <a:lnTo>
                  <a:pt x="62176" y="383913"/>
                </a:lnTo>
                <a:lnTo>
                  <a:pt x="181055" y="507684"/>
                </a:lnTo>
                <a:lnTo>
                  <a:pt x="669950" y="507684"/>
                </a:lnTo>
                <a:lnTo>
                  <a:pt x="671170" y="526564"/>
                </a:lnTo>
                <a:lnTo>
                  <a:pt x="705914" y="593697"/>
                </a:lnTo>
                <a:lnTo>
                  <a:pt x="689219" y="614673"/>
                </a:lnTo>
                <a:lnTo>
                  <a:pt x="208481" y="614673"/>
                </a:lnTo>
                <a:lnTo>
                  <a:pt x="107903" y="629359"/>
                </a:lnTo>
                <a:close/>
              </a:path>
              <a:path w="706120" h="1053464">
                <a:moveTo>
                  <a:pt x="166424" y="1053129"/>
                </a:moveTo>
                <a:lnTo>
                  <a:pt x="202997" y="952431"/>
                </a:lnTo>
                <a:lnTo>
                  <a:pt x="173736" y="774116"/>
                </a:lnTo>
                <a:lnTo>
                  <a:pt x="208481" y="614673"/>
                </a:lnTo>
                <a:lnTo>
                  <a:pt x="689219" y="614673"/>
                </a:lnTo>
                <a:lnTo>
                  <a:pt x="629106" y="690201"/>
                </a:lnTo>
                <a:lnTo>
                  <a:pt x="660195" y="797190"/>
                </a:lnTo>
                <a:lnTo>
                  <a:pt x="655173" y="809779"/>
                </a:lnTo>
                <a:lnTo>
                  <a:pt x="466344" y="809779"/>
                </a:lnTo>
                <a:lnTo>
                  <a:pt x="358448" y="816070"/>
                </a:lnTo>
                <a:lnTo>
                  <a:pt x="301754" y="870621"/>
                </a:lnTo>
                <a:lnTo>
                  <a:pt x="340154" y="1051033"/>
                </a:lnTo>
                <a:lnTo>
                  <a:pt x="166424" y="1053129"/>
                </a:lnTo>
                <a:close/>
              </a:path>
              <a:path w="706120" h="1053464">
                <a:moveTo>
                  <a:pt x="561445" y="1044742"/>
                </a:moveTo>
                <a:lnTo>
                  <a:pt x="402339" y="1040549"/>
                </a:lnTo>
                <a:lnTo>
                  <a:pt x="495605" y="872718"/>
                </a:lnTo>
                <a:lnTo>
                  <a:pt x="466344" y="809779"/>
                </a:lnTo>
                <a:lnTo>
                  <a:pt x="655173" y="809779"/>
                </a:lnTo>
                <a:lnTo>
                  <a:pt x="561445" y="104474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7327080" y="3350094"/>
            <a:ext cx="706120" cy="1053465"/>
          </a:xfrm>
          <a:custGeom>
            <a:avLst/>
            <a:gdLst/>
            <a:ahLst/>
            <a:cxnLst/>
            <a:rect l="l" t="t" r="r" b="b"/>
            <a:pathLst>
              <a:path w="706120" h="1053464">
                <a:moveTo>
                  <a:pt x="201169" y="138458"/>
                </a:moveTo>
                <a:lnTo>
                  <a:pt x="153622" y="306288"/>
                </a:lnTo>
                <a:lnTo>
                  <a:pt x="230430" y="390203"/>
                </a:lnTo>
                <a:lnTo>
                  <a:pt x="181055" y="507684"/>
                </a:lnTo>
                <a:lnTo>
                  <a:pt x="62176" y="383913"/>
                </a:lnTo>
                <a:lnTo>
                  <a:pt x="7318" y="396493"/>
                </a:lnTo>
                <a:lnTo>
                  <a:pt x="0" y="572720"/>
                </a:lnTo>
                <a:lnTo>
                  <a:pt x="107903" y="629359"/>
                </a:lnTo>
                <a:lnTo>
                  <a:pt x="208481" y="614673"/>
                </a:lnTo>
                <a:lnTo>
                  <a:pt x="173736" y="774116"/>
                </a:lnTo>
                <a:lnTo>
                  <a:pt x="202997" y="952431"/>
                </a:lnTo>
                <a:lnTo>
                  <a:pt x="166424" y="1053129"/>
                </a:lnTo>
                <a:lnTo>
                  <a:pt x="340154" y="1051033"/>
                </a:lnTo>
                <a:lnTo>
                  <a:pt x="301754" y="870621"/>
                </a:lnTo>
                <a:lnTo>
                  <a:pt x="358448" y="816070"/>
                </a:lnTo>
                <a:lnTo>
                  <a:pt x="466344" y="809779"/>
                </a:lnTo>
                <a:lnTo>
                  <a:pt x="495605" y="872718"/>
                </a:lnTo>
                <a:lnTo>
                  <a:pt x="402339" y="1040549"/>
                </a:lnTo>
                <a:lnTo>
                  <a:pt x="561445" y="1044742"/>
                </a:lnTo>
                <a:lnTo>
                  <a:pt x="660195" y="797190"/>
                </a:lnTo>
                <a:lnTo>
                  <a:pt x="629106" y="690201"/>
                </a:lnTo>
                <a:lnTo>
                  <a:pt x="705914" y="593697"/>
                </a:lnTo>
                <a:lnTo>
                  <a:pt x="671170" y="526564"/>
                </a:lnTo>
                <a:lnTo>
                  <a:pt x="660195" y="356637"/>
                </a:lnTo>
                <a:lnTo>
                  <a:pt x="638253" y="335660"/>
                </a:lnTo>
                <a:lnTo>
                  <a:pt x="662023" y="260132"/>
                </a:lnTo>
                <a:lnTo>
                  <a:pt x="612648" y="209783"/>
                </a:lnTo>
                <a:lnTo>
                  <a:pt x="596190" y="148950"/>
                </a:lnTo>
                <a:lnTo>
                  <a:pt x="605337" y="65035"/>
                </a:lnTo>
                <a:lnTo>
                  <a:pt x="544980" y="18879"/>
                </a:lnTo>
                <a:lnTo>
                  <a:pt x="502924" y="54542"/>
                </a:lnTo>
                <a:lnTo>
                  <a:pt x="424281" y="0"/>
                </a:lnTo>
                <a:lnTo>
                  <a:pt x="323695" y="12580"/>
                </a:lnTo>
                <a:lnTo>
                  <a:pt x="294435" y="37759"/>
                </a:lnTo>
                <a:lnTo>
                  <a:pt x="201169" y="23073"/>
                </a:lnTo>
                <a:lnTo>
                  <a:pt x="175564" y="94399"/>
                </a:lnTo>
                <a:lnTo>
                  <a:pt x="201169" y="138458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7975569" y="3479379"/>
            <a:ext cx="372745" cy="819785"/>
          </a:xfrm>
          <a:custGeom>
            <a:avLst/>
            <a:gdLst/>
            <a:ahLst/>
            <a:cxnLst/>
            <a:rect l="l" t="t" r="r" b="b"/>
            <a:pathLst>
              <a:path w="372745" h="819785">
                <a:moveTo>
                  <a:pt x="0" y="757076"/>
                </a:moveTo>
                <a:lnTo>
                  <a:pt x="38199" y="636321"/>
                </a:lnTo>
                <a:lnTo>
                  <a:pt x="30556" y="582906"/>
                </a:lnTo>
                <a:lnTo>
                  <a:pt x="57295" y="506271"/>
                </a:lnTo>
                <a:lnTo>
                  <a:pt x="89760" y="455178"/>
                </a:lnTo>
                <a:lnTo>
                  <a:pt x="51568" y="406406"/>
                </a:lnTo>
                <a:lnTo>
                  <a:pt x="105037" y="53414"/>
                </a:lnTo>
                <a:lnTo>
                  <a:pt x="179519" y="0"/>
                </a:lnTo>
                <a:lnTo>
                  <a:pt x="286466" y="25551"/>
                </a:lnTo>
                <a:lnTo>
                  <a:pt x="317022" y="99865"/>
                </a:lnTo>
                <a:lnTo>
                  <a:pt x="372408" y="141664"/>
                </a:lnTo>
                <a:lnTo>
                  <a:pt x="366674" y="257778"/>
                </a:lnTo>
                <a:lnTo>
                  <a:pt x="366674" y="411048"/>
                </a:lnTo>
                <a:lnTo>
                  <a:pt x="313205" y="520198"/>
                </a:lnTo>
                <a:lnTo>
                  <a:pt x="313205" y="610769"/>
                </a:lnTo>
                <a:lnTo>
                  <a:pt x="118406" y="610769"/>
                </a:lnTo>
                <a:lnTo>
                  <a:pt x="95494" y="627027"/>
                </a:lnTo>
                <a:lnTo>
                  <a:pt x="103129" y="740819"/>
                </a:lnTo>
                <a:lnTo>
                  <a:pt x="0" y="757076"/>
                </a:lnTo>
                <a:close/>
              </a:path>
              <a:path w="372745" h="819785">
                <a:moveTo>
                  <a:pt x="208167" y="819775"/>
                </a:moveTo>
                <a:lnTo>
                  <a:pt x="150872" y="782618"/>
                </a:lnTo>
                <a:lnTo>
                  <a:pt x="217718" y="629348"/>
                </a:lnTo>
                <a:lnTo>
                  <a:pt x="118406" y="610769"/>
                </a:lnTo>
                <a:lnTo>
                  <a:pt x="313205" y="610769"/>
                </a:lnTo>
                <a:lnTo>
                  <a:pt x="313205" y="643284"/>
                </a:lnTo>
                <a:lnTo>
                  <a:pt x="271187" y="712956"/>
                </a:lnTo>
                <a:lnTo>
                  <a:pt x="297927" y="796554"/>
                </a:lnTo>
                <a:lnTo>
                  <a:pt x="208167" y="819775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7975569" y="3479379"/>
            <a:ext cx="372745" cy="819785"/>
          </a:xfrm>
          <a:custGeom>
            <a:avLst/>
            <a:gdLst/>
            <a:ahLst/>
            <a:cxnLst/>
            <a:rect l="l" t="t" r="r" b="b"/>
            <a:pathLst>
              <a:path w="372745" h="819785">
                <a:moveTo>
                  <a:pt x="51568" y="406406"/>
                </a:moveTo>
                <a:lnTo>
                  <a:pt x="105037" y="53414"/>
                </a:lnTo>
                <a:lnTo>
                  <a:pt x="179519" y="0"/>
                </a:lnTo>
                <a:lnTo>
                  <a:pt x="286466" y="25551"/>
                </a:lnTo>
                <a:lnTo>
                  <a:pt x="317022" y="99865"/>
                </a:lnTo>
                <a:lnTo>
                  <a:pt x="372408" y="141664"/>
                </a:lnTo>
                <a:lnTo>
                  <a:pt x="366674" y="257778"/>
                </a:lnTo>
                <a:lnTo>
                  <a:pt x="366674" y="411048"/>
                </a:lnTo>
                <a:lnTo>
                  <a:pt x="313205" y="520198"/>
                </a:lnTo>
                <a:lnTo>
                  <a:pt x="313205" y="643284"/>
                </a:lnTo>
                <a:lnTo>
                  <a:pt x="271187" y="712956"/>
                </a:lnTo>
                <a:lnTo>
                  <a:pt x="297927" y="796554"/>
                </a:lnTo>
                <a:lnTo>
                  <a:pt x="208167" y="819775"/>
                </a:lnTo>
                <a:lnTo>
                  <a:pt x="150872" y="782618"/>
                </a:lnTo>
                <a:lnTo>
                  <a:pt x="217718" y="629348"/>
                </a:lnTo>
                <a:lnTo>
                  <a:pt x="118406" y="610769"/>
                </a:lnTo>
                <a:lnTo>
                  <a:pt x="95494" y="627027"/>
                </a:lnTo>
                <a:lnTo>
                  <a:pt x="103129" y="740819"/>
                </a:lnTo>
                <a:lnTo>
                  <a:pt x="0" y="757076"/>
                </a:lnTo>
                <a:lnTo>
                  <a:pt x="38199" y="636321"/>
                </a:lnTo>
                <a:lnTo>
                  <a:pt x="30556" y="582906"/>
                </a:lnTo>
                <a:lnTo>
                  <a:pt x="57295" y="506271"/>
                </a:lnTo>
                <a:lnTo>
                  <a:pt x="89760" y="455178"/>
                </a:lnTo>
                <a:lnTo>
                  <a:pt x="51568" y="406406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8313673" y="3360942"/>
            <a:ext cx="317500" cy="715645"/>
          </a:xfrm>
          <a:custGeom>
            <a:avLst/>
            <a:gdLst/>
            <a:ahLst/>
            <a:cxnLst/>
            <a:rect l="l" t="t" r="r" b="b"/>
            <a:pathLst>
              <a:path w="317500" h="715644">
                <a:moveTo>
                  <a:pt x="87850" y="715267"/>
                </a:moveTo>
                <a:lnTo>
                  <a:pt x="49651" y="696689"/>
                </a:lnTo>
                <a:lnTo>
                  <a:pt x="76390" y="654890"/>
                </a:lnTo>
                <a:lnTo>
                  <a:pt x="0" y="650247"/>
                </a:lnTo>
                <a:lnTo>
                  <a:pt x="36281" y="568970"/>
                </a:lnTo>
                <a:lnTo>
                  <a:pt x="64929" y="545740"/>
                </a:lnTo>
                <a:lnTo>
                  <a:pt x="32464" y="204363"/>
                </a:lnTo>
                <a:lnTo>
                  <a:pt x="87850" y="58056"/>
                </a:lnTo>
                <a:lnTo>
                  <a:pt x="87850" y="0"/>
                </a:lnTo>
                <a:lnTo>
                  <a:pt x="137503" y="27862"/>
                </a:lnTo>
                <a:lnTo>
                  <a:pt x="217710" y="39478"/>
                </a:lnTo>
                <a:lnTo>
                  <a:pt x="260554" y="39478"/>
                </a:lnTo>
                <a:lnTo>
                  <a:pt x="261635" y="78956"/>
                </a:lnTo>
                <a:lnTo>
                  <a:pt x="317022" y="278677"/>
                </a:lnTo>
                <a:lnTo>
                  <a:pt x="292192" y="438921"/>
                </a:lnTo>
                <a:lnTo>
                  <a:pt x="254001" y="585218"/>
                </a:lnTo>
                <a:lnTo>
                  <a:pt x="267370" y="685083"/>
                </a:lnTo>
                <a:lnTo>
                  <a:pt x="200843" y="710625"/>
                </a:lnTo>
                <a:lnTo>
                  <a:pt x="168058" y="710625"/>
                </a:lnTo>
                <a:lnTo>
                  <a:pt x="87850" y="715267"/>
                </a:lnTo>
                <a:close/>
              </a:path>
              <a:path w="317500" h="715644">
                <a:moveTo>
                  <a:pt x="260554" y="39478"/>
                </a:moveTo>
                <a:lnTo>
                  <a:pt x="217710" y="39478"/>
                </a:lnTo>
                <a:lnTo>
                  <a:pt x="259727" y="9284"/>
                </a:lnTo>
                <a:lnTo>
                  <a:pt x="260554" y="39478"/>
                </a:lnTo>
                <a:close/>
              </a:path>
              <a:path w="317500" h="715644">
                <a:moveTo>
                  <a:pt x="194797" y="712946"/>
                </a:moveTo>
                <a:lnTo>
                  <a:pt x="168058" y="710625"/>
                </a:lnTo>
                <a:lnTo>
                  <a:pt x="200843" y="710625"/>
                </a:lnTo>
                <a:lnTo>
                  <a:pt x="194797" y="71294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8313673" y="3360942"/>
            <a:ext cx="317500" cy="715645"/>
          </a:xfrm>
          <a:custGeom>
            <a:avLst/>
            <a:gdLst/>
            <a:ahLst/>
            <a:cxnLst/>
            <a:rect l="l" t="t" r="r" b="b"/>
            <a:pathLst>
              <a:path w="317500" h="715644">
                <a:moveTo>
                  <a:pt x="32464" y="204363"/>
                </a:moveTo>
                <a:lnTo>
                  <a:pt x="87850" y="58056"/>
                </a:lnTo>
                <a:lnTo>
                  <a:pt x="87850" y="0"/>
                </a:lnTo>
                <a:lnTo>
                  <a:pt x="137503" y="27862"/>
                </a:lnTo>
                <a:lnTo>
                  <a:pt x="217710" y="39478"/>
                </a:lnTo>
                <a:lnTo>
                  <a:pt x="259727" y="9284"/>
                </a:lnTo>
                <a:lnTo>
                  <a:pt x="261635" y="78956"/>
                </a:lnTo>
                <a:lnTo>
                  <a:pt x="317022" y="278677"/>
                </a:lnTo>
                <a:lnTo>
                  <a:pt x="292192" y="438921"/>
                </a:lnTo>
                <a:lnTo>
                  <a:pt x="254001" y="585218"/>
                </a:lnTo>
                <a:lnTo>
                  <a:pt x="267370" y="685083"/>
                </a:lnTo>
                <a:lnTo>
                  <a:pt x="194797" y="712946"/>
                </a:lnTo>
                <a:lnTo>
                  <a:pt x="168058" y="710625"/>
                </a:lnTo>
                <a:lnTo>
                  <a:pt x="87850" y="715267"/>
                </a:lnTo>
                <a:lnTo>
                  <a:pt x="49651" y="696689"/>
                </a:lnTo>
                <a:lnTo>
                  <a:pt x="76390" y="654890"/>
                </a:lnTo>
                <a:lnTo>
                  <a:pt x="0" y="650247"/>
                </a:lnTo>
                <a:lnTo>
                  <a:pt x="36281" y="568970"/>
                </a:lnTo>
                <a:lnTo>
                  <a:pt x="64929" y="545740"/>
                </a:lnTo>
                <a:lnTo>
                  <a:pt x="32464" y="204363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4795875" y="4819047"/>
            <a:ext cx="4124960" cy="352425"/>
          </a:xfrm>
          <a:custGeom>
            <a:avLst/>
            <a:gdLst/>
            <a:ahLst/>
            <a:cxnLst/>
            <a:rect l="l" t="t" r="r" b="b"/>
            <a:pathLst>
              <a:path w="4124959" h="352425">
                <a:moveTo>
                  <a:pt x="4124399" y="0"/>
                </a:moveTo>
                <a:lnTo>
                  <a:pt x="4118391" y="40343"/>
                </a:lnTo>
                <a:lnTo>
                  <a:pt x="4101276" y="77378"/>
                </a:lnTo>
                <a:lnTo>
                  <a:pt x="4074421" y="110047"/>
                </a:lnTo>
                <a:lnTo>
                  <a:pt x="4039190" y="137295"/>
                </a:lnTo>
                <a:lnTo>
                  <a:pt x="3996950" y="158066"/>
                </a:lnTo>
                <a:lnTo>
                  <a:pt x="3949066" y="171303"/>
                </a:lnTo>
                <a:lnTo>
                  <a:pt x="3896903" y="175949"/>
                </a:lnTo>
                <a:lnTo>
                  <a:pt x="2289695" y="175949"/>
                </a:lnTo>
                <a:lnTo>
                  <a:pt x="2237533" y="180596"/>
                </a:lnTo>
                <a:lnTo>
                  <a:pt x="2189649" y="193833"/>
                </a:lnTo>
                <a:lnTo>
                  <a:pt x="2147409" y="214604"/>
                </a:lnTo>
                <a:lnTo>
                  <a:pt x="2112178" y="241852"/>
                </a:lnTo>
                <a:lnTo>
                  <a:pt x="2085323" y="274521"/>
                </a:lnTo>
                <a:lnTo>
                  <a:pt x="2068208" y="311556"/>
                </a:lnTo>
                <a:lnTo>
                  <a:pt x="2062199" y="351899"/>
                </a:lnTo>
                <a:lnTo>
                  <a:pt x="2056191" y="311556"/>
                </a:lnTo>
                <a:lnTo>
                  <a:pt x="2039076" y="274521"/>
                </a:lnTo>
                <a:lnTo>
                  <a:pt x="2012221" y="241852"/>
                </a:lnTo>
                <a:lnTo>
                  <a:pt x="1976990" y="214604"/>
                </a:lnTo>
                <a:lnTo>
                  <a:pt x="1934750" y="193833"/>
                </a:lnTo>
                <a:lnTo>
                  <a:pt x="1886866" y="180596"/>
                </a:lnTo>
                <a:lnTo>
                  <a:pt x="18347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60524" y="4828642"/>
            <a:ext cx="2096135" cy="352425"/>
          </a:xfrm>
          <a:custGeom>
            <a:avLst/>
            <a:gdLst/>
            <a:ahLst/>
            <a:cxnLst/>
            <a:rect l="l" t="t" r="r" b="b"/>
            <a:pathLst>
              <a:path w="2096135" h="352425">
                <a:moveTo>
                  <a:pt x="2095799" y="0"/>
                </a:moveTo>
                <a:lnTo>
                  <a:pt x="2089791" y="40343"/>
                </a:lnTo>
                <a:lnTo>
                  <a:pt x="2072677" y="77378"/>
                </a:lnTo>
                <a:lnTo>
                  <a:pt x="2045821" y="110047"/>
                </a:lnTo>
                <a:lnTo>
                  <a:pt x="2010591" y="137295"/>
                </a:lnTo>
                <a:lnTo>
                  <a:pt x="1968350" y="158066"/>
                </a:lnTo>
                <a:lnTo>
                  <a:pt x="1920466" y="171303"/>
                </a:lnTo>
                <a:lnTo>
                  <a:pt x="1868303" y="175949"/>
                </a:lnTo>
                <a:lnTo>
                  <a:pt x="1275396" y="175949"/>
                </a:lnTo>
                <a:lnTo>
                  <a:pt x="1223233" y="180596"/>
                </a:lnTo>
                <a:lnTo>
                  <a:pt x="1175349" y="193833"/>
                </a:lnTo>
                <a:lnTo>
                  <a:pt x="1133108" y="214604"/>
                </a:lnTo>
                <a:lnTo>
                  <a:pt x="1097878" y="241852"/>
                </a:lnTo>
                <a:lnTo>
                  <a:pt x="1071022" y="274521"/>
                </a:lnTo>
                <a:lnTo>
                  <a:pt x="1053908" y="311556"/>
                </a:lnTo>
                <a:lnTo>
                  <a:pt x="1047899" y="351899"/>
                </a:lnTo>
                <a:lnTo>
                  <a:pt x="1041891" y="311556"/>
                </a:lnTo>
                <a:lnTo>
                  <a:pt x="1024777" y="274521"/>
                </a:lnTo>
                <a:lnTo>
                  <a:pt x="997921" y="241852"/>
                </a:lnTo>
                <a:lnTo>
                  <a:pt x="962691" y="214604"/>
                </a:lnTo>
                <a:lnTo>
                  <a:pt x="920450" y="193833"/>
                </a:lnTo>
                <a:lnTo>
                  <a:pt x="872566" y="180596"/>
                </a:lnTo>
                <a:lnTo>
                  <a:pt x="8204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 txBox="1"/>
          <p:nvPr/>
        </p:nvSpPr>
        <p:spPr>
          <a:xfrm>
            <a:off x="4853664" y="1874227"/>
            <a:ext cx="1748789" cy="2857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100330" algn="ctr">
              <a:lnSpc>
                <a:spcPts val="2210"/>
              </a:lnSpc>
            </a:pPr>
            <a:r>
              <a:rPr sz="2000" b="1" spc="-5" dirty="0">
                <a:latin typeface="Arial"/>
                <a:cs typeface="Arial"/>
              </a:rPr>
              <a:t>Object</a:t>
            </a:r>
            <a:endParaRPr sz="2000">
              <a:latin typeface="Arial"/>
              <a:cs typeface="Arial"/>
            </a:endParaRPr>
          </a:p>
          <a:p>
            <a:pPr marR="97790" algn="ctr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Detection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 </a:t>
            </a: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4A86E7"/>
                </a:solidFill>
                <a:latin typeface="Arial"/>
                <a:cs typeface="Arial"/>
              </a:rPr>
              <a:t>CAT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16"/>
          <p:cNvSpPr txBox="1"/>
          <p:nvPr/>
        </p:nvSpPr>
        <p:spPr>
          <a:xfrm>
            <a:off x="6231650" y="4441757"/>
            <a:ext cx="267589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 </a:t>
            </a: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4A86E7"/>
                </a:solidFill>
                <a:latin typeface="Arial"/>
                <a:cs typeface="Arial"/>
              </a:rPr>
              <a:t>CAT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Multiple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Object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17"/>
          <p:cNvSpPr/>
          <p:nvPr/>
        </p:nvSpPr>
        <p:spPr>
          <a:xfrm>
            <a:off x="2383750" y="4827526"/>
            <a:ext cx="2067560" cy="352425"/>
          </a:xfrm>
          <a:custGeom>
            <a:avLst/>
            <a:gdLst/>
            <a:ahLst/>
            <a:cxnLst/>
            <a:rect l="l" t="t" r="r" b="b"/>
            <a:pathLst>
              <a:path w="2067560" h="352425">
                <a:moveTo>
                  <a:pt x="2066999" y="0"/>
                </a:moveTo>
                <a:lnTo>
                  <a:pt x="2060991" y="40343"/>
                </a:lnTo>
                <a:lnTo>
                  <a:pt x="2043877" y="77378"/>
                </a:lnTo>
                <a:lnTo>
                  <a:pt x="2017021" y="110047"/>
                </a:lnTo>
                <a:lnTo>
                  <a:pt x="1981791" y="137295"/>
                </a:lnTo>
                <a:lnTo>
                  <a:pt x="1939550" y="158066"/>
                </a:lnTo>
                <a:lnTo>
                  <a:pt x="1891666" y="171303"/>
                </a:lnTo>
                <a:lnTo>
                  <a:pt x="1839503" y="175949"/>
                </a:lnTo>
                <a:lnTo>
                  <a:pt x="1260996" y="175949"/>
                </a:lnTo>
                <a:lnTo>
                  <a:pt x="1208833" y="180596"/>
                </a:lnTo>
                <a:lnTo>
                  <a:pt x="1160949" y="193833"/>
                </a:lnTo>
                <a:lnTo>
                  <a:pt x="1118708" y="214604"/>
                </a:lnTo>
                <a:lnTo>
                  <a:pt x="1083478" y="241852"/>
                </a:lnTo>
                <a:lnTo>
                  <a:pt x="1056622" y="274521"/>
                </a:lnTo>
                <a:lnTo>
                  <a:pt x="1039508" y="311556"/>
                </a:lnTo>
                <a:lnTo>
                  <a:pt x="1033499" y="351899"/>
                </a:lnTo>
                <a:lnTo>
                  <a:pt x="1027491" y="311556"/>
                </a:lnTo>
                <a:lnTo>
                  <a:pt x="1010377" y="274521"/>
                </a:lnTo>
                <a:lnTo>
                  <a:pt x="983521" y="241852"/>
                </a:lnTo>
                <a:lnTo>
                  <a:pt x="948291" y="214604"/>
                </a:lnTo>
                <a:lnTo>
                  <a:pt x="906050" y="193833"/>
                </a:lnTo>
                <a:lnTo>
                  <a:pt x="858166" y="180596"/>
                </a:lnTo>
                <a:lnTo>
                  <a:pt x="8060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 txBox="1"/>
          <p:nvPr/>
        </p:nvSpPr>
        <p:spPr>
          <a:xfrm>
            <a:off x="297173" y="1815802"/>
            <a:ext cx="3965575" cy="359473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/>
              <a:cs typeface="Times New Roman"/>
            </a:endParaRPr>
          </a:p>
          <a:p>
            <a:pPr marL="2246630" marR="34290" indent="-2247265">
              <a:lnSpc>
                <a:spcPct val="50000"/>
              </a:lnSpc>
              <a:tabLst>
                <a:tab pos="2521585" algn="l"/>
              </a:tabLst>
            </a:pPr>
            <a:r>
              <a:rPr sz="2000" b="1" spc="-5" dirty="0">
                <a:latin typeface="Arial"/>
                <a:cs typeface="Arial"/>
              </a:rPr>
              <a:t>Classification		</a:t>
            </a:r>
            <a:r>
              <a:rPr sz="3000" b="1" spc="-7" baseline="33333" dirty="0">
                <a:latin typeface="Arial"/>
                <a:cs typeface="Arial"/>
              </a:rPr>
              <a:t>Semantic  </a:t>
            </a:r>
            <a:r>
              <a:rPr sz="2000" b="1" spc="-5" dirty="0">
                <a:latin typeface="Arial"/>
                <a:cs typeface="Arial"/>
              </a:rPr>
              <a:t>Segmentation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2502535" marR="123189" indent="-1904364">
              <a:lnSpc>
                <a:spcPct val="100699"/>
              </a:lnSpc>
              <a:tabLst>
                <a:tab pos="2377440" algn="l"/>
              </a:tabLst>
            </a:pPr>
            <a:r>
              <a:rPr sz="2700" b="1" spc="-75" baseline="-18518" dirty="0">
                <a:latin typeface="Arial"/>
                <a:cs typeface="Arial"/>
              </a:rPr>
              <a:t>CAT	</a:t>
            </a: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GRASS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F1C131"/>
                </a:solidFill>
                <a:latin typeface="Arial"/>
                <a:cs typeface="Arial"/>
              </a:rPr>
              <a:t>CAT</a:t>
            </a:r>
            <a:r>
              <a:rPr sz="1800" spc="-35" dirty="0">
                <a:latin typeface="Arial"/>
                <a:cs typeface="Arial"/>
              </a:rPr>
              <a:t>,  </a:t>
            </a:r>
            <a:r>
              <a:rPr sz="1800" b="1" spc="-5" dirty="0">
                <a:solidFill>
                  <a:srgbClr val="A64D78"/>
                </a:solidFill>
                <a:latin typeface="Arial"/>
                <a:cs typeface="Arial"/>
              </a:rPr>
              <a:t>TREE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A86E7"/>
                </a:solidFill>
                <a:latin typeface="Arial"/>
                <a:cs typeface="Arial"/>
              </a:rPr>
              <a:t>SKY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00">
              <a:latin typeface="Times New Roman"/>
              <a:cs typeface="Times New Roman"/>
            </a:endParaRPr>
          </a:p>
          <a:p>
            <a:pPr marL="155575">
              <a:lnSpc>
                <a:spcPct val="100000"/>
              </a:lnSpc>
              <a:tabLst>
                <a:tab pos="2247265" algn="l"/>
              </a:tabLst>
            </a:pPr>
            <a:r>
              <a:rPr sz="1400" spc="-5" dirty="0">
                <a:latin typeface="Arial"/>
                <a:cs typeface="Arial"/>
              </a:rPr>
              <a:t>No </a:t>
            </a:r>
            <a:r>
              <a:rPr sz="1400" dirty="0">
                <a:latin typeface="Arial"/>
                <a:cs typeface="Arial"/>
              </a:rPr>
              <a:t>spatial</a:t>
            </a:r>
            <a:r>
              <a:rPr sz="1400" spc="-5" dirty="0">
                <a:latin typeface="Arial"/>
                <a:cs typeface="Arial"/>
              </a:rPr>
              <a:t> extent	No objects, just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pixels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19"/>
          <p:cNvSpPr/>
          <p:nvPr/>
        </p:nvSpPr>
        <p:spPr>
          <a:xfrm>
            <a:off x="2301185" y="2546126"/>
            <a:ext cx="2137939" cy="1818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2367400" y="2915539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30">
                <a:moveTo>
                  <a:pt x="1637034" y="153281"/>
                </a:moveTo>
                <a:lnTo>
                  <a:pt x="1183464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7034" y="153281"/>
                </a:lnTo>
                <a:close/>
              </a:path>
              <a:path w="1642745" h="1154430">
                <a:moveTo>
                  <a:pt x="1619246" y="333582"/>
                </a:move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4" y="153281"/>
                </a:lnTo>
                <a:lnTo>
                  <a:pt x="1637034" y="153281"/>
                </a:lnTo>
                <a:lnTo>
                  <a:pt x="1632991" y="252451"/>
                </a:lnTo>
                <a:lnTo>
                  <a:pt x="1619246" y="333582"/>
                </a:lnTo>
                <a:close/>
              </a:path>
              <a:path w="1642745" h="1154430">
                <a:moveTo>
                  <a:pt x="110103" y="288501"/>
                </a:moveTo>
                <a:lnTo>
                  <a:pt x="0" y="261457"/>
                </a:lnTo>
                <a:lnTo>
                  <a:pt x="60425" y="190686"/>
                </a:lnTo>
                <a:lnTo>
                  <a:pt x="366968" y="162263"/>
                </a:lnTo>
                <a:lnTo>
                  <a:pt x="697253" y="261457"/>
                </a:lnTo>
                <a:lnTo>
                  <a:pt x="725811" y="270438"/>
                </a:lnTo>
                <a:lnTo>
                  <a:pt x="247700" y="270438"/>
                </a:lnTo>
                <a:lnTo>
                  <a:pt x="110103" y="288501"/>
                </a:lnTo>
                <a:close/>
              </a:path>
              <a:path w="1642745" h="1154430">
                <a:moveTo>
                  <a:pt x="899079" y="937629"/>
                </a:moveTo>
                <a:lnTo>
                  <a:pt x="871585" y="838460"/>
                </a:lnTo>
                <a:lnTo>
                  <a:pt x="825711" y="640122"/>
                </a:lnTo>
                <a:lnTo>
                  <a:pt x="807330" y="486814"/>
                </a:lnTo>
                <a:lnTo>
                  <a:pt x="642188" y="387670"/>
                </a:lnTo>
                <a:lnTo>
                  <a:pt x="394487" y="306513"/>
                </a:lnTo>
                <a:lnTo>
                  <a:pt x="247700" y="270438"/>
                </a:lnTo>
                <a:lnTo>
                  <a:pt x="725811" y="270438"/>
                </a:lnTo>
                <a:lnTo>
                  <a:pt x="926599" y="333582"/>
                </a:lnTo>
                <a:lnTo>
                  <a:pt x="1619246" y="333582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38248" y="721253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63557" y="919567"/>
                </a:lnTo>
                <a:lnTo>
                  <a:pt x="1027537" y="919567"/>
                </a:lnTo>
                <a:lnTo>
                  <a:pt x="899079" y="937629"/>
                </a:lnTo>
                <a:close/>
              </a:path>
              <a:path w="1642745" h="1154430">
                <a:moveTo>
                  <a:pt x="1550458" y="946636"/>
                </a:moveTo>
                <a:lnTo>
                  <a:pt x="1422000" y="883517"/>
                </a:lnTo>
                <a:lnTo>
                  <a:pt x="1458709" y="721253"/>
                </a:lnTo>
                <a:lnTo>
                  <a:pt x="1638248" y="721253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close/>
              </a:path>
              <a:path w="1642745" h="1154430">
                <a:moveTo>
                  <a:pt x="1211009" y="1154005"/>
                </a:moveTo>
                <a:lnTo>
                  <a:pt x="1082551" y="1063843"/>
                </a:lnTo>
                <a:lnTo>
                  <a:pt x="1027537" y="919567"/>
                </a:lnTo>
                <a:lnTo>
                  <a:pt x="1263557" y="919567"/>
                </a:lnTo>
                <a:lnTo>
                  <a:pt x="1288563" y="987051"/>
                </a:lnTo>
                <a:lnTo>
                  <a:pt x="1284377" y="1090887"/>
                </a:lnTo>
                <a:lnTo>
                  <a:pt x="1211009" y="11540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2367400" y="2915539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30">
                <a:moveTo>
                  <a:pt x="60425" y="190686"/>
                </a:moveTo>
                <a:lnTo>
                  <a:pt x="366968" y="162263"/>
                </a:lnTo>
                <a:lnTo>
                  <a:pt x="697253" y="261457"/>
                </a:ln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4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2991" y="252451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lnTo>
                  <a:pt x="1422000" y="883517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88563" y="987051"/>
                </a:lnTo>
                <a:lnTo>
                  <a:pt x="1284377" y="1090887"/>
                </a:lnTo>
                <a:lnTo>
                  <a:pt x="1211009" y="1154005"/>
                </a:lnTo>
                <a:lnTo>
                  <a:pt x="1082551" y="1063843"/>
                </a:lnTo>
                <a:lnTo>
                  <a:pt x="1027537" y="919567"/>
                </a:lnTo>
                <a:lnTo>
                  <a:pt x="899079" y="937629"/>
                </a:lnTo>
                <a:lnTo>
                  <a:pt x="871585" y="838460"/>
                </a:lnTo>
                <a:lnTo>
                  <a:pt x="825711" y="640122"/>
                </a:lnTo>
                <a:lnTo>
                  <a:pt x="807330" y="486814"/>
                </a:lnTo>
                <a:lnTo>
                  <a:pt x="642188" y="387670"/>
                </a:lnTo>
                <a:lnTo>
                  <a:pt x="394487" y="306513"/>
                </a:lnTo>
                <a:lnTo>
                  <a:pt x="247700" y="270438"/>
                </a:lnTo>
                <a:lnTo>
                  <a:pt x="110103" y="288501"/>
                </a:lnTo>
                <a:lnTo>
                  <a:pt x="0" y="261457"/>
                </a:lnTo>
              </a:path>
            </a:pathLst>
          </a:custGeom>
          <a:ln w="38099">
            <a:solidFill>
              <a:srgbClr val="FFD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2310024" y="3211764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4">
                <a:moveTo>
                  <a:pt x="2124328" y="695042"/>
                </a:move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2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373" y="86347"/>
                </a:lnTo>
                <a:lnTo>
                  <a:pt x="2124328" y="695042"/>
                </a:lnTo>
                <a:close/>
              </a:path>
              <a:path w="2132965" h="1138554">
                <a:moveTo>
                  <a:pt x="2132373" y="86347"/>
                </a:moveTo>
                <a:lnTo>
                  <a:pt x="1873677" y="86347"/>
                </a:lnTo>
                <a:lnTo>
                  <a:pt x="2132770" y="56329"/>
                </a:lnTo>
                <a:lnTo>
                  <a:pt x="2132373" y="86347"/>
                </a:lnTo>
                <a:close/>
              </a:path>
              <a:path w="2132965" h="1138554">
                <a:moveTo>
                  <a:pt x="2118472" y="1138097"/>
                </a:moveTo>
                <a:lnTo>
                  <a:pt x="0" y="1138097"/>
                </a:lnTo>
                <a:lnTo>
                  <a:pt x="0" y="200293"/>
                </a:lnTo>
                <a:lnTo>
                  <a:pt x="710923" y="115403"/>
                </a:lnTo>
                <a:lnTo>
                  <a:pt x="839524" y="240932"/>
                </a:lnTo>
                <a:lnTo>
                  <a:pt x="914552" y="643379"/>
                </a:lnTo>
                <a:lnTo>
                  <a:pt x="1077444" y="643379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2121839" y="883381"/>
                </a:lnTo>
                <a:lnTo>
                  <a:pt x="2118472" y="1138097"/>
                </a:lnTo>
                <a:close/>
              </a:path>
              <a:path w="2132965" h="1138554">
                <a:moveTo>
                  <a:pt x="2121839" y="883381"/>
                </a:move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5" y="632293"/>
                </a:lnTo>
                <a:lnTo>
                  <a:pt x="1343248" y="554753"/>
                </a:lnTo>
                <a:lnTo>
                  <a:pt x="1471850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2124328" y="695042"/>
                </a:lnTo>
                <a:lnTo>
                  <a:pt x="2121839" y="883381"/>
                </a:lnTo>
                <a:close/>
              </a:path>
              <a:path w="2132965" h="1138554">
                <a:moveTo>
                  <a:pt x="1077444" y="643379"/>
                </a:moveTo>
                <a:lnTo>
                  <a:pt x="914552" y="643379"/>
                </a:lnTo>
                <a:lnTo>
                  <a:pt x="1077269" y="642852"/>
                </a:lnTo>
                <a:lnTo>
                  <a:pt x="1077444" y="643379"/>
                </a:lnTo>
                <a:close/>
              </a:path>
            </a:pathLst>
          </a:custGeom>
          <a:solidFill>
            <a:srgbClr val="6AA8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2310025" y="3211764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4">
                <a:moveTo>
                  <a:pt x="0" y="200293"/>
                </a:moveTo>
                <a:lnTo>
                  <a:pt x="710923" y="115403"/>
                </a:lnTo>
                <a:lnTo>
                  <a:pt x="839524" y="240932"/>
                </a:lnTo>
                <a:lnTo>
                  <a:pt x="914552" y="643379"/>
                </a:lnTo>
                <a:lnTo>
                  <a:pt x="1077269" y="642852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5" y="632293"/>
                </a:lnTo>
                <a:lnTo>
                  <a:pt x="1343248" y="554753"/>
                </a:lnTo>
                <a:lnTo>
                  <a:pt x="1471850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2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770" y="56329"/>
                </a:lnTo>
                <a:lnTo>
                  <a:pt x="2118472" y="1138097"/>
                </a:lnTo>
                <a:lnTo>
                  <a:pt x="0" y="1138097"/>
                </a:lnTo>
                <a:lnTo>
                  <a:pt x="0" y="200293"/>
                </a:lnTo>
                <a:close/>
              </a:path>
            </a:pathLst>
          </a:custGeom>
          <a:ln w="38099">
            <a:solidFill>
              <a:srgbClr val="6AA8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2306449" y="2588739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1047401" y="358118"/>
                </a:move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5" y="73819"/>
                </a:lnTo>
                <a:lnTo>
                  <a:pt x="2129169" y="0"/>
                </a:lnTo>
                <a:lnTo>
                  <a:pt x="2124181" y="306456"/>
                </a:lnTo>
                <a:lnTo>
                  <a:pt x="1607592" y="306456"/>
                </a:lnTo>
                <a:lnTo>
                  <a:pt x="1581925" y="332303"/>
                </a:lnTo>
                <a:lnTo>
                  <a:pt x="1068177" y="332303"/>
                </a:lnTo>
                <a:lnTo>
                  <a:pt x="1047401" y="358118"/>
                </a:lnTo>
                <a:close/>
              </a:path>
              <a:path w="2129790" h="794385">
                <a:moveTo>
                  <a:pt x="2118472" y="657194"/>
                </a:move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2124181" y="306456"/>
                </a:lnTo>
                <a:lnTo>
                  <a:pt x="2118472" y="657194"/>
                </a:lnTo>
                <a:close/>
              </a:path>
              <a:path w="2129790" h="794385">
                <a:moveTo>
                  <a:pt x="0" y="793793"/>
                </a:move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47401" y="358118"/>
                </a:lnTo>
                <a:lnTo>
                  <a:pt x="1004102" y="411921"/>
                </a:lnTo>
                <a:lnTo>
                  <a:pt x="1014616" y="47259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27218" y="638728"/>
                </a:lnTo>
                <a:lnTo>
                  <a:pt x="639481" y="723649"/>
                </a:lnTo>
                <a:lnTo>
                  <a:pt x="0" y="793793"/>
                </a:lnTo>
                <a:close/>
              </a:path>
              <a:path w="2129790" h="794385">
                <a:moveTo>
                  <a:pt x="1264650" y="454125"/>
                </a:moveTo>
                <a:lnTo>
                  <a:pt x="1114595" y="343342"/>
                </a:lnTo>
                <a:lnTo>
                  <a:pt x="1068177" y="332303"/>
                </a:lnTo>
                <a:lnTo>
                  <a:pt x="1581925" y="332303"/>
                </a:lnTo>
                <a:lnTo>
                  <a:pt x="1468279" y="446745"/>
                </a:lnTo>
                <a:lnTo>
                  <a:pt x="1264650" y="454125"/>
                </a:lnTo>
                <a:close/>
              </a:path>
              <a:path w="2129790" h="794385">
                <a:moveTo>
                  <a:pt x="985994" y="627642"/>
                </a:moveTo>
                <a:lnTo>
                  <a:pt x="450119" y="472592"/>
                </a:lnTo>
                <a:lnTo>
                  <a:pt x="1014616" y="472592"/>
                </a:lnTo>
                <a:lnTo>
                  <a:pt x="1039568" y="616571"/>
                </a:lnTo>
                <a:lnTo>
                  <a:pt x="985994" y="627642"/>
                </a:lnTo>
                <a:close/>
              </a:path>
              <a:path w="2129790" h="794385">
                <a:moveTo>
                  <a:pt x="327218" y="638728"/>
                </a:moveTo>
                <a:lnTo>
                  <a:pt x="164352" y="638728"/>
                </a:lnTo>
                <a:lnTo>
                  <a:pt x="300079" y="631347"/>
                </a:lnTo>
                <a:lnTo>
                  <a:pt x="327218" y="638728"/>
                </a:lnTo>
                <a:close/>
              </a:path>
            </a:pathLst>
          </a:custGeom>
          <a:solidFill>
            <a:srgbClr val="C1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2306449" y="2588739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639481" y="723649"/>
                </a:moveTo>
                <a:lnTo>
                  <a:pt x="0" y="793793"/>
                </a:ln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5" y="73819"/>
                </a:lnTo>
                <a:lnTo>
                  <a:pt x="2129169" y="0"/>
                </a:lnTo>
                <a:lnTo>
                  <a:pt x="2118472" y="657194"/>
                </a:ln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1468279" y="446745"/>
                </a:lnTo>
                <a:lnTo>
                  <a:pt x="1264650" y="454125"/>
                </a:lnTo>
                <a:lnTo>
                  <a:pt x="1114595" y="343342"/>
                </a:lnTo>
                <a:lnTo>
                  <a:pt x="1068177" y="332303"/>
                </a:lnTo>
                <a:lnTo>
                  <a:pt x="1004102" y="411921"/>
                </a:lnTo>
                <a:lnTo>
                  <a:pt x="1039568" y="616571"/>
                </a:lnTo>
                <a:lnTo>
                  <a:pt x="985994" y="62764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00079" y="631347"/>
                </a:lnTo>
                <a:lnTo>
                  <a:pt x="639481" y="723649"/>
                </a:lnTo>
                <a:close/>
              </a:path>
            </a:pathLst>
          </a:custGeom>
          <a:ln w="38099">
            <a:solidFill>
              <a:srgbClr val="C17A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2313592" y="2548118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1" y="103387"/>
                </a:lnTo>
                <a:lnTo>
                  <a:pt x="1679064" y="136614"/>
                </a:lnTo>
                <a:lnTo>
                  <a:pt x="1010490" y="332287"/>
                </a:lnTo>
                <a:lnTo>
                  <a:pt x="678772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  <a:path w="2111375" h="480060">
                <a:moveTo>
                  <a:pt x="871690" y="372910"/>
                </a:moveTo>
                <a:lnTo>
                  <a:pt x="678772" y="332287"/>
                </a:lnTo>
                <a:lnTo>
                  <a:pt x="1010490" y="332287"/>
                </a:lnTo>
                <a:lnTo>
                  <a:pt x="871690" y="372910"/>
                </a:lnTo>
                <a:close/>
              </a:path>
            </a:pathLst>
          </a:custGeom>
          <a:solidFill>
            <a:srgbClr val="4A86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2313592" y="2548118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1" y="103387"/>
                </a:lnTo>
                <a:lnTo>
                  <a:pt x="1679064" y="136614"/>
                </a:lnTo>
                <a:lnTo>
                  <a:pt x="871690" y="372910"/>
                </a:lnTo>
                <a:lnTo>
                  <a:pt x="678772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</a:pathLst>
          </a:custGeom>
          <a:ln w="28574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4571374" y="1843252"/>
            <a:ext cx="2227580" cy="2976245"/>
          </a:xfrm>
          <a:custGeom>
            <a:avLst/>
            <a:gdLst/>
            <a:ahLst/>
            <a:cxnLst/>
            <a:rect l="l" t="t" r="r" b="b"/>
            <a:pathLst>
              <a:path w="2227579" h="2976245">
                <a:moveTo>
                  <a:pt x="0" y="0"/>
                </a:moveTo>
                <a:lnTo>
                  <a:pt x="2227499" y="0"/>
                </a:lnTo>
                <a:lnTo>
                  <a:pt x="2227499" y="2975699"/>
                </a:lnTo>
                <a:lnTo>
                  <a:pt x="0" y="29756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0" y="1628800"/>
            <a:ext cx="4561205" cy="3912611"/>
          </a:xfrm>
          <a:custGeom>
            <a:avLst/>
            <a:gdLst/>
            <a:ahLst/>
            <a:cxnLst/>
            <a:rect l="l" t="t" r="r" b="b"/>
            <a:pathLst>
              <a:path w="4561205" h="3624579">
                <a:moveTo>
                  <a:pt x="0" y="0"/>
                </a:moveTo>
                <a:lnTo>
                  <a:pt x="4561199" y="0"/>
                </a:lnTo>
                <a:lnTo>
                  <a:pt x="4561199" y="3624299"/>
                </a:lnTo>
                <a:lnTo>
                  <a:pt x="0" y="36242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88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275250" y="1280675"/>
            <a:ext cx="5142449" cy="42433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747777" y="620688"/>
            <a:ext cx="3464183" cy="88074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85"/>
              </a:spcBef>
            </a:pPr>
            <a:r>
              <a:rPr lang="sk-SK" sz="2800" spc="-5" dirty="0" smtClean="0">
                <a:solidFill>
                  <a:srgbClr val="000000"/>
                </a:solidFill>
              </a:rPr>
              <a:t>Object</a:t>
            </a:r>
            <a:r>
              <a:rPr lang="sk-SK" sz="2800" spc="-100" dirty="0" smtClean="0">
                <a:solidFill>
                  <a:srgbClr val="000000"/>
                </a:solidFill>
              </a:rPr>
              <a:t> </a:t>
            </a:r>
            <a:r>
              <a:rPr lang="sk-SK" sz="2800" spc="-5" dirty="0" smtClean="0">
                <a:solidFill>
                  <a:srgbClr val="000000"/>
                </a:solidFill>
              </a:rPr>
              <a:t>Detection:  Faster</a:t>
            </a:r>
            <a:r>
              <a:rPr lang="sk-SK" sz="2800" spc="-30" dirty="0" smtClean="0">
                <a:solidFill>
                  <a:srgbClr val="000000"/>
                </a:solidFill>
              </a:rPr>
              <a:t> </a:t>
            </a:r>
            <a:r>
              <a:rPr lang="sk-SK" sz="2800" spc="-5" dirty="0" smtClean="0">
                <a:solidFill>
                  <a:srgbClr val="000000"/>
                </a:solidFill>
              </a:rPr>
              <a:t>R-CNN</a:t>
            </a:r>
            <a:endParaRPr sz="2800" dirty="0"/>
          </a:p>
        </p:txBody>
      </p:sp>
      <p:sp>
        <p:nvSpPr>
          <p:cNvPr id="11" name="object 7"/>
          <p:cNvSpPr/>
          <p:nvPr/>
        </p:nvSpPr>
        <p:spPr>
          <a:xfrm>
            <a:off x="247674" y="3207699"/>
            <a:ext cx="3429125" cy="2305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979712" y="3176099"/>
            <a:ext cx="1725677" cy="2336800"/>
          </a:xfrm>
          <a:custGeom>
            <a:avLst/>
            <a:gdLst/>
            <a:ahLst/>
            <a:cxnLst/>
            <a:rect l="l" t="t" r="r" b="b"/>
            <a:pathLst>
              <a:path w="1797685" h="2336800">
                <a:moveTo>
                  <a:pt x="0" y="0"/>
                </a:moveTo>
                <a:lnTo>
                  <a:pt x="1797599" y="0"/>
                </a:lnTo>
                <a:lnTo>
                  <a:pt x="1797599" y="2336699"/>
                </a:lnTo>
                <a:lnTo>
                  <a:pt x="0" y="23366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73025" y="5585936"/>
            <a:ext cx="16497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Arial"/>
                <a:cs typeface="Arial"/>
              </a:rPr>
              <a:t>He et al, </a:t>
            </a:r>
            <a:r>
              <a:rPr sz="800" dirty="0">
                <a:latin typeface="Arial"/>
                <a:cs typeface="Arial"/>
              </a:rPr>
              <a:t>“Mask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7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2017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89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2275250" y="1280675"/>
            <a:ext cx="5142449" cy="42433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747777" y="620688"/>
            <a:ext cx="3752215" cy="88074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85"/>
              </a:spcBef>
            </a:pPr>
            <a:r>
              <a:rPr sz="2800" spc="-5" dirty="0">
                <a:solidFill>
                  <a:srgbClr val="000000"/>
                </a:solidFill>
              </a:rPr>
              <a:t>Instance</a:t>
            </a:r>
            <a:r>
              <a:rPr sz="2800" spc="-10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Segmentation:  </a:t>
            </a:r>
            <a:r>
              <a:rPr sz="2800" dirty="0">
                <a:solidFill>
                  <a:srgbClr val="000000"/>
                </a:solidFill>
              </a:rPr>
              <a:t>Mask</a:t>
            </a:r>
            <a:r>
              <a:rPr sz="2800" spc="-1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R-CNN</a:t>
            </a:r>
            <a:endParaRPr sz="2800"/>
          </a:p>
        </p:txBody>
      </p:sp>
      <p:sp>
        <p:nvSpPr>
          <p:cNvPr id="8" name="object 4"/>
          <p:cNvSpPr/>
          <p:nvPr/>
        </p:nvSpPr>
        <p:spPr>
          <a:xfrm>
            <a:off x="6686446" y="1854914"/>
            <a:ext cx="988060" cy="421640"/>
          </a:xfrm>
          <a:custGeom>
            <a:avLst/>
            <a:gdLst/>
            <a:ahLst/>
            <a:cxnLst/>
            <a:rect l="l" t="t" r="r" b="b"/>
            <a:pathLst>
              <a:path w="988059" h="421640">
                <a:moveTo>
                  <a:pt x="35099" y="421231"/>
                </a:moveTo>
                <a:lnTo>
                  <a:pt x="0" y="290431"/>
                </a:lnTo>
                <a:lnTo>
                  <a:pt x="839391" y="65399"/>
                </a:lnTo>
                <a:lnTo>
                  <a:pt x="821841" y="0"/>
                </a:lnTo>
                <a:lnTo>
                  <a:pt x="987749" y="95731"/>
                </a:lnTo>
                <a:lnTo>
                  <a:pt x="929778" y="196199"/>
                </a:lnTo>
                <a:lnTo>
                  <a:pt x="874491" y="196199"/>
                </a:lnTo>
                <a:lnTo>
                  <a:pt x="35099" y="421231"/>
                </a:lnTo>
                <a:close/>
              </a:path>
              <a:path w="988059" h="421640">
                <a:moveTo>
                  <a:pt x="892041" y="261599"/>
                </a:moveTo>
                <a:lnTo>
                  <a:pt x="874491" y="196199"/>
                </a:lnTo>
                <a:lnTo>
                  <a:pt x="929778" y="196199"/>
                </a:lnTo>
                <a:lnTo>
                  <a:pt x="892041" y="261599"/>
                </a:lnTo>
                <a:close/>
              </a:path>
            </a:pathLst>
          </a:custGeom>
          <a:solidFill>
            <a:srgbClr val="F1C1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6686446" y="1854914"/>
            <a:ext cx="988060" cy="421640"/>
          </a:xfrm>
          <a:custGeom>
            <a:avLst/>
            <a:gdLst/>
            <a:ahLst/>
            <a:cxnLst/>
            <a:rect l="l" t="t" r="r" b="b"/>
            <a:pathLst>
              <a:path w="988059" h="421640">
                <a:moveTo>
                  <a:pt x="821841" y="0"/>
                </a:moveTo>
                <a:lnTo>
                  <a:pt x="987749" y="95731"/>
                </a:lnTo>
                <a:lnTo>
                  <a:pt x="892041" y="261599"/>
                </a:lnTo>
                <a:lnTo>
                  <a:pt x="874491" y="196199"/>
                </a:lnTo>
                <a:lnTo>
                  <a:pt x="35099" y="421231"/>
                </a:lnTo>
                <a:lnTo>
                  <a:pt x="0" y="290431"/>
                </a:lnTo>
                <a:lnTo>
                  <a:pt x="839391" y="65399"/>
                </a:lnTo>
                <a:lnTo>
                  <a:pt x="821841" y="0"/>
                </a:lnTo>
                <a:close/>
              </a:path>
            </a:pathLst>
          </a:custGeom>
          <a:ln w="9524">
            <a:solidFill>
              <a:srgbClr val="7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7525700" y="1348425"/>
            <a:ext cx="1447800" cy="427355"/>
          </a:xfrm>
          <a:prstGeom prst="rect">
            <a:avLst/>
          </a:prstGeom>
          <a:ln w="9524">
            <a:solidFill>
              <a:srgbClr val="E69137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800"/>
              </a:spcBef>
            </a:pPr>
            <a:r>
              <a:rPr sz="1400" dirty="0">
                <a:solidFill>
                  <a:srgbClr val="E69137"/>
                </a:solidFill>
                <a:latin typeface="Arial"/>
                <a:cs typeface="Arial"/>
              </a:rPr>
              <a:t>Mask</a:t>
            </a:r>
            <a:r>
              <a:rPr sz="1400" spc="-40" dirty="0">
                <a:solidFill>
                  <a:srgbClr val="E69137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E69137"/>
                </a:solidFill>
                <a:latin typeface="Arial"/>
                <a:cs typeface="Arial"/>
              </a:rPr>
              <a:t>Prediction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247674" y="3207699"/>
            <a:ext cx="3429125" cy="2305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126600" y="3176099"/>
            <a:ext cx="1797685" cy="2336800"/>
          </a:xfrm>
          <a:custGeom>
            <a:avLst/>
            <a:gdLst/>
            <a:ahLst/>
            <a:cxnLst/>
            <a:rect l="l" t="t" r="r" b="b"/>
            <a:pathLst>
              <a:path w="1797685" h="2336800">
                <a:moveTo>
                  <a:pt x="0" y="0"/>
                </a:moveTo>
                <a:lnTo>
                  <a:pt x="1797599" y="0"/>
                </a:lnTo>
                <a:lnTo>
                  <a:pt x="1797599" y="2336699"/>
                </a:lnTo>
                <a:lnTo>
                  <a:pt x="0" y="23366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73025" y="5585936"/>
            <a:ext cx="16497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Arial"/>
                <a:cs typeface="Arial"/>
              </a:rPr>
              <a:t>He et al, </a:t>
            </a:r>
            <a:r>
              <a:rPr sz="800" dirty="0">
                <a:latin typeface="Arial"/>
                <a:cs typeface="Arial"/>
              </a:rPr>
              <a:t>“Mask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7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2017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6960124" y="2792272"/>
            <a:ext cx="1977389" cy="12598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sz="1600" spc="-5" dirty="0">
                <a:latin typeface="Arial"/>
                <a:cs typeface="Arial"/>
              </a:rPr>
              <a:t>Add </a:t>
            </a:r>
            <a:r>
              <a:rPr sz="1600" dirty="0">
                <a:latin typeface="Arial"/>
                <a:cs typeface="Arial"/>
              </a:rPr>
              <a:t>a small mask  </a:t>
            </a:r>
            <a:r>
              <a:rPr sz="1600" spc="-5" dirty="0">
                <a:latin typeface="Arial"/>
                <a:cs typeface="Arial"/>
              </a:rPr>
              <a:t>network that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operates  on each RoI and  predicts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28x28  binary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mask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043608" y="672624"/>
            <a:ext cx="21189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000000"/>
                </a:solidFill>
              </a:rPr>
              <a:t>Mask</a:t>
            </a:r>
            <a:r>
              <a:rPr sz="2800" spc="-9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R-CNN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149557" y="5801960"/>
            <a:ext cx="16395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Arial"/>
                <a:cs typeface="Arial"/>
              </a:rPr>
              <a:t>He et al, </a:t>
            </a:r>
            <a:r>
              <a:rPr sz="800" dirty="0">
                <a:latin typeface="Arial"/>
                <a:cs typeface="Arial"/>
              </a:rPr>
              <a:t>“Mask </a:t>
            </a:r>
            <a:r>
              <a:rPr sz="800" spc="-5" dirty="0">
                <a:latin typeface="Arial"/>
                <a:cs typeface="Arial"/>
              </a:rPr>
              <a:t>R-CNN”, arXiv</a:t>
            </a:r>
            <a:r>
              <a:rPr sz="800" spc="-7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2017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195068" y="2688792"/>
            <a:ext cx="1851100" cy="15922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3264986" y="1702866"/>
            <a:ext cx="1136015" cy="3092450"/>
          </a:xfrm>
          <a:custGeom>
            <a:avLst/>
            <a:gdLst/>
            <a:ahLst/>
            <a:cxnLst/>
            <a:rect l="l" t="t" r="r" b="b"/>
            <a:pathLst>
              <a:path w="1136014" h="3092450">
                <a:moveTo>
                  <a:pt x="0" y="3092099"/>
                </a:moveTo>
                <a:lnTo>
                  <a:pt x="0" y="1135445"/>
                </a:lnTo>
                <a:lnTo>
                  <a:pt x="1135445" y="0"/>
                </a:lnTo>
                <a:lnTo>
                  <a:pt x="1135445" y="1956654"/>
                </a:lnTo>
                <a:lnTo>
                  <a:pt x="0" y="3092099"/>
                </a:lnTo>
                <a:close/>
              </a:path>
            </a:pathLst>
          </a:custGeom>
          <a:solidFill>
            <a:srgbClr val="00000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2987132" y="1702866"/>
            <a:ext cx="1413510" cy="1136015"/>
          </a:xfrm>
          <a:custGeom>
            <a:avLst/>
            <a:gdLst/>
            <a:ahLst/>
            <a:cxnLst/>
            <a:rect l="l" t="t" r="r" b="b"/>
            <a:pathLst>
              <a:path w="1413510" h="1136014">
                <a:moveTo>
                  <a:pt x="277854" y="1135445"/>
                </a:moveTo>
                <a:lnTo>
                  <a:pt x="0" y="1135445"/>
                </a:lnTo>
                <a:lnTo>
                  <a:pt x="1135445" y="0"/>
                </a:lnTo>
                <a:lnTo>
                  <a:pt x="1413299" y="0"/>
                </a:lnTo>
                <a:lnTo>
                  <a:pt x="277854" y="1135445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2987132" y="1702866"/>
            <a:ext cx="1413510" cy="3092450"/>
          </a:xfrm>
          <a:custGeom>
            <a:avLst/>
            <a:gdLst/>
            <a:ahLst/>
            <a:cxnLst/>
            <a:rect l="l" t="t" r="r" b="b"/>
            <a:pathLst>
              <a:path w="1413510" h="3092450">
                <a:moveTo>
                  <a:pt x="0" y="1135445"/>
                </a:moveTo>
                <a:lnTo>
                  <a:pt x="1135445" y="0"/>
                </a:lnTo>
                <a:lnTo>
                  <a:pt x="1413299" y="0"/>
                </a:lnTo>
                <a:lnTo>
                  <a:pt x="1413299" y="1956654"/>
                </a:lnTo>
                <a:lnTo>
                  <a:pt x="277854" y="3092099"/>
                </a:lnTo>
                <a:lnTo>
                  <a:pt x="0" y="3092099"/>
                </a:lnTo>
                <a:lnTo>
                  <a:pt x="0" y="1135445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2987132" y="1702866"/>
            <a:ext cx="1413510" cy="1136015"/>
          </a:xfrm>
          <a:custGeom>
            <a:avLst/>
            <a:gdLst/>
            <a:ahLst/>
            <a:cxnLst/>
            <a:rect l="l" t="t" r="r" b="b"/>
            <a:pathLst>
              <a:path w="1413510" h="1136014">
                <a:moveTo>
                  <a:pt x="0" y="1135445"/>
                </a:moveTo>
                <a:lnTo>
                  <a:pt x="277854" y="1135445"/>
                </a:lnTo>
                <a:lnTo>
                  <a:pt x="14132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264986" y="2838312"/>
            <a:ext cx="0" cy="1957070"/>
          </a:xfrm>
          <a:custGeom>
            <a:avLst/>
            <a:gdLst/>
            <a:ahLst/>
            <a:cxnLst/>
            <a:rect l="l" t="t" r="r" b="b"/>
            <a:pathLst>
              <a:path h="1957070">
                <a:moveTo>
                  <a:pt x="0" y="0"/>
                </a:moveTo>
                <a:lnTo>
                  <a:pt x="0" y="1956654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403932" y="3030891"/>
            <a:ext cx="356870" cy="1401445"/>
          </a:xfrm>
          <a:custGeom>
            <a:avLst/>
            <a:gdLst/>
            <a:ahLst/>
            <a:cxnLst/>
            <a:rect l="l" t="t" r="r" b="b"/>
            <a:pathLst>
              <a:path w="356870" h="1401445">
                <a:moveTo>
                  <a:pt x="0" y="1400999"/>
                </a:moveTo>
                <a:lnTo>
                  <a:pt x="0" y="351445"/>
                </a:lnTo>
                <a:lnTo>
                  <a:pt x="356399" y="0"/>
                </a:lnTo>
                <a:lnTo>
                  <a:pt x="356399" y="1049553"/>
                </a:lnTo>
                <a:lnTo>
                  <a:pt x="0" y="1400999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3403932" y="3030891"/>
            <a:ext cx="356870" cy="1401445"/>
          </a:xfrm>
          <a:custGeom>
            <a:avLst/>
            <a:gdLst/>
            <a:ahLst/>
            <a:cxnLst/>
            <a:rect l="l" t="t" r="r" b="b"/>
            <a:pathLst>
              <a:path w="356870" h="1401445">
                <a:moveTo>
                  <a:pt x="356399" y="0"/>
                </a:moveTo>
                <a:lnTo>
                  <a:pt x="0" y="351445"/>
                </a:lnTo>
                <a:lnTo>
                  <a:pt x="0" y="1400999"/>
                </a:lnTo>
                <a:lnTo>
                  <a:pt x="356399" y="1049553"/>
                </a:lnTo>
                <a:lnTo>
                  <a:pt x="356399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3482381" y="3308441"/>
            <a:ext cx="0" cy="1063625"/>
          </a:xfrm>
          <a:custGeom>
            <a:avLst/>
            <a:gdLst/>
            <a:ahLst/>
            <a:cxnLst/>
            <a:rect l="l" t="t" r="r" b="b"/>
            <a:pathLst>
              <a:path h="1063625">
                <a:moveTo>
                  <a:pt x="0" y="0"/>
                </a:moveTo>
                <a:lnTo>
                  <a:pt x="0" y="10631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3568356" y="3227467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0"/>
                </a:moveTo>
                <a:lnTo>
                  <a:pt x="0" y="10679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3658940" y="3123820"/>
            <a:ext cx="0" cy="1061085"/>
          </a:xfrm>
          <a:custGeom>
            <a:avLst/>
            <a:gdLst/>
            <a:ahLst/>
            <a:cxnLst/>
            <a:rect l="l" t="t" r="r" b="b"/>
            <a:pathLst>
              <a:path h="1061085">
                <a:moveTo>
                  <a:pt x="0" y="0"/>
                </a:moveTo>
                <a:lnTo>
                  <a:pt x="0" y="10607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3409806" y="3264142"/>
            <a:ext cx="350520" cy="266065"/>
          </a:xfrm>
          <a:custGeom>
            <a:avLst/>
            <a:gdLst/>
            <a:ahLst/>
            <a:cxnLst/>
            <a:rect l="l" t="t" r="r" b="b"/>
            <a:pathLst>
              <a:path w="350520" h="266064">
                <a:moveTo>
                  <a:pt x="350399" y="0"/>
                </a:moveTo>
                <a:lnTo>
                  <a:pt x="0" y="2657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3409806" y="3492742"/>
            <a:ext cx="350520" cy="266065"/>
          </a:xfrm>
          <a:custGeom>
            <a:avLst/>
            <a:gdLst/>
            <a:ahLst/>
            <a:cxnLst/>
            <a:rect l="l" t="t" r="r" b="b"/>
            <a:pathLst>
              <a:path w="350520" h="266064">
                <a:moveTo>
                  <a:pt x="350399" y="0"/>
                </a:moveTo>
                <a:lnTo>
                  <a:pt x="0" y="2657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3409806" y="3721342"/>
            <a:ext cx="350520" cy="266065"/>
          </a:xfrm>
          <a:custGeom>
            <a:avLst/>
            <a:gdLst/>
            <a:ahLst/>
            <a:cxnLst/>
            <a:rect l="l" t="t" r="r" b="b"/>
            <a:pathLst>
              <a:path w="350520" h="266064">
                <a:moveTo>
                  <a:pt x="350399" y="0"/>
                </a:moveTo>
                <a:lnTo>
                  <a:pt x="0" y="2657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3409806" y="3949941"/>
            <a:ext cx="350520" cy="266065"/>
          </a:xfrm>
          <a:custGeom>
            <a:avLst/>
            <a:gdLst/>
            <a:ahLst/>
            <a:cxnLst/>
            <a:rect l="l" t="t" r="r" b="b"/>
            <a:pathLst>
              <a:path w="350520" h="266064">
                <a:moveTo>
                  <a:pt x="350399" y="0"/>
                </a:moveTo>
                <a:lnTo>
                  <a:pt x="0" y="2657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5172959" y="2963117"/>
            <a:ext cx="358140" cy="1401445"/>
          </a:xfrm>
          <a:custGeom>
            <a:avLst/>
            <a:gdLst/>
            <a:ahLst/>
            <a:cxnLst/>
            <a:rect l="l" t="t" r="r" b="b"/>
            <a:pathLst>
              <a:path w="358139" h="1401445">
                <a:moveTo>
                  <a:pt x="0" y="1400999"/>
                </a:moveTo>
                <a:lnTo>
                  <a:pt x="0" y="357872"/>
                </a:lnTo>
                <a:lnTo>
                  <a:pt x="357872" y="0"/>
                </a:lnTo>
                <a:lnTo>
                  <a:pt x="357872" y="1043127"/>
                </a:lnTo>
                <a:lnTo>
                  <a:pt x="0" y="1400999"/>
                </a:lnTo>
                <a:close/>
              </a:path>
            </a:pathLst>
          </a:custGeom>
          <a:solidFill>
            <a:srgbClr val="00000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923031" y="2963117"/>
            <a:ext cx="608330" cy="358140"/>
          </a:xfrm>
          <a:custGeom>
            <a:avLst/>
            <a:gdLst/>
            <a:ahLst/>
            <a:cxnLst/>
            <a:rect l="l" t="t" r="r" b="b"/>
            <a:pathLst>
              <a:path w="608329" h="358139">
                <a:moveTo>
                  <a:pt x="249927" y="357872"/>
                </a:moveTo>
                <a:lnTo>
                  <a:pt x="0" y="357872"/>
                </a:lnTo>
                <a:lnTo>
                  <a:pt x="357872" y="0"/>
                </a:lnTo>
                <a:lnTo>
                  <a:pt x="607799" y="0"/>
                </a:lnTo>
                <a:lnTo>
                  <a:pt x="249927" y="357872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923031" y="2963117"/>
            <a:ext cx="608330" cy="1401445"/>
          </a:xfrm>
          <a:custGeom>
            <a:avLst/>
            <a:gdLst/>
            <a:ahLst/>
            <a:cxnLst/>
            <a:rect l="l" t="t" r="r" b="b"/>
            <a:pathLst>
              <a:path w="608329" h="1401445">
                <a:moveTo>
                  <a:pt x="0" y="357872"/>
                </a:moveTo>
                <a:lnTo>
                  <a:pt x="357872" y="0"/>
                </a:lnTo>
                <a:lnTo>
                  <a:pt x="607799" y="0"/>
                </a:lnTo>
                <a:lnTo>
                  <a:pt x="607799" y="1043127"/>
                </a:lnTo>
                <a:lnTo>
                  <a:pt x="249927" y="1400999"/>
                </a:lnTo>
                <a:lnTo>
                  <a:pt x="0" y="1400999"/>
                </a:lnTo>
                <a:lnTo>
                  <a:pt x="0" y="357872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4923031" y="2963117"/>
            <a:ext cx="608330" cy="358140"/>
          </a:xfrm>
          <a:custGeom>
            <a:avLst/>
            <a:gdLst/>
            <a:ahLst/>
            <a:cxnLst/>
            <a:rect l="l" t="t" r="r" b="b"/>
            <a:pathLst>
              <a:path w="608329" h="358139">
                <a:moveTo>
                  <a:pt x="0" y="357872"/>
                </a:moveTo>
                <a:lnTo>
                  <a:pt x="249927" y="357872"/>
                </a:lnTo>
                <a:lnTo>
                  <a:pt x="607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5172959" y="3320989"/>
            <a:ext cx="0" cy="1043305"/>
          </a:xfrm>
          <a:custGeom>
            <a:avLst/>
            <a:gdLst/>
            <a:ahLst/>
            <a:cxnLst/>
            <a:rect l="l" t="t" r="r" b="b"/>
            <a:pathLst>
              <a:path h="1043304">
                <a:moveTo>
                  <a:pt x="0" y="0"/>
                </a:moveTo>
                <a:lnTo>
                  <a:pt x="0" y="1043127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5172631" y="3821716"/>
            <a:ext cx="358775" cy="316865"/>
          </a:xfrm>
          <a:custGeom>
            <a:avLst/>
            <a:gdLst/>
            <a:ahLst/>
            <a:cxnLst/>
            <a:rect l="l" t="t" r="r" b="b"/>
            <a:pathLst>
              <a:path w="358775" h="316864">
                <a:moveTo>
                  <a:pt x="358199" y="0"/>
                </a:moveTo>
                <a:lnTo>
                  <a:pt x="0" y="3167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5172631" y="3568958"/>
            <a:ext cx="358775" cy="316865"/>
          </a:xfrm>
          <a:custGeom>
            <a:avLst/>
            <a:gdLst/>
            <a:ahLst/>
            <a:cxnLst/>
            <a:rect l="l" t="t" r="r" b="b"/>
            <a:pathLst>
              <a:path w="358775" h="316864">
                <a:moveTo>
                  <a:pt x="358199" y="0"/>
                </a:moveTo>
                <a:lnTo>
                  <a:pt x="0" y="3167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/>
          <p:nvPr/>
        </p:nvSpPr>
        <p:spPr>
          <a:xfrm>
            <a:off x="5172631" y="3288316"/>
            <a:ext cx="358775" cy="316865"/>
          </a:xfrm>
          <a:custGeom>
            <a:avLst/>
            <a:gdLst/>
            <a:ahLst/>
            <a:cxnLst/>
            <a:rect l="l" t="t" r="r" b="b"/>
            <a:pathLst>
              <a:path w="358775" h="316864">
                <a:moveTo>
                  <a:pt x="358199" y="0"/>
                </a:moveTo>
                <a:lnTo>
                  <a:pt x="0" y="3167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7"/>
          <p:cNvSpPr/>
          <p:nvPr/>
        </p:nvSpPr>
        <p:spPr>
          <a:xfrm>
            <a:off x="5341380" y="3172153"/>
            <a:ext cx="0" cy="1014730"/>
          </a:xfrm>
          <a:custGeom>
            <a:avLst/>
            <a:gdLst/>
            <a:ahLst/>
            <a:cxnLst/>
            <a:rect l="l" t="t" r="r" b="b"/>
            <a:pathLst>
              <a:path h="1014730">
                <a:moveTo>
                  <a:pt x="0" y="0"/>
                </a:moveTo>
                <a:lnTo>
                  <a:pt x="0" y="10145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5435699" y="3077834"/>
            <a:ext cx="0" cy="1014730"/>
          </a:xfrm>
          <a:custGeom>
            <a:avLst/>
            <a:gdLst/>
            <a:ahLst/>
            <a:cxnLst/>
            <a:rect l="l" t="t" r="r" b="b"/>
            <a:pathLst>
              <a:path h="1014730">
                <a:moveTo>
                  <a:pt x="0" y="0"/>
                </a:moveTo>
                <a:lnTo>
                  <a:pt x="0" y="10145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5249376" y="3266472"/>
            <a:ext cx="0" cy="1014730"/>
          </a:xfrm>
          <a:custGeom>
            <a:avLst/>
            <a:gdLst/>
            <a:ahLst/>
            <a:cxnLst/>
            <a:rect l="l" t="t" r="r" b="b"/>
            <a:pathLst>
              <a:path h="1014730">
                <a:moveTo>
                  <a:pt x="0" y="0"/>
                </a:moveTo>
                <a:lnTo>
                  <a:pt x="0" y="10145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6392159" y="2963117"/>
            <a:ext cx="358140" cy="1401445"/>
          </a:xfrm>
          <a:custGeom>
            <a:avLst/>
            <a:gdLst/>
            <a:ahLst/>
            <a:cxnLst/>
            <a:rect l="l" t="t" r="r" b="b"/>
            <a:pathLst>
              <a:path w="358140" h="1401445">
                <a:moveTo>
                  <a:pt x="0" y="1400999"/>
                </a:moveTo>
                <a:lnTo>
                  <a:pt x="0" y="357872"/>
                </a:lnTo>
                <a:lnTo>
                  <a:pt x="357872" y="0"/>
                </a:lnTo>
                <a:lnTo>
                  <a:pt x="357872" y="1043127"/>
                </a:lnTo>
                <a:lnTo>
                  <a:pt x="0" y="1400999"/>
                </a:lnTo>
                <a:close/>
              </a:path>
            </a:pathLst>
          </a:custGeom>
          <a:solidFill>
            <a:srgbClr val="00000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6142231" y="2963117"/>
            <a:ext cx="608330" cy="358140"/>
          </a:xfrm>
          <a:custGeom>
            <a:avLst/>
            <a:gdLst/>
            <a:ahLst/>
            <a:cxnLst/>
            <a:rect l="l" t="t" r="r" b="b"/>
            <a:pathLst>
              <a:path w="608329" h="358139">
                <a:moveTo>
                  <a:pt x="249927" y="357872"/>
                </a:moveTo>
                <a:lnTo>
                  <a:pt x="0" y="357872"/>
                </a:lnTo>
                <a:lnTo>
                  <a:pt x="357872" y="0"/>
                </a:lnTo>
                <a:lnTo>
                  <a:pt x="607799" y="0"/>
                </a:lnTo>
                <a:lnTo>
                  <a:pt x="249927" y="357872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6142231" y="2963117"/>
            <a:ext cx="608330" cy="1401445"/>
          </a:xfrm>
          <a:custGeom>
            <a:avLst/>
            <a:gdLst/>
            <a:ahLst/>
            <a:cxnLst/>
            <a:rect l="l" t="t" r="r" b="b"/>
            <a:pathLst>
              <a:path w="608329" h="1401445">
                <a:moveTo>
                  <a:pt x="0" y="357872"/>
                </a:moveTo>
                <a:lnTo>
                  <a:pt x="357872" y="0"/>
                </a:lnTo>
                <a:lnTo>
                  <a:pt x="607799" y="0"/>
                </a:lnTo>
                <a:lnTo>
                  <a:pt x="607799" y="1043127"/>
                </a:lnTo>
                <a:lnTo>
                  <a:pt x="249927" y="1400999"/>
                </a:lnTo>
                <a:lnTo>
                  <a:pt x="0" y="1400999"/>
                </a:lnTo>
                <a:lnTo>
                  <a:pt x="0" y="357872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6142231" y="2963117"/>
            <a:ext cx="608330" cy="358140"/>
          </a:xfrm>
          <a:custGeom>
            <a:avLst/>
            <a:gdLst/>
            <a:ahLst/>
            <a:cxnLst/>
            <a:rect l="l" t="t" r="r" b="b"/>
            <a:pathLst>
              <a:path w="608329" h="358139">
                <a:moveTo>
                  <a:pt x="0" y="357872"/>
                </a:moveTo>
                <a:lnTo>
                  <a:pt x="249927" y="357872"/>
                </a:lnTo>
                <a:lnTo>
                  <a:pt x="6077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6392159" y="3320989"/>
            <a:ext cx="0" cy="1043305"/>
          </a:xfrm>
          <a:custGeom>
            <a:avLst/>
            <a:gdLst/>
            <a:ahLst/>
            <a:cxnLst/>
            <a:rect l="l" t="t" r="r" b="b"/>
            <a:pathLst>
              <a:path h="1043304">
                <a:moveTo>
                  <a:pt x="0" y="0"/>
                </a:moveTo>
                <a:lnTo>
                  <a:pt x="0" y="1043127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6391831" y="3821716"/>
            <a:ext cx="358775" cy="316865"/>
          </a:xfrm>
          <a:custGeom>
            <a:avLst/>
            <a:gdLst/>
            <a:ahLst/>
            <a:cxnLst/>
            <a:rect l="l" t="t" r="r" b="b"/>
            <a:pathLst>
              <a:path w="358775" h="316864">
                <a:moveTo>
                  <a:pt x="358199" y="0"/>
                </a:moveTo>
                <a:lnTo>
                  <a:pt x="0" y="3167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6"/>
          <p:cNvSpPr/>
          <p:nvPr/>
        </p:nvSpPr>
        <p:spPr>
          <a:xfrm>
            <a:off x="6391831" y="3568958"/>
            <a:ext cx="358775" cy="316865"/>
          </a:xfrm>
          <a:custGeom>
            <a:avLst/>
            <a:gdLst/>
            <a:ahLst/>
            <a:cxnLst/>
            <a:rect l="l" t="t" r="r" b="b"/>
            <a:pathLst>
              <a:path w="358775" h="316864">
                <a:moveTo>
                  <a:pt x="358199" y="0"/>
                </a:moveTo>
                <a:lnTo>
                  <a:pt x="0" y="3167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/>
          <p:cNvSpPr/>
          <p:nvPr/>
        </p:nvSpPr>
        <p:spPr>
          <a:xfrm>
            <a:off x="6391831" y="3288316"/>
            <a:ext cx="358775" cy="316865"/>
          </a:xfrm>
          <a:custGeom>
            <a:avLst/>
            <a:gdLst/>
            <a:ahLst/>
            <a:cxnLst/>
            <a:rect l="l" t="t" r="r" b="b"/>
            <a:pathLst>
              <a:path w="358775" h="316864">
                <a:moveTo>
                  <a:pt x="358199" y="0"/>
                </a:moveTo>
                <a:lnTo>
                  <a:pt x="0" y="3167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8"/>
          <p:cNvSpPr/>
          <p:nvPr/>
        </p:nvSpPr>
        <p:spPr>
          <a:xfrm>
            <a:off x="6560580" y="3172153"/>
            <a:ext cx="0" cy="1014730"/>
          </a:xfrm>
          <a:custGeom>
            <a:avLst/>
            <a:gdLst/>
            <a:ahLst/>
            <a:cxnLst/>
            <a:rect l="l" t="t" r="r" b="b"/>
            <a:pathLst>
              <a:path h="1014730">
                <a:moveTo>
                  <a:pt x="0" y="0"/>
                </a:moveTo>
                <a:lnTo>
                  <a:pt x="0" y="10145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9"/>
          <p:cNvSpPr/>
          <p:nvPr/>
        </p:nvSpPr>
        <p:spPr>
          <a:xfrm>
            <a:off x="6654899" y="3077834"/>
            <a:ext cx="0" cy="1014730"/>
          </a:xfrm>
          <a:custGeom>
            <a:avLst/>
            <a:gdLst/>
            <a:ahLst/>
            <a:cxnLst/>
            <a:rect l="l" t="t" r="r" b="b"/>
            <a:pathLst>
              <a:path h="1014730">
                <a:moveTo>
                  <a:pt x="0" y="0"/>
                </a:moveTo>
                <a:lnTo>
                  <a:pt x="0" y="10145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0"/>
          <p:cNvSpPr/>
          <p:nvPr/>
        </p:nvSpPr>
        <p:spPr>
          <a:xfrm>
            <a:off x="6468576" y="3266472"/>
            <a:ext cx="0" cy="1014730"/>
          </a:xfrm>
          <a:custGeom>
            <a:avLst/>
            <a:gdLst/>
            <a:ahLst/>
            <a:cxnLst/>
            <a:rect l="l" t="t" r="r" b="b"/>
            <a:pathLst>
              <a:path h="1014730">
                <a:moveTo>
                  <a:pt x="0" y="0"/>
                </a:moveTo>
                <a:lnTo>
                  <a:pt x="0" y="101459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/>
          <p:cNvSpPr/>
          <p:nvPr/>
        </p:nvSpPr>
        <p:spPr>
          <a:xfrm>
            <a:off x="5216257" y="2223921"/>
            <a:ext cx="357505" cy="912494"/>
          </a:xfrm>
          <a:custGeom>
            <a:avLst/>
            <a:gdLst/>
            <a:ahLst/>
            <a:cxnLst/>
            <a:rect l="l" t="t" r="r" b="b"/>
            <a:pathLst>
              <a:path w="357504" h="912494">
                <a:moveTo>
                  <a:pt x="0" y="911970"/>
                </a:moveTo>
                <a:lnTo>
                  <a:pt x="0" y="0"/>
                </a:lnTo>
                <a:lnTo>
                  <a:pt x="357494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2"/>
          <p:cNvSpPr/>
          <p:nvPr/>
        </p:nvSpPr>
        <p:spPr>
          <a:xfrm>
            <a:off x="5558382" y="2162447"/>
            <a:ext cx="159298" cy="1229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3"/>
          <p:cNvSpPr/>
          <p:nvPr/>
        </p:nvSpPr>
        <p:spPr>
          <a:xfrm>
            <a:off x="3792081" y="3883792"/>
            <a:ext cx="985519" cy="0"/>
          </a:xfrm>
          <a:custGeom>
            <a:avLst/>
            <a:gdLst/>
            <a:ahLst/>
            <a:cxnLst/>
            <a:rect l="l" t="t" r="r" b="b"/>
            <a:pathLst>
              <a:path w="985520">
                <a:moveTo>
                  <a:pt x="0" y="0"/>
                </a:moveTo>
                <a:lnTo>
                  <a:pt x="9848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4"/>
          <p:cNvSpPr/>
          <p:nvPr/>
        </p:nvSpPr>
        <p:spPr>
          <a:xfrm>
            <a:off x="4767456" y="3842801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5"/>
          <p:cNvSpPr txBox="1"/>
          <p:nvPr/>
        </p:nvSpPr>
        <p:spPr>
          <a:xfrm>
            <a:off x="4025182" y="4062302"/>
            <a:ext cx="7359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RoI</a:t>
            </a:r>
            <a:r>
              <a:rPr sz="1400" spc="-1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Align</a:t>
            </a:r>
            <a:endParaRPr sz="1400">
              <a:latin typeface="Arial"/>
              <a:cs typeface="Arial"/>
            </a:endParaRPr>
          </a:p>
        </p:txBody>
      </p:sp>
      <p:sp>
        <p:nvSpPr>
          <p:cNvPr id="50" name="object 46"/>
          <p:cNvSpPr/>
          <p:nvPr/>
        </p:nvSpPr>
        <p:spPr>
          <a:xfrm>
            <a:off x="5578604" y="3731392"/>
            <a:ext cx="398145" cy="0"/>
          </a:xfrm>
          <a:custGeom>
            <a:avLst/>
            <a:gdLst/>
            <a:ahLst/>
            <a:cxnLst/>
            <a:rect l="l" t="t" r="r" b="b"/>
            <a:pathLst>
              <a:path w="398145">
                <a:moveTo>
                  <a:pt x="0" y="0"/>
                </a:moveTo>
                <a:lnTo>
                  <a:pt x="3980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7"/>
          <p:cNvSpPr/>
          <p:nvPr/>
        </p:nvSpPr>
        <p:spPr>
          <a:xfrm>
            <a:off x="5967179" y="3690401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8"/>
          <p:cNvSpPr txBox="1"/>
          <p:nvPr/>
        </p:nvSpPr>
        <p:spPr>
          <a:xfrm>
            <a:off x="5589732" y="3950930"/>
            <a:ext cx="440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Conv</a:t>
            </a:r>
            <a:endParaRPr sz="1400">
              <a:latin typeface="Arial"/>
              <a:cs typeface="Arial"/>
            </a:endParaRPr>
          </a:p>
        </p:txBody>
      </p:sp>
      <p:sp>
        <p:nvSpPr>
          <p:cNvPr id="53" name="object 49"/>
          <p:cNvSpPr txBox="1"/>
          <p:nvPr/>
        </p:nvSpPr>
        <p:spPr>
          <a:xfrm>
            <a:off x="5869081" y="2007855"/>
            <a:ext cx="2672080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Classification Scores: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Box </a:t>
            </a:r>
            <a:r>
              <a:rPr sz="1400" dirty="0">
                <a:latin typeface="Arial"/>
                <a:cs typeface="Arial"/>
              </a:rPr>
              <a:t>coordinates (per class): 4 *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54" name="object 50"/>
          <p:cNvGraphicFramePr>
            <a:graphicFrameLocks noGrp="1"/>
          </p:cNvGraphicFramePr>
          <p:nvPr/>
        </p:nvGraphicFramePr>
        <p:xfrm>
          <a:off x="7432869" y="2882154"/>
          <a:ext cx="1531619" cy="15695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382905"/>
                <a:gridCol w="382904"/>
                <a:gridCol w="382905"/>
              </a:tblGrid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39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5" name="object 51"/>
          <p:cNvSpPr/>
          <p:nvPr/>
        </p:nvSpPr>
        <p:spPr>
          <a:xfrm>
            <a:off x="2115681" y="3731392"/>
            <a:ext cx="629920" cy="0"/>
          </a:xfrm>
          <a:custGeom>
            <a:avLst/>
            <a:gdLst/>
            <a:ahLst/>
            <a:cxnLst/>
            <a:rect l="l" t="t" r="r" b="b"/>
            <a:pathLst>
              <a:path w="629919">
                <a:moveTo>
                  <a:pt x="0" y="0"/>
                </a:moveTo>
                <a:lnTo>
                  <a:pt x="6296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2"/>
          <p:cNvSpPr/>
          <p:nvPr/>
        </p:nvSpPr>
        <p:spPr>
          <a:xfrm>
            <a:off x="2735857" y="3690401"/>
            <a:ext cx="105500" cy="819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3"/>
          <p:cNvSpPr txBox="1"/>
          <p:nvPr/>
        </p:nvSpPr>
        <p:spPr>
          <a:xfrm>
            <a:off x="2220207" y="3887630"/>
            <a:ext cx="504190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CNN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400" spc="-5" dirty="0">
                <a:latin typeface="Arial"/>
                <a:cs typeface="Arial"/>
              </a:rPr>
              <a:t>+RPN</a:t>
            </a:r>
            <a:endParaRPr sz="1400">
              <a:latin typeface="Arial"/>
              <a:cs typeface="Arial"/>
            </a:endParaRPr>
          </a:p>
        </p:txBody>
      </p:sp>
      <p:sp>
        <p:nvSpPr>
          <p:cNvPr id="58" name="object 54"/>
          <p:cNvSpPr/>
          <p:nvPr/>
        </p:nvSpPr>
        <p:spPr>
          <a:xfrm>
            <a:off x="551075" y="3286253"/>
            <a:ext cx="608330" cy="1014730"/>
          </a:xfrm>
          <a:custGeom>
            <a:avLst/>
            <a:gdLst/>
            <a:ahLst/>
            <a:cxnLst/>
            <a:rect l="l" t="t" r="r" b="b"/>
            <a:pathLst>
              <a:path w="608330" h="1014730">
                <a:moveTo>
                  <a:pt x="0" y="0"/>
                </a:moveTo>
                <a:lnTo>
                  <a:pt x="607800" y="0"/>
                </a:lnTo>
                <a:lnTo>
                  <a:pt x="607800" y="1014599"/>
                </a:lnTo>
                <a:lnTo>
                  <a:pt x="0" y="10145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B6D7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5"/>
          <p:cNvSpPr/>
          <p:nvPr/>
        </p:nvSpPr>
        <p:spPr>
          <a:xfrm>
            <a:off x="1389282" y="3342666"/>
            <a:ext cx="415925" cy="729615"/>
          </a:xfrm>
          <a:custGeom>
            <a:avLst/>
            <a:gdLst/>
            <a:ahLst/>
            <a:cxnLst/>
            <a:rect l="l" t="t" r="r" b="b"/>
            <a:pathLst>
              <a:path w="415925" h="729614">
                <a:moveTo>
                  <a:pt x="0" y="0"/>
                </a:moveTo>
                <a:lnTo>
                  <a:pt x="415499" y="0"/>
                </a:lnTo>
                <a:lnTo>
                  <a:pt x="415499" y="729599"/>
                </a:lnTo>
                <a:lnTo>
                  <a:pt x="0" y="7295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B6D7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6"/>
          <p:cNvSpPr/>
          <p:nvPr/>
        </p:nvSpPr>
        <p:spPr>
          <a:xfrm>
            <a:off x="669556" y="2724690"/>
            <a:ext cx="859790" cy="483870"/>
          </a:xfrm>
          <a:custGeom>
            <a:avLst/>
            <a:gdLst/>
            <a:ahLst/>
            <a:cxnLst/>
            <a:rect l="l" t="t" r="r" b="b"/>
            <a:pathLst>
              <a:path w="859790" h="483869">
                <a:moveTo>
                  <a:pt x="0" y="0"/>
                </a:moveTo>
                <a:lnTo>
                  <a:pt x="859499" y="0"/>
                </a:lnTo>
                <a:lnTo>
                  <a:pt x="859499" y="483299"/>
                </a:lnTo>
                <a:lnTo>
                  <a:pt x="0" y="4832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B6D7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7"/>
          <p:cNvSpPr/>
          <p:nvPr/>
        </p:nvSpPr>
        <p:spPr>
          <a:xfrm>
            <a:off x="4023789" y="2782587"/>
            <a:ext cx="206375" cy="958215"/>
          </a:xfrm>
          <a:custGeom>
            <a:avLst/>
            <a:gdLst/>
            <a:ahLst/>
            <a:cxnLst/>
            <a:rect l="l" t="t" r="r" b="b"/>
            <a:pathLst>
              <a:path w="206375" h="958214">
                <a:moveTo>
                  <a:pt x="0" y="957599"/>
                </a:moveTo>
                <a:lnTo>
                  <a:pt x="0" y="206679"/>
                </a:lnTo>
                <a:lnTo>
                  <a:pt x="206099" y="0"/>
                </a:lnTo>
                <a:lnTo>
                  <a:pt x="206099" y="750920"/>
                </a:lnTo>
                <a:lnTo>
                  <a:pt x="0" y="957599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8"/>
          <p:cNvSpPr/>
          <p:nvPr/>
        </p:nvSpPr>
        <p:spPr>
          <a:xfrm>
            <a:off x="4023789" y="2782587"/>
            <a:ext cx="206375" cy="958215"/>
          </a:xfrm>
          <a:custGeom>
            <a:avLst/>
            <a:gdLst/>
            <a:ahLst/>
            <a:cxnLst/>
            <a:rect l="l" t="t" r="r" b="b"/>
            <a:pathLst>
              <a:path w="206375" h="958214">
                <a:moveTo>
                  <a:pt x="206099" y="0"/>
                </a:moveTo>
                <a:lnTo>
                  <a:pt x="0" y="206679"/>
                </a:lnTo>
                <a:lnTo>
                  <a:pt x="0" y="957599"/>
                </a:lnTo>
                <a:lnTo>
                  <a:pt x="206099" y="750920"/>
                </a:lnTo>
                <a:lnTo>
                  <a:pt x="206099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9"/>
          <p:cNvSpPr/>
          <p:nvPr/>
        </p:nvSpPr>
        <p:spPr>
          <a:xfrm>
            <a:off x="3500107" y="2059472"/>
            <a:ext cx="711200" cy="1061720"/>
          </a:xfrm>
          <a:custGeom>
            <a:avLst/>
            <a:gdLst/>
            <a:ahLst/>
            <a:cxnLst/>
            <a:rect l="l" t="t" r="r" b="b"/>
            <a:pathLst>
              <a:path w="711200" h="1061720">
                <a:moveTo>
                  <a:pt x="0" y="1061699"/>
                </a:moveTo>
                <a:lnTo>
                  <a:pt x="0" y="668221"/>
                </a:lnTo>
                <a:lnTo>
                  <a:pt x="710699" y="0"/>
                </a:lnTo>
                <a:lnTo>
                  <a:pt x="710699" y="393478"/>
                </a:lnTo>
                <a:lnTo>
                  <a:pt x="0" y="1061699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0"/>
          <p:cNvSpPr/>
          <p:nvPr/>
        </p:nvSpPr>
        <p:spPr>
          <a:xfrm>
            <a:off x="3500107" y="2059472"/>
            <a:ext cx="711200" cy="1061720"/>
          </a:xfrm>
          <a:custGeom>
            <a:avLst/>
            <a:gdLst/>
            <a:ahLst/>
            <a:cxnLst/>
            <a:rect l="l" t="t" r="r" b="b"/>
            <a:pathLst>
              <a:path w="711200" h="1061720">
                <a:moveTo>
                  <a:pt x="710699" y="0"/>
                </a:moveTo>
                <a:lnTo>
                  <a:pt x="0" y="668221"/>
                </a:lnTo>
                <a:lnTo>
                  <a:pt x="0" y="1061699"/>
                </a:lnTo>
                <a:lnTo>
                  <a:pt x="710699" y="393478"/>
                </a:lnTo>
                <a:lnTo>
                  <a:pt x="710699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1"/>
          <p:cNvSpPr/>
          <p:nvPr/>
        </p:nvSpPr>
        <p:spPr>
          <a:xfrm>
            <a:off x="6797804" y="3731392"/>
            <a:ext cx="398145" cy="0"/>
          </a:xfrm>
          <a:custGeom>
            <a:avLst/>
            <a:gdLst/>
            <a:ahLst/>
            <a:cxnLst/>
            <a:rect l="l" t="t" r="r" b="b"/>
            <a:pathLst>
              <a:path w="398145">
                <a:moveTo>
                  <a:pt x="0" y="0"/>
                </a:moveTo>
                <a:lnTo>
                  <a:pt x="3980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2"/>
          <p:cNvSpPr/>
          <p:nvPr/>
        </p:nvSpPr>
        <p:spPr>
          <a:xfrm>
            <a:off x="7186379" y="3690401"/>
            <a:ext cx="105500" cy="81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3"/>
          <p:cNvSpPr txBox="1"/>
          <p:nvPr/>
        </p:nvSpPr>
        <p:spPr>
          <a:xfrm>
            <a:off x="6808932" y="3950930"/>
            <a:ext cx="440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Conv</a:t>
            </a:r>
            <a:endParaRPr sz="1400">
              <a:latin typeface="Arial"/>
              <a:cs typeface="Arial"/>
            </a:endParaRPr>
          </a:p>
        </p:txBody>
      </p:sp>
      <p:sp>
        <p:nvSpPr>
          <p:cNvPr id="68" name="object 64"/>
          <p:cNvSpPr txBox="1"/>
          <p:nvPr/>
        </p:nvSpPr>
        <p:spPr>
          <a:xfrm>
            <a:off x="7383231" y="4497804"/>
            <a:ext cx="145478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Predict </a:t>
            </a:r>
            <a:r>
              <a:rPr sz="1400" dirty="0">
                <a:latin typeface="Arial"/>
                <a:cs typeface="Arial"/>
              </a:rPr>
              <a:t>a mask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  each of </a:t>
            </a:r>
            <a:r>
              <a:rPr sz="1400" dirty="0">
                <a:latin typeface="Arial"/>
                <a:cs typeface="Arial"/>
              </a:rPr>
              <a:t>C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classes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69" name="object 65"/>
          <p:cNvSpPr txBox="1"/>
          <p:nvPr/>
        </p:nvSpPr>
        <p:spPr>
          <a:xfrm>
            <a:off x="7705791" y="5126455"/>
            <a:ext cx="9239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C x </a:t>
            </a:r>
            <a:r>
              <a:rPr sz="1400" spc="-5" dirty="0">
                <a:latin typeface="Arial"/>
                <a:cs typeface="Arial"/>
              </a:rPr>
              <a:t>28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28</a:t>
            </a:r>
            <a:endParaRPr sz="1400">
              <a:latin typeface="Arial"/>
              <a:cs typeface="Arial"/>
            </a:endParaRPr>
          </a:p>
        </p:txBody>
      </p:sp>
      <p:sp>
        <p:nvSpPr>
          <p:cNvPr id="70" name="object 66"/>
          <p:cNvSpPr txBox="1"/>
          <p:nvPr/>
        </p:nvSpPr>
        <p:spPr>
          <a:xfrm>
            <a:off x="4372332" y="4497804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256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14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14</a:t>
            </a:r>
            <a:endParaRPr sz="1400">
              <a:latin typeface="Arial"/>
              <a:cs typeface="Arial"/>
            </a:endParaRPr>
          </a:p>
        </p:txBody>
      </p:sp>
      <p:sp>
        <p:nvSpPr>
          <p:cNvPr id="71" name="object 67"/>
          <p:cNvSpPr txBox="1"/>
          <p:nvPr/>
        </p:nvSpPr>
        <p:spPr>
          <a:xfrm>
            <a:off x="5667732" y="4497804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256 </a:t>
            </a:r>
            <a:r>
              <a:rPr sz="1400" dirty="0">
                <a:latin typeface="Arial"/>
                <a:cs typeface="Arial"/>
              </a:rPr>
              <a:t>x </a:t>
            </a:r>
            <a:r>
              <a:rPr sz="1400" spc="-5" dirty="0">
                <a:latin typeface="Arial"/>
                <a:cs typeface="Arial"/>
              </a:rPr>
              <a:t>14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14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23793" y="692696"/>
            <a:ext cx="77806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000000"/>
                </a:solidFill>
              </a:rPr>
              <a:t>Mask </a:t>
            </a:r>
            <a:r>
              <a:rPr sz="3000" spc="-5" dirty="0">
                <a:solidFill>
                  <a:srgbClr val="000000"/>
                </a:solidFill>
              </a:rPr>
              <a:t>R-CNN: </a:t>
            </a:r>
            <a:r>
              <a:rPr sz="3000" spc="-10" dirty="0">
                <a:solidFill>
                  <a:srgbClr val="000000"/>
                </a:solidFill>
              </a:rPr>
              <a:t>Example </a:t>
            </a:r>
            <a:r>
              <a:rPr sz="3000" dirty="0">
                <a:solidFill>
                  <a:srgbClr val="000000"/>
                </a:solidFill>
              </a:rPr>
              <a:t>Mask </a:t>
            </a:r>
            <a:r>
              <a:rPr sz="3000" spc="-15" dirty="0">
                <a:solidFill>
                  <a:srgbClr val="000000"/>
                </a:solidFill>
              </a:rPr>
              <a:t>Training</a:t>
            </a:r>
            <a:r>
              <a:rPr sz="3000" spc="-185" dirty="0">
                <a:solidFill>
                  <a:srgbClr val="000000"/>
                </a:solidFill>
              </a:rPr>
              <a:t> </a:t>
            </a:r>
            <a:r>
              <a:rPr sz="3000" spc="-55" dirty="0">
                <a:solidFill>
                  <a:srgbClr val="000000"/>
                </a:solidFill>
              </a:rPr>
              <a:t>Targets</a:t>
            </a:r>
            <a:endParaRPr sz="3000" dirty="0"/>
          </a:p>
        </p:txBody>
      </p:sp>
      <p:sp>
        <p:nvSpPr>
          <p:cNvPr id="7" name="object 3"/>
          <p:cNvSpPr/>
          <p:nvPr/>
        </p:nvSpPr>
        <p:spPr>
          <a:xfrm>
            <a:off x="198662" y="1784708"/>
            <a:ext cx="8693818" cy="3732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79512" y="3645024"/>
            <a:ext cx="8784976" cy="2376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Rectangle 8"/>
          <p:cNvSpPr/>
          <p:nvPr/>
        </p:nvSpPr>
        <p:spPr>
          <a:xfrm>
            <a:off x="4572000" y="1484784"/>
            <a:ext cx="4392488" cy="26642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23793" y="692696"/>
            <a:ext cx="77806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000000"/>
                </a:solidFill>
              </a:rPr>
              <a:t>Mask </a:t>
            </a:r>
            <a:r>
              <a:rPr sz="3000" spc="-5" dirty="0">
                <a:solidFill>
                  <a:srgbClr val="000000"/>
                </a:solidFill>
              </a:rPr>
              <a:t>R-CNN: </a:t>
            </a:r>
            <a:r>
              <a:rPr sz="3000" spc="-10" dirty="0">
                <a:solidFill>
                  <a:srgbClr val="000000"/>
                </a:solidFill>
              </a:rPr>
              <a:t>Example </a:t>
            </a:r>
            <a:r>
              <a:rPr sz="3000" dirty="0">
                <a:solidFill>
                  <a:srgbClr val="000000"/>
                </a:solidFill>
              </a:rPr>
              <a:t>Mask </a:t>
            </a:r>
            <a:r>
              <a:rPr sz="3000" spc="-15" dirty="0">
                <a:solidFill>
                  <a:srgbClr val="000000"/>
                </a:solidFill>
              </a:rPr>
              <a:t>Training</a:t>
            </a:r>
            <a:r>
              <a:rPr sz="3000" spc="-185" dirty="0">
                <a:solidFill>
                  <a:srgbClr val="000000"/>
                </a:solidFill>
              </a:rPr>
              <a:t> </a:t>
            </a:r>
            <a:r>
              <a:rPr sz="3000" spc="-55" dirty="0">
                <a:solidFill>
                  <a:srgbClr val="000000"/>
                </a:solidFill>
              </a:rPr>
              <a:t>Targets</a:t>
            </a:r>
            <a:endParaRPr sz="3000" dirty="0"/>
          </a:p>
        </p:txBody>
      </p:sp>
      <p:sp>
        <p:nvSpPr>
          <p:cNvPr id="7" name="object 3"/>
          <p:cNvSpPr/>
          <p:nvPr/>
        </p:nvSpPr>
        <p:spPr>
          <a:xfrm>
            <a:off x="198662" y="1784708"/>
            <a:ext cx="8693818" cy="3732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572000" y="1556792"/>
            <a:ext cx="4392488" cy="44644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23793" y="692696"/>
            <a:ext cx="77806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000000"/>
                </a:solidFill>
              </a:rPr>
              <a:t>Mask </a:t>
            </a:r>
            <a:r>
              <a:rPr sz="3000" spc="-5" dirty="0">
                <a:solidFill>
                  <a:srgbClr val="000000"/>
                </a:solidFill>
              </a:rPr>
              <a:t>R-CNN: </a:t>
            </a:r>
            <a:r>
              <a:rPr sz="3000" spc="-10" dirty="0">
                <a:solidFill>
                  <a:srgbClr val="000000"/>
                </a:solidFill>
              </a:rPr>
              <a:t>Example </a:t>
            </a:r>
            <a:r>
              <a:rPr sz="3000" dirty="0">
                <a:solidFill>
                  <a:srgbClr val="000000"/>
                </a:solidFill>
              </a:rPr>
              <a:t>Mask </a:t>
            </a:r>
            <a:r>
              <a:rPr sz="3000" spc="-15" dirty="0">
                <a:solidFill>
                  <a:srgbClr val="000000"/>
                </a:solidFill>
              </a:rPr>
              <a:t>Training</a:t>
            </a:r>
            <a:r>
              <a:rPr sz="3000" spc="-185" dirty="0">
                <a:solidFill>
                  <a:srgbClr val="000000"/>
                </a:solidFill>
              </a:rPr>
              <a:t> </a:t>
            </a:r>
            <a:r>
              <a:rPr sz="3000" spc="-55" dirty="0">
                <a:solidFill>
                  <a:srgbClr val="000000"/>
                </a:solidFill>
              </a:rPr>
              <a:t>Targets</a:t>
            </a:r>
            <a:endParaRPr sz="3000" dirty="0"/>
          </a:p>
        </p:txBody>
      </p:sp>
      <p:sp>
        <p:nvSpPr>
          <p:cNvPr id="7" name="object 3"/>
          <p:cNvSpPr/>
          <p:nvPr/>
        </p:nvSpPr>
        <p:spPr>
          <a:xfrm>
            <a:off x="198662" y="1784708"/>
            <a:ext cx="8693818" cy="3732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572000" y="3645024"/>
            <a:ext cx="4392488" cy="2376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23793" y="692696"/>
            <a:ext cx="77806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000000"/>
                </a:solidFill>
              </a:rPr>
              <a:t>Mask </a:t>
            </a:r>
            <a:r>
              <a:rPr sz="3000" spc="-5" dirty="0">
                <a:solidFill>
                  <a:srgbClr val="000000"/>
                </a:solidFill>
              </a:rPr>
              <a:t>R-CNN: </a:t>
            </a:r>
            <a:r>
              <a:rPr sz="3000" spc="-10" dirty="0">
                <a:solidFill>
                  <a:srgbClr val="000000"/>
                </a:solidFill>
              </a:rPr>
              <a:t>Example </a:t>
            </a:r>
            <a:r>
              <a:rPr sz="3000" dirty="0">
                <a:solidFill>
                  <a:srgbClr val="000000"/>
                </a:solidFill>
              </a:rPr>
              <a:t>Mask </a:t>
            </a:r>
            <a:r>
              <a:rPr sz="3000" spc="-15" dirty="0">
                <a:solidFill>
                  <a:srgbClr val="000000"/>
                </a:solidFill>
              </a:rPr>
              <a:t>Training</a:t>
            </a:r>
            <a:r>
              <a:rPr sz="3000" spc="-185" dirty="0">
                <a:solidFill>
                  <a:srgbClr val="000000"/>
                </a:solidFill>
              </a:rPr>
              <a:t> </a:t>
            </a:r>
            <a:r>
              <a:rPr sz="3000" spc="-55" dirty="0">
                <a:solidFill>
                  <a:srgbClr val="000000"/>
                </a:solidFill>
              </a:rPr>
              <a:t>Targets</a:t>
            </a:r>
            <a:endParaRPr sz="3000" dirty="0"/>
          </a:p>
        </p:txBody>
      </p:sp>
      <p:sp>
        <p:nvSpPr>
          <p:cNvPr id="7" name="object 3"/>
          <p:cNvSpPr/>
          <p:nvPr/>
        </p:nvSpPr>
        <p:spPr>
          <a:xfrm>
            <a:off x="198662" y="1784708"/>
            <a:ext cx="8693818" cy="3732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95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222955" y="2734935"/>
            <a:ext cx="2766848" cy="2080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339180" y="2735224"/>
            <a:ext cx="2766848" cy="20797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1043608" y="816640"/>
            <a:ext cx="53752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000000"/>
                </a:solidFill>
              </a:rPr>
              <a:t>Mask </a:t>
            </a:r>
            <a:r>
              <a:rPr sz="2800" spc="-5" dirty="0">
                <a:solidFill>
                  <a:srgbClr val="000000"/>
                </a:solidFill>
              </a:rPr>
              <a:t>R-CNN: </a:t>
            </a:r>
            <a:r>
              <a:rPr sz="2800" spc="-45" dirty="0">
                <a:solidFill>
                  <a:srgbClr val="000000"/>
                </a:solidFill>
              </a:rPr>
              <a:t>Very </a:t>
            </a:r>
            <a:r>
              <a:rPr sz="2800" spc="-5" dirty="0">
                <a:solidFill>
                  <a:srgbClr val="000000"/>
                </a:solidFill>
              </a:rPr>
              <a:t>Good</a:t>
            </a:r>
            <a:r>
              <a:rPr sz="2800" spc="-5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Results!</a:t>
            </a:r>
            <a:endParaRPr sz="2800" dirty="0"/>
          </a:p>
        </p:txBody>
      </p:sp>
      <p:sp>
        <p:nvSpPr>
          <p:cNvPr id="9" name="object 5"/>
          <p:cNvSpPr/>
          <p:nvPr/>
        </p:nvSpPr>
        <p:spPr>
          <a:xfrm>
            <a:off x="6125631" y="2728010"/>
            <a:ext cx="2766849" cy="20947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107405" y="5522183"/>
            <a:ext cx="1649730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latin typeface="Arial"/>
                <a:cs typeface="Arial"/>
              </a:rPr>
              <a:t>He et al, </a:t>
            </a:r>
            <a:r>
              <a:rPr sz="800" dirty="0">
                <a:latin typeface="Arial"/>
                <a:cs typeface="Arial"/>
              </a:rPr>
              <a:t>“Mask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7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2017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96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300071" y="2385324"/>
            <a:ext cx="3587795" cy="247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3964750" y="2385325"/>
            <a:ext cx="3299100" cy="2474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7313700" y="2385322"/>
            <a:ext cx="1650788" cy="2474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1326907" y="620688"/>
            <a:ext cx="2453005" cy="88074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85"/>
              </a:spcBef>
            </a:pPr>
            <a:r>
              <a:rPr sz="2800" dirty="0">
                <a:solidFill>
                  <a:srgbClr val="000000"/>
                </a:solidFill>
              </a:rPr>
              <a:t>Mask </a:t>
            </a:r>
            <a:r>
              <a:rPr sz="2800" spc="-5" dirty="0">
                <a:solidFill>
                  <a:srgbClr val="000000"/>
                </a:solidFill>
              </a:rPr>
              <a:t>R-CNN  </a:t>
            </a:r>
            <a:r>
              <a:rPr sz="2800" spc="-10" dirty="0">
                <a:solidFill>
                  <a:srgbClr val="000000"/>
                </a:solidFill>
              </a:rPr>
              <a:t>Also </a:t>
            </a:r>
            <a:r>
              <a:rPr sz="2800" spc="-5" dirty="0">
                <a:solidFill>
                  <a:srgbClr val="000000"/>
                </a:solidFill>
              </a:rPr>
              <a:t>does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pose</a:t>
            </a:r>
            <a:endParaRPr sz="2800" dirty="0"/>
          </a:p>
        </p:txBody>
      </p:sp>
      <p:sp>
        <p:nvSpPr>
          <p:cNvPr id="10" name="object 6"/>
          <p:cNvSpPr txBox="1"/>
          <p:nvPr/>
        </p:nvSpPr>
        <p:spPr>
          <a:xfrm>
            <a:off x="165021" y="5522183"/>
            <a:ext cx="1649730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latin typeface="Arial"/>
                <a:cs typeface="Arial"/>
              </a:rPr>
              <a:t>He et al, </a:t>
            </a:r>
            <a:r>
              <a:rPr sz="800" dirty="0">
                <a:latin typeface="Arial"/>
                <a:cs typeface="Arial"/>
              </a:rPr>
              <a:t>“Mask </a:t>
            </a:r>
            <a:r>
              <a:rPr sz="800" spc="-5" dirty="0">
                <a:latin typeface="Arial"/>
                <a:cs typeface="Arial"/>
              </a:rPr>
              <a:t>R-CNN”, ICCV</a:t>
            </a:r>
            <a:r>
              <a:rPr sz="800" spc="-7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2017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27584" y="764704"/>
            <a:ext cx="44615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000000"/>
                </a:solidFill>
              </a:rPr>
              <a:t>Open </a:t>
            </a:r>
            <a:r>
              <a:rPr sz="3000" spc="-10" dirty="0">
                <a:solidFill>
                  <a:srgbClr val="000000"/>
                </a:solidFill>
              </a:rPr>
              <a:t>Source</a:t>
            </a:r>
            <a:r>
              <a:rPr sz="3000" spc="-95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Frameworks</a:t>
            </a:r>
            <a:endParaRPr sz="3000" dirty="0"/>
          </a:p>
        </p:txBody>
      </p:sp>
      <p:sp>
        <p:nvSpPr>
          <p:cNvPr id="7" name="object 3"/>
          <p:cNvSpPr txBox="1"/>
          <p:nvPr/>
        </p:nvSpPr>
        <p:spPr>
          <a:xfrm>
            <a:off x="788640" y="2289914"/>
            <a:ext cx="7239744" cy="3089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Lots of good implementations on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GitHub!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25" dirty="0">
                <a:latin typeface="Arial"/>
                <a:cs typeface="Arial"/>
              </a:rPr>
              <a:t>TensorFlow </a:t>
            </a:r>
            <a:r>
              <a:rPr sz="2000" spc="-5" dirty="0">
                <a:latin typeface="Arial"/>
                <a:cs typeface="Arial"/>
              </a:rPr>
              <a:t>Detection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API:</a:t>
            </a:r>
            <a:endParaRPr sz="2000" dirty="0">
              <a:latin typeface="Arial"/>
              <a:cs typeface="Arial"/>
            </a:endParaRPr>
          </a:p>
          <a:p>
            <a:pPr marL="12700" marR="5080">
              <a:lnSpc>
                <a:spcPct val="106600"/>
              </a:lnSpc>
              <a:spcBef>
                <a:spcPts val="305"/>
              </a:spcBef>
            </a:pPr>
            <a:r>
              <a:rPr sz="1600" u="heavy" spc="-5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2"/>
              </a:rPr>
              <a:t>https://</a:t>
            </a:r>
            <a:r>
              <a:rPr sz="1600" u="heavy" spc="-5" dirty="0" smtClean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2"/>
              </a:rPr>
              <a:t>github.com/tensorflow/models/tree/master/research/object</a:t>
            </a:r>
            <a:r>
              <a:rPr lang="en-US" sz="1600" u="heavy" spc="-5" dirty="0" smtClean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1600" u="heavy" spc="-5" dirty="0" smtClean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2"/>
              </a:rPr>
              <a:t>detection </a:t>
            </a:r>
            <a:r>
              <a:rPr sz="1600" spc="-5" dirty="0" smtClean="0">
                <a:solidFill>
                  <a:srgbClr val="1155CC"/>
                </a:solidFill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Faster RCNN, SSD, RFCN, </a:t>
            </a:r>
            <a:r>
              <a:rPr sz="1600" dirty="0">
                <a:latin typeface="Arial"/>
                <a:cs typeface="Arial"/>
              </a:rPr>
              <a:t>Mask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R-CNN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Arial"/>
                <a:cs typeface="Arial"/>
              </a:rPr>
              <a:t>Caffe2 </a:t>
            </a:r>
            <a:r>
              <a:rPr sz="2000" spc="-5" dirty="0">
                <a:latin typeface="Arial"/>
                <a:cs typeface="Arial"/>
              </a:rPr>
              <a:t>Detectron: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ts val="1664"/>
              </a:lnSpc>
              <a:spcBef>
                <a:spcPts val="30"/>
              </a:spcBef>
            </a:pPr>
            <a:r>
              <a:rPr sz="1600" u="heavy" spc="-5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cs typeface="Arial"/>
                <a:hlinkClick r:id="rId3"/>
              </a:rPr>
              <a:t>https://github.com/facebookresearch/Detectron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ts val="1664"/>
              </a:lnSpc>
            </a:pPr>
            <a:r>
              <a:rPr sz="1600" dirty="0">
                <a:latin typeface="Arial"/>
                <a:cs typeface="Arial"/>
              </a:rPr>
              <a:t>Mask </a:t>
            </a:r>
            <a:r>
              <a:rPr sz="1600" spc="-5" dirty="0">
                <a:latin typeface="Arial"/>
                <a:cs typeface="Arial"/>
              </a:rPr>
              <a:t>R-CNN, RetinaNet, Faster R-CNN, RPN, Fast R-CNN,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R-FCN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Finetune on </a:t>
            </a:r>
            <a:r>
              <a:rPr sz="2000" dirty="0">
                <a:latin typeface="Arial"/>
                <a:cs typeface="Arial"/>
              </a:rPr>
              <a:t>your </a:t>
            </a:r>
            <a:r>
              <a:rPr sz="2000" spc="-5" dirty="0">
                <a:latin typeface="Arial"/>
                <a:cs typeface="Arial"/>
              </a:rPr>
              <a:t>own dataset with pre-trained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25196" y="692696"/>
            <a:ext cx="364680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Computer </a:t>
            </a:r>
            <a:r>
              <a:rPr sz="2800" spc="-15" dirty="0">
                <a:solidFill>
                  <a:srgbClr val="000000"/>
                </a:solidFill>
              </a:rPr>
              <a:t>Vision</a:t>
            </a:r>
            <a:r>
              <a:rPr sz="2800" spc="-114" dirty="0">
                <a:solidFill>
                  <a:srgbClr val="000000"/>
                </a:solidFill>
              </a:rPr>
              <a:t> </a:t>
            </a:r>
            <a:r>
              <a:rPr sz="2800" spc="-70" dirty="0">
                <a:solidFill>
                  <a:srgbClr val="000000"/>
                </a:solidFill>
              </a:rPr>
              <a:t>Tasks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68174" y="2501631"/>
            <a:ext cx="2093699" cy="1812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284473" y="1883784"/>
            <a:ext cx="167576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Classification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2531652" y="1731384"/>
            <a:ext cx="1701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432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Semantic  Segmentation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5083843" y="1789809"/>
            <a:ext cx="11823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288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Object  Detection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7069001" y="1711458"/>
            <a:ext cx="1701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385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Instance  Segmentation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883476" y="4394099"/>
            <a:ext cx="478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C</a:t>
            </a:r>
            <a:r>
              <a:rPr sz="1800" b="1" spc="-13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9"/>
          <p:cNvSpPr/>
          <p:nvPr/>
        </p:nvSpPr>
        <p:spPr>
          <a:xfrm>
            <a:off x="4637775" y="2543768"/>
            <a:ext cx="2093699" cy="1798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6917425" y="2543768"/>
            <a:ext cx="2106875" cy="18122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7327080" y="3302436"/>
            <a:ext cx="706120" cy="1053465"/>
          </a:xfrm>
          <a:custGeom>
            <a:avLst/>
            <a:gdLst/>
            <a:ahLst/>
            <a:cxnLst/>
            <a:rect l="l" t="t" r="r" b="b"/>
            <a:pathLst>
              <a:path w="706120" h="1053464">
                <a:moveTo>
                  <a:pt x="478725" y="37759"/>
                </a:moveTo>
                <a:lnTo>
                  <a:pt x="294435" y="37759"/>
                </a:lnTo>
                <a:lnTo>
                  <a:pt x="323695" y="12580"/>
                </a:lnTo>
                <a:lnTo>
                  <a:pt x="424281" y="0"/>
                </a:lnTo>
                <a:lnTo>
                  <a:pt x="478725" y="37759"/>
                </a:lnTo>
                <a:close/>
              </a:path>
              <a:path w="706120" h="1053464">
                <a:moveTo>
                  <a:pt x="591616" y="54542"/>
                </a:moveTo>
                <a:lnTo>
                  <a:pt x="502924" y="54542"/>
                </a:lnTo>
                <a:lnTo>
                  <a:pt x="544980" y="18879"/>
                </a:lnTo>
                <a:lnTo>
                  <a:pt x="591616" y="54542"/>
                </a:lnTo>
                <a:close/>
              </a:path>
              <a:path w="706120" h="1053464">
                <a:moveTo>
                  <a:pt x="669950" y="507684"/>
                </a:moveTo>
                <a:lnTo>
                  <a:pt x="181055" y="507684"/>
                </a:lnTo>
                <a:lnTo>
                  <a:pt x="230430" y="390203"/>
                </a:lnTo>
                <a:lnTo>
                  <a:pt x="153622" y="306288"/>
                </a:lnTo>
                <a:lnTo>
                  <a:pt x="201169" y="138458"/>
                </a:lnTo>
                <a:lnTo>
                  <a:pt x="175564" y="94399"/>
                </a:lnTo>
                <a:lnTo>
                  <a:pt x="201169" y="23073"/>
                </a:lnTo>
                <a:lnTo>
                  <a:pt x="294435" y="37759"/>
                </a:lnTo>
                <a:lnTo>
                  <a:pt x="478725" y="37759"/>
                </a:lnTo>
                <a:lnTo>
                  <a:pt x="502924" y="54542"/>
                </a:lnTo>
                <a:lnTo>
                  <a:pt x="591616" y="54542"/>
                </a:lnTo>
                <a:lnTo>
                  <a:pt x="605337" y="65035"/>
                </a:lnTo>
                <a:lnTo>
                  <a:pt x="596190" y="148950"/>
                </a:lnTo>
                <a:lnTo>
                  <a:pt x="612648" y="209783"/>
                </a:lnTo>
                <a:lnTo>
                  <a:pt x="662023" y="260132"/>
                </a:lnTo>
                <a:lnTo>
                  <a:pt x="638253" y="335660"/>
                </a:lnTo>
                <a:lnTo>
                  <a:pt x="660195" y="356637"/>
                </a:lnTo>
                <a:lnTo>
                  <a:pt x="669950" y="507684"/>
                </a:lnTo>
                <a:close/>
              </a:path>
              <a:path w="706120" h="1053464">
                <a:moveTo>
                  <a:pt x="107903" y="629359"/>
                </a:moveTo>
                <a:lnTo>
                  <a:pt x="0" y="572720"/>
                </a:lnTo>
                <a:lnTo>
                  <a:pt x="7318" y="396493"/>
                </a:lnTo>
                <a:lnTo>
                  <a:pt x="62176" y="383913"/>
                </a:lnTo>
                <a:lnTo>
                  <a:pt x="181055" y="507684"/>
                </a:lnTo>
                <a:lnTo>
                  <a:pt x="669950" y="507684"/>
                </a:lnTo>
                <a:lnTo>
                  <a:pt x="671170" y="526564"/>
                </a:lnTo>
                <a:lnTo>
                  <a:pt x="705914" y="593697"/>
                </a:lnTo>
                <a:lnTo>
                  <a:pt x="689219" y="614673"/>
                </a:lnTo>
                <a:lnTo>
                  <a:pt x="208481" y="614673"/>
                </a:lnTo>
                <a:lnTo>
                  <a:pt x="107903" y="629359"/>
                </a:lnTo>
                <a:close/>
              </a:path>
              <a:path w="706120" h="1053464">
                <a:moveTo>
                  <a:pt x="166424" y="1053129"/>
                </a:moveTo>
                <a:lnTo>
                  <a:pt x="202997" y="952431"/>
                </a:lnTo>
                <a:lnTo>
                  <a:pt x="173736" y="774116"/>
                </a:lnTo>
                <a:lnTo>
                  <a:pt x="208481" y="614673"/>
                </a:lnTo>
                <a:lnTo>
                  <a:pt x="689219" y="614673"/>
                </a:lnTo>
                <a:lnTo>
                  <a:pt x="629106" y="690201"/>
                </a:lnTo>
                <a:lnTo>
                  <a:pt x="660195" y="797190"/>
                </a:lnTo>
                <a:lnTo>
                  <a:pt x="655173" y="809779"/>
                </a:lnTo>
                <a:lnTo>
                  <a:pt x="466344" y="809779"/>
                </a:lnTo>
                <a:lnTo>
                  <a:pt x="358448" y="816070"/>
                </a:lnTo>
                <a:lnTo>
                  <a:pt x="301754" y="870621"/>
                </a:lnTo>
                <a:lnTo>
                  <a:pt x="340154" y="1051033"/>
                </a:lnTo>
                <a:lnTo>
                  <a:pt x="166424" y="1053129"/>
                </a:lnTo>
                <a:close/>
              </a:path>
              <a:path w="706120" h="1053464">
                <a:moveTo>
                  <a:pt x="561445" y="1044742"/>
                </a:moveTo>
                <a:lnTo>
                  <a:pt x="402339" y="1040549"/>
                </a:lnTo>
                <a:lnTo>
                  <a:pt x="495605" y="872718"/>
                </a:lnTo>
                <a:lnTo>
                  <a:pt x="466344" y="809779"/>
                </a:lnTo>
                <a:lnTo>
                  <a:pt x="655173" y="809779"/>
                </a:lnTo>
                <a:lnTo>
                  <a:pt x="561445" y="104474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327080" y="3302436"/>
            <a:ext cx="706120" cy="1053465"/>
          </a:xfrm>
          <a:custGeom>
            <a:avLst/>
            <a:gdLst/>
            <a:ahLst/>
            <a:cxnLst/>
            <a:rect l="l" t="t" r="r" b="b"/>
            <a:pathLst>
              <a:path w="706120" h="1053464">
                <a:moveTo>
                  <a:pt x="201169" y="138458"/>
                </a:moveTo>
                <a:lnTo>
                  <a:pt x="153622" y="306288"/>
                </a:lnTo>
                <a:lnTo>
                  <a:pt x="230430" y="390203"/>
                </a:lnTo>
                <a:lnTo>
                  <a:pt x="181055" y="507684"/>
                </a:lnTo>
                <a:lnTo>
                  <a:pt x="62176" y="383913"/>
                </a:lnTo>
                <a:lnTo>
                  <a:pt x="7318" y="396493"/>
                </a:lnTo>
                <a:lnTo>
                  <a:pt x="0" y="572720"/>
                </a:lnTo>
                <a:lnTo>
                  <a:pt x="107903" y="629359"/>
                </a:lnTo>
                <a:lnTo>
                  <a:pt x="208481" y="614673"/>
                </a:lnTo>
                <a:lnTo>
                  <a:pt x="173736" y="774116"/>
                </a:lnTo>
                <a:lnTo>
                  <a:pt x="202997" y="952431"/>
                </a:lnTo>
                <a:lnTo>
                  <a:pt x="166424" y="1053129"/>
                </a:lnTo>
                <a:lnTo>
                  <a:pt x="340154" y="1051033"/>
                </a:lnTo>
                <a:lnTo>
                  <a:pt x="301754" y="870621"/>
                </a:lnTo>
                <a:lnTo>
                  <a:pt x="358448" y="816070"/>
                </a:lnTo>
                <a:lnTo>
                  <a:pt x="466344" y="809779"/>
                </a:lnTo>
                <a:lnTo>
                  <a:pt x="495605" y="872718"/>
                </a:lnTo>
                <a:lnTo>
                  <a:pt x="402339" y="1040549"/>
                </a:lnTo>
                <a:lnTo>
                  <a:pt x="561445" y="1044742"/>
                </a:lnTo>
                <a:lnTo>
                  <a:pt x="660195" y="797190"/>
                </a:lnTo>
                <a:lnTo>
                  <a:pt x="629106" y="690201"/>
                </a:lnTo>
                <a:lnTo>
                  <a:pt x="705914" y="593697"/>
                </a:lnTo>
                <a:lnTo>
                  <a:pt x="671170" y="526564"/>
                </a:lnTo>
                <a:lnTo>
                  <a:pt x="660195" y="356637"/>
                </a:lnTo>
                <a:lnTo>
                  <a:pt x="638253" y="335660"/>
                </a:lnTo>
                <a:lnTo>
                  <a:pt x="662023" y="260132"/>
                </a:lnTo>
                <a:lnTo>
                  <a:pt x="612648" y="209783"/>
                </a:lnTo>
                <a:lnTo>
                  <a:pt x="596190" y="148950"/>
                </a:lnTo>
                <a:lnTo>
                  <a:pt x="605337" y="65035"/>
                </a:lnTo>
                <a:lnTo>
                  <a:pt x="544980" y="18879"/>
                </a:lnTo>
                <a:lnTo>
                  <a:pt x="502924" y="54542"/>
                </a:lnTo>
                <a:lnTo>
                  <a:pt x="424281" y="0"/>
                </a:lnTo>
                <a:lnTo>
                  <a:pt x="323695" y="12580"/>
                </a:lnTo>
                <a:lnTo>
                  <a:pt x="294435" y="37759"/>
                </a:lnTo>
                <a:lnTo>
                  <a:pt x="201169" y="23073"/>
                </a:lnTo>
                <a:lnTo>
                  <a:pt x="175564" y="94399"/>
                </a:lnTo>
                <a:lnTo>
                  <a:pt x="201169" y="138458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7975569" y="3431721"/>
            <a:ext cx="372745" cy="819785"/>
          </a:xfrm>
          <a:custGeom>
            <a:avLst/>
            <a:gdLst/>
            <a:ahLst/>
            <a:cxnLst/>
            <a:rect l="l" t="t" r="r" b="b"/>
            <a:pathLst>
              <a:path w="372745" h="819785">
                <a:moveTo>
                  <a:pt x="0" y="757076"/>
                </a:moveTo>
                <a:lnTo>
                  <a:pt x="38199" y="636321"/>
                </a:lnTo>
                <a:lnTo>
                  <a:pt x="30556" y="582906"/>
                </a:lnTo>
                <a:lnTo>
                  <a:pt x="57295" y="506271"/>
                </a:lnTo>
                <a:lnTo>
                  <a:pt x="89760" y="455178"/>
                </a:lnTo>
                <a:lnTo>
                  <a:pt x="51568" y="406406"/>
                </a:lnTo>
                <a:lnTo>
                  <a:pt x="105037" y="53414"/>
                </a:lnTo>
                <a:lnTo>
                  <a:pt x="179519" y="0"/>
                </a:lnTo>
                <a:lnTo>
                  <a:pt x="286466" y="25551"/>
                </a:lnTo>
                <a:lnTo>
                  <a:pt x="317022" y="99865"/>
                </a:lnTo>
                <a:lnTo>
                  <a:pt x="372408" y="141664"/>
                </a:lnTo>
                <a:lnTo>
                  <a:pt x="366674" y="257778"/>
                </a:lnTo>
                <a:lnTo>
                  <a:pt x="366674" y="411048"/>
                </a:lnTo>
                <a:lnTo>
                  <a:pt x="313205" y="520198"/>
                </a:lnTo>
                <a:lnTo>
                  <a:pt x="313205" y="610769"/>
                </a:lnTo>
                <a:lnTo>
                  <a:pt x="118406" y="610769"/>
                </a:lnTo>
                <a:lnTo>
                  <a:pt x="95494" y="627027"/>
                </a:lnTo>
                <a:lnTo>
                  <a:pt x="103129" y="740819"/>
                </a:lnTo>
                <a:lnTo>
                  <a:pt x="0" y="757076"/>
                </a:lnTo>
                <a:close/>
              </a:path>
              <a:path w="372745" h="819785">
                <a:moveTo>
                  <a:pt x="208167" y="819775"/>
                </a:moveTo>
                <a:lnTo>
                  <a:pt x="150872" y="782618"/>
                </a:lnTo>
                <a:lnTo>
                  <a:pt x="217718" y="629348"/>
                </a:lnTo>
                <a:lnTo>
                  <a:pt x="118406" y="610769"/>
                </a:lnTo>
                <a:lnTo>
                  <a:pt x="313205" y="610769"/>
                </a:lnTo>
                <a:lnTo>
                  <a:pt x="313205" y="643284"/>
                </a:lnTo>
                <a:lnTo>
                  <a:pt x="271187" y="712956"/>
                </a:lnTo>
                <a:lnTo>
                  <a:pt x="297927" y="796554"/>
                </a:lnTo>
                <a:lnTo>
                  <a:pt x="208167" y="819775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7975569" y="3431721"/>
            <a:ext cx="372745" cy="819785"/>
          </a:xfrm>
          <a:custGeom>
            <a:avLst/>
            <a:gdLst/>
            <a:ahLst/>
            <a:cxnLst/>
            <a:rect l="l" t="t" r="r" b="b"/>
            <a:pathLst>
              <a:path w="372745" h="819785">
                <a:moveTo>
                  <a:pt x="51568" y="406406"/>
                </a:moveTo>
                <a:lnTo>
                  <a:pt x="105037" y="53414"/>
                </a:lnTo>
                <a:lnTo>
                  <a:pt x="179519" y="0"/>
                </a:lnTo>
                <a:lnTo>
                  <a:pt x="286466" y="25551"/>
                </a:lnTo>
                <a:lnTo>
                  <a:pt x="317022" y="99865"/>
                </a:lnTo>
                <a:lnTo>
                  <a:pt x="372408" y="141664"/>
                </a:lnTo>
                <a:lnTo>
                  <a:pt x="366674" y="257778"/>
                </a:lnTo>
                <a:lnTo>
                  <a:pt x="366674" y="411048"/>
                </a:lnTo>
                <a:lnTo>
                  <a:pt x="313205" y="520198"/>
                </a:lnTo>
                <a:lnTo>
                  <a:pt x="313205" y="643284"/>
                </a:lnTo>
                <a:lnTo>
                  <a:pt x="271187" y="712956"/>
                </a:lnTo>
                <a:lnTo>
                  <a:pt x="297927" y="796554"/>
                </a:lnTo>
                <a:lnTo>
                  <a:pt x="208167" y="819775"/>
                </a:lnTo>
                <a:lnTo>
                  <a:pt x="150872" y="782618"/>
                </a:lnTo>
                <a:lnTo>
                  <a:pt x="217718" y="629348"/>
                </a:lnTo>
                <a:lnTo>
                  <a:pt x="118406" y="610769"/>
                </a:lnTo>
                <a:lnTo>
                  <a:pt x="95494" y="627027"/>
                </a:lnTo>
                <a:lnTo>
                  <a:pt x="103129" y="740819"/>
                </a:lnTo>
                <a:lnTo>
                  <a:pt x="0" y="757076"/>
                </a:lnTo>
                <a:lnTo>
                  <a:pt x="38199" y="636321"/>
                </a:lnTo>
                <a:lnTo>
                  <a:pt x="30556" y="582906"/>
                </a:lnTo>
                <a:lnTo>
                  <a:pt x="57295" y="506271"/>
                </a:lnTo>
                <a:lnTo>
                  <a:pt x="89760" y="455178"/>
                </a:lnTo>
                <a:lnTo>
                  <a:pt x="51568" y="406406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8313673" y="3313284"/>
            <a:ext cx="317500" cy="715645"/>
          </a:xfrm>
          <a:custGeom>
            <a:avLst/>
            <a:gdLst/>
            <a:ahLst/>
            <a:cxnLst/>
            <a:rect l="l" t="t" r="r" b="b"/>
            <a:pathLst>
              <a:path w="317500" h="715644">
                <a:moveTo>
                  <a:pt x="87850" y="715267"/>
                </a:moveTo>
                <a:lnTo>
                  <a:pt x="49651" y="696689"/>
                </a:lnTo>
                <a:lnTo>
                  <a:pt x="76390" y="654890"/>
                </a:lnTo>
                <a:lnTo>
                  <a:pt x="0" y="650247"/>
                </a:lnTo>
                <a:lnTo>
                  <a:pt x="36281" y="568970"/>
                </a:lnTo>
                <a:lnTo>
                  <a:pt x="64929" y="545740"/>
                </a:lnTo>
                <a:lnTo>
                  <a:pt x="32464" y="204363"/>
                </a:lnTo>
                <a:lnTo>
                  <a:pt x="87850" y="58056"/>
                </a:lnTo>
                <a:lnTo>
                  <a:pt x="87850" y="0"/>
                </a:lnTo>
                <a:lnTo>
                  <a:pt x="137503" y="27862"/>
                </a:lnTo>
                <a:lnTo>
                  <a:pt x="217710" y="39478"/>
                </a:lnTo>
                <a:lnTo>
                  <a:pt x="260554" y="39478"/>
                </a:lnTo>
                <a:lnTo>
                  <a:pt x="261635" y="78956"/>
                </a:lnTo>
                <a:lnTo>
                  <a:pt x="317022" y="278677"/>
                </a:lnTo>
                <a:lnTo>
                  <a:pt x="292192" y="438921"/>
                </a:lnTo>
                <a:lnTo>
                  <a:pt x="254001" y="585218"/>
                </a:lnTo>
                <a:lnTo>
                  <a:pt x="267370" y="685083"/>
                </a:lnTo>
                <a:lnTo>
                  <a:pt x="200843" y="710625"/>
                </a:lnTo>
                <a:lnTo>
                  <a:pt x="168058" y="710625"/>
                </a:lnTo>
                <a:lnTo>
                  <a:pt x="87850" y="715267"/>
                </a:lnTo>
                <a:close/>
              </a:path>
              <a:path w="317500" h="715644">
                <a:moveTo>
                  <a:pt x="260554" y="39478"/>
                </a:moveTo>
                <a:lnTo>
                  <a:pt x="217710" y="39478"/>
                </a:lnTo>
                <a:lnTo>
                  <a:pt x="259727" y="9284"/>
                </a:lnTo>
                <a:lnTo>
                  <a:pt x="260554" y="39478"/>
                </a:lnTo>
                <a:close/>
              </a:path>
              <a:path w="317500" h="715644">
                <a:moveTo>
                  <a:pt x="194797" y="712946"/>
                </a:moveTo>
                <a:lnTo>
                  <a:pt x="168058" y="710625"/>
                </a:lnTo>
                <a:lnTo>
                  <a:pt x="200843" y="710625"/>
                </a:lnTo>
                <a:lnTo>
                  <a:pt x="194797" y="71294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8313673" y="3313284"/>
            <a:ext cx="317500" cy="715645"/>
          </a:xfrm>
          <a:custGeom>
            <a:avLst/>
            <a:gdLst/>
            <a:ahLst/>
            <a:cxnLst/>
            <a:rect l="l" t="t" r="r" b="b"/>
            <a:pathLst>
              <a:path w="317500" h="715644">
                <a:moveTo>
                  <a:pt x="32464" y="204363"/>
                </a:moveTo>
                <a:lnTo>
                  <a:pt x="87850" y="58056"/>
                </a:lnTo>
                <a:lnTo>
                  <a:pt x="87850" y="0"/>
                </a:lnTo>
                <a:lnTo>
                  <a:pt x="137503" y="27862"/>
                </a:lnTo>
                <a:lnTo>
                  <a:pt x="217710" y="39478"/>
                </a:lnTo>
                <a:lnTo>
                  <a:pt x="259727" y="9284"/>
                </a:lnTo>
                <a:lnTo>
                  <a:pt x="261635" y="78956"/>
                </a:lnTo>
                <a:lnTo>
                  <a:pt x="317022" y="278677"/>
                </a:lnTo>
                <a:lnTo>
                  <a:pt x="292192" y="438921"/>
                </a:lnTo>
                <a:lnTo>
                  <a:pt x="254001" y="585218"/>
                </a:lnTo>
                <a:lnTo>
                  <a:pt x="267370" y="685083"/>
                </a:lnTo>
                <a:lnTo>
                  <a:pt x="194797" y="712946"/>
                </a:lnTo>
                <a:lnTo>
                  <a:pt x="168058" y="710625"/>
                </a:lnTo>
                <a:lnTo>
                  <a:pt x="87850" y="715267"/>
                </a:lnTo>
                <a:lnTo>
                  <a:pt x="49651" y="696689"/>
                </a:lnTo>
                <a:lnTo>
                  <a:pt x="76390" y="654890"/>
                </a:lnTo>
                <a:lnTo>
                  <a:pt x="0" y="650247"/>
                </a:lnTo>
                <a:lnTo>
                  <a:pt x="36281" y="568970"/>
                </a:lnTo>
                <a:lnTo>
                  <a:pt x="64929" y="545740"/>
                </a:lnTo>
                <a:lnTo>
                  <a:pt x="32464" y="204363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795875" y="4771389"/>
            <a:ext cx="4124960" cy="352425"/>
          </a:xfrm>
          <a:custGeom>
            <a:avLst/>
            <a:gdLst/>
            <a:ahLst/>
            <a:cxnLst/>
            <a:rect l="l" t="t" r="r" b="b"/>
            <a:pathLst>
              <a:path w="4124959" h="352425">
                <a:moveTo>
                  <a:pt x="4124399" y="0"/>
                </a:moveTo>
                <a:lnTo>
                  <a:pt x="4118391" y="40343"/>
                </a:lnTo>
                <a:lnTo>
                  <a:pt x="4101276" y="77378"/>
                </a:lnTo>
                <a:lnTo>
                  <a:pt x="4074421" y="110047"/>
                </a:lnTo>
                <a:lnTo>
                  <a:pt x="4039190" y="137295"/>
                </a:lnTo>
                <a:lnTo>
                  <a:pt x="3996950" y="158066"/>
                </a:lnTo>
                <a:lnTo>
                  <a:pt x="3949066" y="171303"/>
                </a:lnTo>
                <a:lnTo>
                  <a:pt x="3896903" y="175949"/>
                </a:lnTo>
                <a:lnTo>
                  <a:pt x="2289695" y="175949"/>
                </a:lnTo>
                <a:lnTo>
                  <a:pt x="2237533" y="180596"/>
                </a:lnTo>
                <a:lnTo>
                  <a:pt x="2189649" y="193833"/>
                </a:lnTo>
                <a:lnTo>
                  <a:pt x="2147409" y="214604"/>
                </a:lnTo>
                <a:lnTo>
                  <a:pt x="2112178" y="241852"/>
                </a:lnTo>
                <a:lnTo>
                  <a:pt x="2085323" y="274521"/>
                </a:lnTo>
                <a:lnTo>
                  <a:pt x="2068208" y="311556"/>
                </a:lnTo>
                <a:lnTo>
                  <a:pt x="2062199" y="351899"/>
                </a:lnTo>
                <a:lnTo>
                  <a:pt x="2056191" y="311556"/>
                </a:lnTo>
                <a:lnTo>
                  <a:pt x="2039076" y="274521"/>
                </a:lnTo>
                <a:lnTo>
                  <a:pt x="2012221" y="241852"/>
                </a:lnTo>
                <a:lnTo>
                  <a:pt x="1976990" y="214604"/>
                </a:lnTo>
                <a:lnTo>
                  <a:pt x="1934750" y="193833"/>
                </a:lnTo>
                <a:lnTo>
                  <a:pt x="1886866" y="180596"/>
                </a:lnTo>
                <a:lnTo>
                  <a:pt x="18347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60524" y="4780984"/>
            <a:ext cx="2096135" cy="352425"/>
          </a:xfrm>
          <a:custGeom>
            <a:avLst/>
            <a:gdLst/>
            <a:ahLst/>
            <a:cxnLst/>
            <a:rect l="l" t="t" r="r" b="b"/>
            <a:pathLst>
              <a:path w="2096135" h="352425">
                <a:moveTo>
                  <a:pt x="2095799" y="0"/>
                </a:moveTo>
                <a:lnTo>
                  <a:pt x="2089791" y="40343"/>
                </a:lnTo>
                <a:lnTo>
                  <a:pt x="2072677" y="77378"/>
                </a:lnTo>
                <a:lnTo>
                  <a:pt x="2045821" y="110047"/>
                </a:lnTo>
                <a:lnTo>
                  <a:pt x="2010591" y="137295"/>
                </a:lnTo>
                <a:lnTo>
                  <a:pt x="1968350" y="158066"/>
                </a:lnTo>
                <a:lnTo>
                  <a:pt x="1920466" y="171303"/>
                </a:lnTo>
                <a:lnTo>
                  <a:pt x="1868303" y="175949"/>
                </a:lnTo>
                <a:lnTo>
                  <a:pt x="1275396" y="175949"/>
                </a:lnTo>
                <a:lnTo>
                  <a:pt x="1223233" y="180596"/>
                </a:lnTo>
                <a:lnTo>
                  <a:pt x="1175349" y="193833"/>
                </a:lnTo>
                <a:lnTo>
                  <a:pt x="1133108" y="214604"/>
                </a:lnTo>
                <a:lnTo>
                  <a:pt x="1097878" y="241852"/>
                </a:lnTo>
                <a:lnTo>
                  <a:pt x="1071022" y="274521"/>
                </a:lnTo>
                <a:lnTo>
                  <a:pt x="1053908" y="311556"/>
                </a:lnTo>
                <a:lnTo>
                  <a:pt x="1047899" y="351899"/>
                </a:lnTo>
                <a:lnTo>
                  <a:pt x="1041891" y="311556"/>
                </a:lnTo>
                <a:lnTo>
                  <a:pt x="1024777" y="274521"/>
                </a:lnTo>
                <a:lnTo>
                  <a:pt x="997921" y="241852"/>
                </a:lnTo>
                <a:lnTo>
                  <a:pt x="962691" y="214604"/>
                </a:lnTo>
                <a:lnTo>
                  <a:pt x="920450" y="193833"/>
                </a:lnTo>
                <a:lnTo>
                  <a:pt x="872566" y="180596"/>
                </a:lnTo>
                <a:lnTo>
                  <a:pt x="8204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 txBox="1"/>
          <p:nvPr/>
        </p:nvSpPr>
        <p:spPr>
          <a:xfrm>
            <a:off x="2662589" y="4317899"/>
            <a:ext cx="148209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37160" marR="5080" indent="-125095">
              <a:lnSpc>
                <a:spcPct val="100699"/>
              </a:lnSpc>
              <a:spcBef>
                <a:spcPts val="85"/>
              </a:spcBef>
            </a:pP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GRASS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F1C131"/>
                </a:solidFill>
                <a:latin typeface="Arial"/>
                <a:cs typeface="Arial"/>
              </a:rPr>
              <a:t>CAT</a:t>
            </a:r>
            <a:r>
              <a:rPr sz="1800" spc="-35" dirty="0">
                <a:latin typeface="Arial"/>
                <a:cs typeface="Arial"/>
              </a:rPr>
              <a:t>,  </a:t>
            </a:r>
            <a:r>
              <a:rPr sz="1800" b="1" spc="-5" dirty="0">
                <a:solidFill>
                  <a:srgbClr val="A64D78"/>
                </a:solidFill>
                <a:latin typeface="Arial"/>
                <a:cs typeface="Arial"/>
              </a:rPr>
              <a:t>TREE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A86E7"/>
                </a:solidFill>
                <a:latin typeface="Arial"/>
                <a:cs typeface="Arial"/>
              </a:rPr>
              <a:t>SKY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0"/>
          <p:cNvSpPr txBox="1"/>
          <p:nvPr/>
        </p:nvSpPr>
        <p:spPr>
          <a:xfrm>
            <a:off x="4840964" y="4394099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 </a:t>
            </a: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4A86E7"/>
                </a:solidFill>
                <a:latin typeface="Arial"/>
                <a:cs typeface="Arial"/>
              </a:rPr>
              <a:t>CAT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1"/>
          <p:cNvSpPr txBox="1"/>
          <p:nvPr/>
        </p:nvSpPr>
        <p:spPr>
          <a:xfrm>
            <a:off x="7133790" y="4394099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 </a:t>
            </a: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4A86E7"/>
                </a:solidFill>
                <a:latin typeface="Arial"/>
                <a:cs typeface="Arial"/>
              </a:rPr>
              <a:t>CAT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2"/>
          <p:cNvSpPr txBox="1"/>
          <p:nvPr/>
        </p:nvSpPr>
        <p:spPr>
          <a:xfrm>
            <a:off x="440502" y="5134456"/>
            <a:ext cx="13493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No </a:t>
            </a:r>
            <a:r>
              <a:rPr sz="1400" dirty="0">
                <a:latin typeface="Arial"/>
                <a:cs typeface="Arial"/>
              </a:rPr>
              <a:t>spatial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extent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6231650" y="5096077"/>
            <a:ext cx="12007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Multiple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Object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4"/>
          <p:cNvSpPr/>
          <p:nvPr/>
        </p:nvSpPr>
        <p:spPr>
          <a:xfrm>
            <a:off x="2383750" y="4779868"/>
            <a:ext cx="2067560" cy="352425"/>
          </a:xfrm>
          <a:custGeom>
            <a:avLst/>
            <a:gdLst/>
            <a:ahLst/>
            <a:cxnLst/>
            <a:rect l="l" t="t" r="r" b="b"/>
            <a:pathLst>
              <a:path w="2067560" h="352425">
                <a:moveTo>
                  <a:pt x="2066999" y="0"/>
                </a:moveTo>
                <a:lnTo>
                  <a:pt x="2060991" y="40343"/>
                </a:lnTo>
                <a:lnTo>
                  <a:pt x="2043877" y="77378"/>
                </a:lnTo>
                <a:lnTo>
                  <a:pt x="2017021" y="110047"/>
                </a:lnTo>
                <a:lnTo>
                  <a:pt x="1981791" y="137295"/>
                </a:lnTo>
                <a:lnTo>
                  <a:pt x="1939550" y="158066"/>
                </a:lnTo>
                <a:lnTo>
                  <a:pt x="1891666" y="171303"/>
                </a:lnTo>
                <a:lnTo>
                  <a:pt x="1839503" y="175949"/>
                </a:lnTo>
                <a:lnTo>
                  <a:pt x="1260996" y="175949"/>
                </a:lnTo>
                <a:lnTo>
                  <a:pt x="1208833" y="180596"/>
                </a:lnTo>
                <a:lnTo>
                  <a:pt x="1160949" y="193833"/>
                </a:lnTo>
                <a:lnTo>
                  <a:pt x="1118708" y="214604"/>
                </a:lnTo>
                <a:lnTo>
                  <a:pt x="1083478" y="241852"/>
                </a:lnTo>
                <a:lnTo>
                  <a:pt x="1056622" y="274521"/>
                </a:lnTo>
                <a:lnTo>
                  <a:pt x="1039508" y="311556"/>
                </a:lnTo>
                <a:lnTo>
                  <a:pt x="1033499" y="351899"/>
                </a:lnTo>
                <a:lnTo>
                  <a:pt x="1027491" y="311556"/>
                </a:lnTo>
                <a:lnTo>
                  <a:pt x="1010377" y="274521"/>
                </a:lnTo>
                <a:lnTo>
                  <a:pt x="983521" y="241852"/>
                </a:lnTo>
                <a:lnTo>
                  <a:pt x="948291" y="214604"/>
                </a:lnTo>
                <a:lnTo>
                  <a:pt x="906050" y="193833"/>
                </a:lnTo>
                <a:lnTo>
                  <a:pt x="858166" y="180596"/>
                </a:lnTo>
                <a:lnTo>
                  <a:pt x="8060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 txBox="1"/>
          <p:nvPr/>
        </p:nvSpPr>
        <p:spPr>
          <a:xfrm>
            <a:off x="2531924" y="5134456"/>
            <a:ext cx="17437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No objects, just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pixels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27"/>
          <p:cNvSpPr/>
          <p:nvPr/>
        </p:nvSpPr>
        <p:spPr>
          <a:xfrm>
            <a:off x="2301185" y="2498468"/>
            <a:ext cx="2137939" cy="1818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8"/>
          <p:cNvSpPr/>
          <p:nvPr/>
        </p:nvSpPr>
        <p:spPr>
          <a:xfrm>
            <a:off x="2367400" y="2867881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30">
                <a:moveTo>
                  <a:pt x="1637034" y="153281"/>
                </a:moveTo>
                <a:lnTo>
                  <a:pt x="1183464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7034" y="153281"/>
                </a:lnTo>
                <a:close/>
              </a:path>
              <a:path w="1642745" h="1154430">
                <a:moveTo>
                  <a:pt x="1619246" y="333582"/>
                </a:move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4" y="153281"/>
                </a:lnTo>
                <a:lnTo>
                  <a:pt x="1637034" y="153281"/>
                </a:lnTo>
                <a:lnTo>
                  <a:pt x="1632991" y="252451"/>
                </a:lnTo>
                <a:lnTo>
                  <a:pt x="1619246" y="333582"/>
                </a:lnTo>
                <a:close/>
              </a:path>
              <a:path w="1642745" h="1154430">
                <a:moveTo>
                  <a:pt x="110103" y="288501"/>
                </a:moveTo>
                <a:lnTo>
                  <a:pt x="0" y="261457"/>
                </a:lnTo>
                <a:lnTo>
                  <a:pt x="60425" y="190686"/>
                </a:lnTo>
                <a:lnTo>
                  <a:pt x="366968" y="162263"/>
                </a:lnTo>
                <a:lnTo>
                  <a:pt x="697253" y="261457"/>
                </a:lnTo>
                <a:lnTo>
                  <a:pt x="725811" y="270438"/>
                </a:lnTo>
                <a:lnTo>
                  <a:pt x="247700" y="270438"/>
                </a:lnTo>
                <a:lnTo>
                  <a:pt x="110103" y="288501"/>
                </a:lnTo>
                <a:close/>
              </a:path>
              <a:path w="1642745" h="1154430">
                <a:moveTo>
                  <a:pt x="899079" y="937629"/>
                </a:moveTo>
                <a:lnTo>
                  <a:pt x="871585" y="838460"/>
                </a:lnTo>
                <a:lnTo>
                  <a:pt x="825711" y="640122"/>
                </a:lnTo>
                <a:lnTo>
                  <a:pt x="807330" y="486814"/>
                </a:lnTo>
                <a:lnTo>
                  <a:pt x="642188" y="387670"/>
                </a:lnTo>
                <a:lnTo>
                  <a:pt x="394487" y="306513"/>
                </a:lnTo>
                <a:lnTo>
                  <a:pt x="247700" y="270438"/>
                </a:lnTo>
                <a:lnTo>
                  <a:pt x="725811" y="270438"/>
                </a:lnTo>
                <a:lnTo>
                  <a:pt x="926599" y="333582"/>
                </a:lnTo>
                <a:lnTo>
                  <a:pt x="1619246" y="333582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38248" y="721253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63557" y="919567"/>
                </a:lnTo>
                <a:lnTo>
                  <a:pt x="1027537" y="919567"/>
                </a:lnTo>
                <a:lnTo>
                  <a:pt x="899079" y="937629"/>
                </a:lnTo>
                <a:close/>
              </a:path>
              <a:path w="1642745" h="1154430">
                <a:moveTo>
                  <a:pt x="1550458" y="946636"/>
                </a:moveTo>
                <a:lnTo>
                  <a:pt x="1422000" y="883517"/>
                </a:lnTo>
                <a:lnTo>
                  <a:pt x="1458709" y="721253"/>
                </a:lnTo>
                <a:lnTo>
                  <a:pt x="1638248" y="721253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close/>
              </a:path>
              <a:path w="1642745" h="1154430">
                <a:moveTo>
                  <a:pt x="1211009" y="1154005"/>
                </a:moveTo>
                <a:lnTo>
                  <a:pt x="1082551" y="1063843"/>
                </a:lnTo>
                <a:lnTo>
                  <a:pt x="1027537" y="919567"/>
                </a:lnTo>
                <a:lnTo>
                  <a:pt x="1263557" y="919567"/>
                </a:lnTo>
                <a:lnTo>
                  <a:pt x="1288563" y="987051"/>
                </a:lnTo>
                <a:lnTo>
                  <a:pt x="1284377" y="1090887"/>
                </a:lnTo>
                <a:lnTo>
                  <a:pt x="1211009" y="11540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9"/>
          <p:cNvSpPr/>
          <p:nvPr/>
        </p:nvSpPr>
        <p:spPr>
          <a:xfrm>
            <a:off x="2367400" y="2867881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30">
                <a:moveTo>
                  <a:pt x="60425" y="190686"/>
                </a:moveTo>
                <a:lnTo>
                  <a:pt x="366968" y="162263"/>
                </a:lnTo>
                <a:lnTo>
                  <a:pt x="697253" y="261457"/>
                </a:ln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4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2991" y="252451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lnTo>
                  <a:pt x="1422000" y="883517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88563" y="987051"/>
                </a:lnTo>
                <a:lnTo>
                  <a:pt x="1284377" y="1090887"/>
                </a:lnTo>
                <a:lnTo>
                  <a:pt x="1211009" y="1154005"/>
                </a:lnTo>
                <a:lnTo>
                  <a:pt x="1082551" y="1063843"/>
                </a:lnTo>
                <a:lnTo>
                  <a:pt x="1027537" y="919567"/>
                </a:lnTo>
                <a:lnTo>
                  <a:pt x="899079" y="937629"/>
                </a:lnTo>
                <a:lnTo>
                  <a:pt x="871585" y="838460"/>
                </a:lnTo>
                <a:lnTo>
                  <a:pt x="825711" y="640122"/>
                </a:lnTo>
                <a:lnTo>
                  <a:pt x="807330" y="486814"/>
                </a:lnTo>
                <a:lnTo>
                  <a:pt x="642188" y="387670"/>
                </a:lnTo>
                <a:lnTo>
                  <a:pt x="394487" y="306513"/>
                </a:lnTo>
                <a:lnTo>
                  <a:pt x="247700" y="270438"/>
                </a:lnTo>
                <a:lnTo>
                  <a:pt x="110103" y="288501"/>
                </a:lnTo>
                <a:lnTo>
                  <a:pt x="0" y="261457"/>
                </a:lnTo>
              </a:path>
            </a:pathLst>
          </a:custGeom>
          <a:ln w="38099">
            <a:solidFill>
              <a:srgbClr val="FFD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0"/>
          <p:cNvSpPr/>
          <p:nvPr/>
        </p:nvSpPr>
        <p:spPr>
          <a:xfrm>
            <a:off x="2310024" y="3164106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4">
                <a:moveTo>
                  <a:pt x="2124328" y="695042"/>
                </a:move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2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373" y="86347"/>
                </a:lnTo>
                <a:lnTo>
                  <a:pt x="2124328" y="695042"/>
                </a:lnTo>
                <a:close/>
              </a:path>
              <a:path w="2132965" h="1138554">
                <a:moveTo>
                  <a:pt x="2132373" y="86347"/>
                </a:moveTo>
                <a:lnTo>
                  <a:pt x="1873677" y="86347"/>
                </a:lnTo>
                <a:lnTo>
                  <a:pt x="2132770" y="56329"/>
                </a:lnTo>
                <a:lnTo>
                  <a:pt x="2132373" y="86347"/>
                </a:lnTo>
                <a:close/>
              </a:path>
              <a:path w="2132965" h="1138554">
                <a:moveTo>
                  <a:pt x="2118472" y="1138097"/>
                </a:moveTo>
                <a:lnTo>
                  <a:pt x="0" y="1138097"/>
                </a:lnTo>
                <a:lnTo>
                  <a:pt x="0" y="200293"/>
                </a:lnTo>
                <a:lnTo>
                  <a:pt x="710923" y="115403"/>
                </a:lnTo>
                <a:lnTo>
                  <a:pt x="839524" y="240932"/>
                </a:lnTo>
                <a:lnTo>
                  <a:pt x="914552" y="643379"/>
                </a:lnTo>
                <a:lnTo>
                  <a:pt x="1077444" y="643379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2121839" y="883381"/>
                </a:lnTo>
                <a:lnTo>
                  <a:pt x="2118472" y="1138097"/>
                </a:lnTo>
                <a:close/>
              </a:path>
              <a:path w="2132965" h="1138554">
                <a:moveTo>
                  <a:pt x="2121839" y="883381"/>
                </a:move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5" y="632293"/>
                </a:lnTo>
                <a:lnTo>
                  <a:pt x="1343248" y="554753"/>
                </a:lnTo>
                <a:lnTo>
                  <a:pt x="1471850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2124328" y="695042"/>
                </a:lnTo>
                <a:lnTo>
                  <a:pt x="2121839" y="883381"/>
                </a:lnTo>
                <a:close/>
              </a:path>
              <a:path w="2132965" h="1138554">
                <a:moveTo>
                  <a:pt x="1077444" y="643379"/>
                </a:moveTo>
                <a:lnTo>
                  <a:pt x="914552" y="643379"/>
                </a:lnTo>
                <a:lnTo>
                  <a:pt x="1077269" y="642852"/>
                </a:lnTo>
                <a:lnTo>
                  <a:pt x="1077444" y="643379"/>
                </a:lnTo>
                <a:close/>
              </a:path>
            </a:pathLst>
          </a:custGeom>
          <a:solidFill>
            <a:srgbClr val="6AA8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/>
          <p:cNvSpPr/>
          <p:nvPr/>
        </p:nvSpPr>
        <p:spPr>
          <a:xfrm>
            <a:off x="2310025" y="3164106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4">
                <a:moveTo>
                  <a:pt x="0" y="200293"/>
                </a:moveTo>
                <a:lnTo>
                  <a:pt x="710923" y="115403"/>
                </a:lnTo>
                <a:lnTo>
                  <a:pt x="839524" y="240932"/>
                </a:lnTo>
                <a:lnTo>
                  <a:pt x="914552" y="643379"/>
                </a:lnTo>
                <a:lnTo>
                  <a:pt x="1077269" y="642852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5" y="632293"/>
                </a:lnTo>
                <a:lnTo>
                  <a:pt x="1343248" y="554753"/>
                </a:lnTo>
                <a:lnTo>
                  <a:pt x="1471850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2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770" y="56329"/>
                </a:lnTo>
                <a:lnTo>
                  <a:pt x="2118472" y="1138097"/>
                </a:lnTo>
                <a:lnTo>
                  <a:pt x="0" y="1138097"/>
                </a:lnTo>
                <a:lnTo>
                  <a:pt x="0" y="200293"/>
                </a:lnTo>
                <a:close/>
              </a:path>
            </a:pathLst>
          </a:custGeom>
          <a:ln w="38099">
            <a:solidFill>
              <a:srgbClr val="6AA8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/>
          <p:cNvSpPr/>
          <p:nvPr/>
        </p:nvSpPr>
        <p:spPr>
          <a:xfrm>
            <a:off x="2306449" y="2541081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1047401" y="358118"/>
                </a:move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5" y="73819"/>
                </a:lnTo>
                <a:lnTo>
                  <a:pt x="2129169" y="0"/>
                </a:lnTo>
                <a:lnTo>
                  <a:pt x="2124181" y="306456"/>
                </a:lnTo>
                <a:lnTo>
                  <a:pt x="1607592" y="306456"/>
                </a:lnTo>
                <a:lnTo>
                  <a:pt x="1581925" y="332303"/>
                </a:lnTo>
                <a:lnTo>
                  <a:pt x="1068177" y="332303"/>
                </a:lnTo>
                <a:lnTo>
                  <a:pt x="1047401" y="358118"/>
                </a:lnTo>
                <a:close/>
              </a:path>
              <a:path w="2129790" h="794385">
                <a:moveTo>
                  <a:pt x="2118472" y="657194"/>
                </a:move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2124181" y="306456"/>
                </a:lnTo>
                <a:lnTo>
                  <a:pt x="2118472" y="657194"/>
                </a:lnTo>
                <a:close/>
              </a:path>
              <a:path w="2129790" h="794385">
                <a:moveTo>
                  <a:pt x="0" y="793793"/>
                </a:move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47401" y="358118"/>
                </a:lnTo>
                <a:lnTo>
                  <a:pt x="1004102" y="411921"/>
                </a:lnTo>
                <a:lnTo>
                  <a:pt x="1014616" y="47259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27218" y="638728"/>
                </a:lnTo>
                <a:lnTo>
                  <a:pt x="639481" y="723649"/>
                </a:lnTo>
                <a:lnTo>
                  <a:pt x="0" y="793793"/>
                </a:lnTo>
                <a:close/>
              </a:path>
              <a:path w="2129790" h="794385">
                <a:moveTo>
                  <a:pt x="1264650" y="454125"/>
                </a:moveTo>
                <a:lnTo>
                  <a:pt x="1114595" y="343342"/>
                </a:lnTo>
                <a:lnTo>
                  <a:pt x="1068177" y="332303"/>
                </a:lnTo>
                <a:lnTo>
                  <a:pt x="1581925" y="332303"/>
                </a:lnTo>
                <a:lnTo>
                  <a:pt x="1468279" y="446745"/>
                </a:lnTo>
                <a:lnTo>
                  <a:pt x="1264650" y="454125"/>
                </a:lnTo>
                <a:close/>
              </a:path>
              <a:path w="2129790" h="794385">
                <a:moveTo>
                  <a:pt x="985994" y="627642"/>
                </a:moveTo>
                <a:lnTo>
                  <a:pt x="450119" y="472592"/>
                </a:lnTo>
                <a:lnTo>
                  <a:pt x="1014616" y="472592"/>
                </a:lnTo>
                <a:lnTo>
                  <a:pt x="1039568" y="616571"/>
                </a:lnTo>
                <a:lnTo>
                  <a:pt x="985994" y="627642"/>
                </a:lnTo>
                <a:close/>
              </a:path>
              <a:path w="2129790" h="794385">
                <a:moveTo>
                  <a:pt x="327218" y="638728"/>
                </a:moveTo>
                <a:lnTo>
                  <a:pt x="164352" y="638728"/>
                </a:lnTo>
                <a:lnTo>
                  <a:pt x="300079" y="631347"/>
                </a:lnTo>
                <a:lnTo>
                  <a:pt x="327218" y="638728"/>
                </a:lnTo>
                <a:close/>
              </a:path>
            </a:pathLst>
          </a:custGeom>
          <a:solidFill>
            <a:srgbClr val="C1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3"/>
          <p:cNvSpPr/>
          <p:nvPr/>
        </p:nvSpPr>
        <p:spPr>
          <a:xfrm>
            <a:off x="2306449" y="2541081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639481" y="723649"/>
                </a:moveTo>
                <a:lnTo>
                  <a:pt x="0" y="793793"/>
                </a:ln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5" y="73819"/>
                </a:lnTo>
                <a:lnTo>
                  <a:pt x="2129169" y="0"/>
                </a:lnTo>
                <a:lnTo>
                  <a:pt x="2118472" y="657194"/>
                </a:ln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1468279" y="446745"/>
                </a:lnTo>
                <a:lnTo>
                  <a:pt x="1264650" y="454125"/>
                </a:lnTo>
                <a:lnTo>
                  <a:pt x="1114595" y="343342"/>
                </a:lnTo>
                <a:lnTo>
                  <a:pt x="1068177" y="332303"/>
                </a:lnTo>
                <a:lnTo>
                  <a:pt x="1004102" y="411921"/>
                </a:lnTo>
                <a:lnTo>
                  <a:pt x="1039568" y="616571"/>
                </a:lnTo>
                <a:lnTo>
                  <a:pt x="985994" y="62764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00079" y="631347"/>
                </a:lnTo>
                <a:lnTo>
                  <a:pt x="639481" y="723649"/>
                </a:lnTo>
                <a:close/>
              </a:path>
            </a:pathLst>
          </a:custGeom>
          <a:ln w="38099">
            <a:solidFill>
              <a:srgbClr val="C17A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4"/>
          <p:cNvSpPr/>
          <p:nvPr/>
        </p:nvSpPr>
        <p:spPr>
          <a:xfrm>
            <a:off x="2313592" y="2500460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1" y="103387"/>
                </a:lnTo>
                <a:lnTo>
                  <a:pt x="1679064" y="136614"/>
                </a:lnTo>
                <a:lnTo>
                  <a:pt x="1010490" y="332287"/>
                </a:lnTo>
                <a:lnTo>
                  <a:pt x="678772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  <a:path w="2111375" h="480060">
                <a:moveTo>
                  <a:pt x="871690" y="372910"/>
                </a:moveTo>
                <a:lnTo>
                  <a:pt x="678772" y="332287"/>
                </a:lnTo>
                <a:lnTo>
                  <a:pt x="1010490" y="332287"/>
                </a:lnTo>
                <a:lnTo>
                  <a:pt x="871690" y="372910"/>
                </a:lnTo>
                <a:close/>
              </a:path>
            </a:pathLst>
          </a:custGeom>
          <a:solidFill>
            <a:srgbClr val="4A86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5"/>
          <p:cNvSpPr/>
          <p:nvPr/>
        </p:nvSpPr>
        <p:spPr>
          <a:xfrm>
            <a:off x="2313592" y="2500460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1" y="103387"/>
                </a:lnTo>
                <a:lnTo>
                  <a:pt x="1679064" y="136614"/>
                </a:lnTo>
                <a:lnTo>
                  <a:pt x="871690" y="372910"/>
                </a:lnTo>
                <a:lnTo>
                  <a:pt x="678772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</a:pathLst>
          </a:custGeom>
          <a:ln w="28574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495925" y="2315213"/>
            <a:ext cx="51403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000000"/>
                </a:solidFill>
              </a:rPr>
              <a:t>Beyond </a:t>
            </a:r>
            <a:r>
              <a:rPr sz="3000" spc="-5" dirty="0">
                <a:solidFill>
                  <a:srgbClr val="000000"/>
                </a:solidFill>
              </a:rPr>
              <a:t>2D Object</a:t>
            </a:r>
            <a:r>
              <a:rPr sz="3000" spc="-85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Detection...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100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83568" y="897057"/>
            <a:ext cx="814949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Object Detection </a:t>
            </a:r>
            <a:r>
              <a:rPr sz="2800" dirty="0">
                <a:solidFill>
                  <a:srgbClr val="000000"/>
                </a:solidFill>
              </a:rPr>
              <a:t>+</a:t>
            </a:r>
            <a:r>
              <a:rPr sz="2800" spc="-100" dirty="0">
                <a:solidFill>
                  <a:srgbClr val="000000"/>
                </a:solidFill>
              </a:rPr>
              <a:t> </a:t>
            </a:r>
            <a:r>
              <a:rPr sz="2800" spc="-5" dirty="0" smtClean="0">
                <a:solidFill>
                  <a:srgbClr val="000000"/>
                </a:solidFill>
              </a:rPr>
              <a:t>Captioning</a:t>
            </a:r>
            <a:r>
              <a:rPr lang="en-US" sz="2800" spc="-5" dirty="0" smtClean="0">
                <a:solidFill>
                  <a:srgbClr val="000000"/>
                </a:solidFill>
              </a:rPr>
              <a:t> </a:t>
            </a:r>
            <a:r>
              <a:rPr sz="2800" dirty="0" smtClean="0">
                <a:solidFill>
                  <a:srgbClr val="000000"/>
                </a:solidFill>
              </a:rPr>
              <a:t>= </a:t>
            </a:r>
            <a:r>
              <a:rPr sz="2800" spc="-5" dirty="0">
                <a:solidFill>
                  <a:srgbClr val="000000"/>
                </a:solidFill>
              </a:rPr>
              <a:t>Dense</a:t>
            </a:r>
            <a:r>
              <a:rPr sz="2800" spc="-3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Captioning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152400" y="2239521"/>
            <a:ext cx="8821424" cy="2853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73025" y="5902414"/>
            <a:ext cx="5540375" cy="2628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5"/>
              </a:spcBef>
            </a:pPr>
            <a:r>
              <a:rPr sz="800" dirty="0">
                <a:latin typeface="Arial"/>
                <a:cs typeface="Arial"/>
              </a:rPr>
              <a:t>Johnson, </a:t>
            </a:r>
            <a:r>
              <a:rPr sz="800" spc="-15" dirty="0">
                <a:latin typeface="Arial"/>
                <a:cs typeface="Arial"/>
              </a:rPr>
              <a:t>Karpathy, </a:t>
            </a:r>
            <a:r>
              <a:rPr sz="800" spc="-5" dirty="0">
                <a:latin typeface="Arial"/>
                <a:cs typeface="Arial"/>
              </a:rPr>
              <a:t>and Fei-Fei, </a:t>
            </a:r>
            <a:r>
              <a:rPr sz="800" dirty="0">
                <a:latin typeface="Arial"/>
                <a:cs typeface="Arial"/>
              </a:rPr>
              <a:t>“DenseCap: </a:t>
            </a:r>
            <a:r>
              <a:rPr sz="800" spc="-5" dirty="0">
                <a:latin typeface="Arial"/>
                <a:cs typeface="Arial"/>
              </a:rPr>
              <a:t>Fully Convolutional Localization Networks for Dense Captioning”, CVPR 2016  Figure </a:t>
            </a:r>
            <a:r>
              <a:rPr sz="800" dirty="0">
                <a:latin typeface="Arial"/>
                <a:cs typeface="Arial"/>
              </a:rPr>
              <a:t>copyright </a:t>
            </a:r>
            <a:r>
              <a:rPr sz="800" spc="-5" dirty="0">
                <a:latin typeface="Arial"/>
                <a:cs typeface="Arial"/>
              </a:rPr>
              <a:t>IEEE, 2016. Reproduced for educational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purposes.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101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39552" y="908720"/>
            <a:ext cx="821191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000000"/>
                </a:solidFill>
              </a:rPr>
              <a:t>Aside: </a:t>
            </a:r>
            <a:r>
              <a:rPr sz="2800" spc="-5" dirty="0">
                <a:solidFill>
                  <a:srgbClr val="000000"/>
                </a:solidFill>
              </a:rPr>
              <a:t>Object Detection </a:t>
            </a:r>
            <a:r>
              <a:rPr sz="2800" dirty="0">
                <a:solidFill>
                  <a:srgbClr val="000000"/>
                </a:solidFill>
              </a:rPr>
              <a:t>+</a:t>
            </a:r>
            <a:r>
              <a:rPr sz="2800" spc="-90" dirty="0">
                <a:solidFill>
                  <a:srgbClr val="000000"/>
                </a:solidFill>
              </a:rPr>
              <a:t> </a:t>
            </a:r>
            <a:r>
              <a:rPr sz="2800" spc="-5" dirty="0" smtClean="0">
                <a:solidFill>
                  <a:srgbClr val="000000"/>
                </a:solidFill>
              </a:rPr>
              <a:t>Captioning</a:t>
            </a:r>
            <a:r>
              <a:rPr lang="en-US" sz="2800" spc="-5" dirty="0" smtClean="0">
                <a:solidFill>
                  <a:srgbClr val="000000"/>
                </a:solidFill>
              </a:rPr>
              <a:t> </a:t>
            </a:r>
            <a:r>
              <a:rPr sz="2800" dirty="0" smtClean="0">
                <a:solidFill>
                  <a:srgbClr val="000000"/>
                </a:solidFill>
              </a:rPr>
              <a:t>= </a:t>
            </a:r>
            <a:r>
              <a:rPr sz="2800" spc="-5" dirty="0">
                <a:solidFill>
                  <a:srgbClr val="000000"/>
                </a:solidFill>
              </a:rPr>
              <a:t>Dense</a:t>
            </a:r>
            <a:r>
              <a:rPr sz="2800" spc="-2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Captioning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1458500" y="2028565"/>
            <a:ext cx="6641892" cy="31573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250724" y="5902414"/>
            <a:ext cx="5540375" cy="2628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5"/>
              </a:spcBef>
            </a:pPr>
            <a:r>
              <a:rPr sz="800" dirty="0">
                <a:latin typeface="Arial"/>
                <a:cs typeface="Arial"/>
              </a:rPr>
              <a:t>Johnson, </a:t>
            </a:r>
            <a:r>
              <a:rPr sz="800" spc="-15" dirty="0">
                <a:latin typeface="Arial"/>
                <a:cs typeface="Arial"/>
              </a:rPr>
              <a:t>Karpathy, </a:t>
            </a:r>
            <a:r>
              <a:rPr sz="800" spc="-5" dirty="0">
                <a:latin typeface="Arial"/>
                <a:cs typeface="Arial"/>
              </a:rPr>
              <a:t>and Fei-Fei, </a:t>
            </a:r>
            <a:r>
              <a:rPr sz="800" dirty="0">
                <a:latin typeface="Arial"/>
                <a:cs typeface="Arial"/>
              </a:rPr>
              <a:t>“DenseCap: </a:t>
            </a:r>
            <a:r>
              <a:rPr sz="800" spc="-5" dirty="0">
                <a:latin typeface="Arial"/>
                <a:cs typeface="Arial"/>
              </a:rPr>
              <a:t>Fully Convolutional Localization Networks for Dense Captioning”, CVPR 2016  Figure </a:t>
            </a:r>
            <a:r>
              <a:rPr sz="800" dirty="0">
                <a:latin typeface="Arial"/>
                <a:cs typeface="Arial"/>
              </a:rPr>
              <a:t>copyright </a:t>
            </a:r>
            <a:r>
              <a:rPr sz="800" spc="-5" dirty="0">
                <a:latin typeface="Arial"/>
                <a:cs typeface="Arial"/>
              </a:rPr>
              <a:t>IEEE, 2016. Reproduced for educational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purposes.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  <p:transition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102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55576" y="836712"/>
            <a:ext cx="69011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000000"/>
                </a:solidFill>
              </a:rPr>
              <a:t>Objects </a:t>
            </a:r>
            <a:r>
              <a:rPr sz="3000" dirty="0">
                <a:solidFill>
                  <a:srgbClr val="000000"/>
                </a:solidFill>
              </a:rPr>
              <a:t>+ </a:t>
            </a:r>
            <a:r>
              <a:rPr sz="3000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Relationships</a:t>
            </a:r>
            <a:r>
              <a:rPr sz="3000" spc="-5" dirty="0">
                <a:solidFill>
                  <a:srgbClr val="000000"/>
                </a:solidFill>
              </a:rPr>
              <a:t> </a:t>
            </a:r>
            <a:r>
              <a:rPr sz="3000" dirty="0">
                <a:solidFill>
                  <a:srgbClr val="000000"/>
                </a:solidFill>
              </a:rPr>
              <a:t>= </a:t>
            </a:r>
            <a:r>
              <a:rPr sz="3000" spc="-10" dirty="0">
                <a:solidFill>
                  <a:srgbClr val="000000"/>
                </a:solidFill>
              </a:rPr>
              <a:t>Scene</a:t>
            </a:r>
            <a:r>
              <a:rPr sz="3000" spc="-65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Graphs</a:t>
            </a:r>
            <a:endParaRPr sz="3000" dirty="0"/>
          </a:p>
        </p:txBody>
      </p:sp>
      <p:sp>
        <p:nvSpPr>
          <p:cNvPr id="7" name="object 3"/>
          <p:cNvSpPr/>
          <p:nvPr/>
        </p:nvSpPr>
        <p:spPr>
          <a:xfrm>
            <a:off x="395536" y="1923052"/>
            <a:ext cx="4731099" cy="3548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5416186" y="2079376"/>
            <a:ext cx="3464450" cy="1855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4886536" y="4375502"/>
            <a:ext cx="3994098" cy="526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 txBox="1"/>
          <p:nvPr/>
        </p:nvSpPr>
        <p:spPr>
          <a:xfrm>
            <a:off x="5004048" y="5661248"/>
            <a:ext cx="3947160" cy="5187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85"/>
              </a:spcBef>
            </a:pPr>
            <a:r>
              <a:rPr sz="800" spc="-5" dirty="0">
                <a:latin typeface="Arial"/>
                <a:cs typeface="Arial"/>
              </a:rPr>
              <a:t>Krishna, </a:t>
            </a:r>
            <a:r>
              <a:rPr sz="800" spc="-15" dirty="0">
                <a:latin typeface="Arial"/>
                <a:cs typeface="Arial"/>
              </a:rPr>
              <a:t>Ranjay, Yuke </a:t>
            </a:r>
            <a:r>
              <a:rPr sz="800" spc="-5" dirty="0">
                <a:latin typeface="Arial"/>
                <a:cs typeface="Arial"/>
              </a:rPr>
              <a:t>Zhu, Oliver Groth, </a:t>
            </a:r>
            <a:r>
              <a:rPr sz="800" dirty="0">
                <a:latin typeface="Arial"/>
                <a:cs typeface="Arial"/>
              </a:rPr>
              <a:t>Justin Johnson, </a:t>
            </a:r>
            <a:r>
              <a:rPr sz="800" spc="-5" dirty="0">
                <a:latin typeface="Arial"/>
                <a:cs typeface="Arial"/>
              </a:rPr>
              <a:t>Kenji Hata, </a:t>
            </a:r>
            <a:r>
              <a:rPr sz="800" dirty="0">
                <a:latin typeface="Arial"/>
                <a:cs typeface="Arial"/>
              </a:rPr>
              <a:t>Joshua </a:t>
            </a:r>
            <a:r>
              <a:rPr sz="800" spc="-5" dirty="0">
                <a:latin typeface="Arial"/>
                <a:cs typeface="Arial"/>
              </a:rPr>
              <a:t>Kravitz,  Stephanie Chen et al. </a:t>
            </a:r>
            <a:r>
              <a:rPr sz="800" spc="-10" dirty="0">
                <a:latin typeface="Arial"/>
                <a:cs typeface="Arial"/>
              </a:rPr>
              <a:t>"Visual </a:t>
            </a:r>
            <a:r>
              <a:rPr sz="800" spc="-5" dirty="0">
                <a:latin typeface="Arial"/>
                <a:cs typeface="Arial"/>
              </a:rPr>
              <a:t>genome: Connecting language and </a:t>
            </a:r>
            <a:r>
              <a:rPr sz="800" dirty="0">
                <a:latin typeface="Arial"/>
                <a:cs typeface="Arial"/>
              </a:rPr>
              <a:t>vision </a:t>
            </a:r>
            <a:r>
              <a:rPr sz="800" spc="-5" dirty="0">
                <a:latin typeface="Arial"/>
                <a:cs typeface="Arial"/>
              </a:rPr>
              <a:t>using  </a:t>
            </a:r>
            <a:r>
              <a:rPr sz="800" dirty="0">
                <a:latin typeface="Arial"/>
                <a:cs typeface="Arial"/>
              </a:rPr>
              <a:t>crowdsourced </a:t>
            </a:r>
            <a:r>
              <a:rPr sz="800" spc="-5" dirty="0">
                <a:latin typeface="Arial"/>
                <a:cs typeface="Arial"/>
              </a:rPr>
              <a:t>dense image annotations." International </a:t>
            </a:r>
            <a:r>
              <a:rPr sz="800" dirty="0">
                <a:latin typeface="Arial"/>
                <a:cs typeface="Arial"/>
              </a:rPr>
              <a:t>Journal </a:t>
            </a:r>
            <a:r>
              <a:rPr sz="800" spc="-5" dirty="0">
                <a:latin typeface="Arial"/>
                <a:cs typeface="Arial"/>
              </a:rPr>
              <a:t>of Computer </a:t>
            </a:r>
            <a:r>
              <a:rPr sz="800" spc="-10" dirty="0">
                <a:latin typeface="Arial"/>
                <a:cs typeface="Arial"/>
              </a:rPr>
              <a:t>Vision </a:t>
            </a:r>
            <a:r>
              <a:rPr sz="800" spc="-5" dirty="0">
                <a:latin typeface="Arial"/>
                <a:cs typeface="Arial"/>
              </a:rPr>
              <a:t>123,  no. </a:t>
            </a:r>
            <a:r>
              <a:rPr sz="800" dirty="0">
                <a:latin typeface="Arial"/>
                <a:cs typeface="Arial"/>
              </a:rPr>
              <a:t>1 (2017):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32-73.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103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848385" y="1129240"/>
            <a:ext cx="405955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000000"/>
                </a:solidFill>
              </a:rPr>
              <a:t>Scene </a:t>
            </a:r>
            <a:r>
              <a:rPr sz="3000" spc="-5" dirty="0">
                <a:solidFill>
                  <a:srgbClr val="000000"/>
                </a:solidFill>
              </a:rPr>
              <a:t>Graph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Prediction</a:t>
            </a:r>
            <a:endParaRPr sz="3000"/>
          </a:p>
        </p:txBody>
      </p:sp>
      <p:sp>
        <p:nvSpPr>
          <p:cNvPr id="7" name="object 3"/>
          <p:cNvSpPr/>
          <p:nvPr/>
        </p:nvSpPr>
        <p:spPr>
          <a:xfrm>
            <a:off x="1879984" y="1675690"/>
            <a:ext cx="6148400" cy="32211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522835" y="5030063"/>
            <a:ext cx="4429760" cy="2711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85"/>
              </a:spcBef>
            </a:pPr>
            <a:r>
              <a:rPr sz="800" spc="-5" dirty="0">
                <a:latin typeface="Arial"/>
                <a:cs typeface="Arial"/>
              </a:rPr>
              <a:t>Xu, Zhu, </a:t>
            </a:r>
            <a:r>
              <a:rPr sz="800" spc="-15" dirty="0">
                <a:latin typeface="Arial"/>
                <a:cs typeface="Arial"/>
              </a:rPr>
              <a:t>Choy, </a:t>
            </a:r>
            <a:r>
              <a:rPr sz="800" spc="-5" dirty="0">
                <a:latin typeface="Arial"/>
                <a:cs typeface="Arial"/>
              </a:rPr>
              <a:t>and Fei-Fei, </a:t>
            </a:r>
            <a:r>
              <a:rPr sz="800" dirty="0">
                <a:latin typeface="Arial"/>
                <a:cs typeface="Arial"/>
              </a:rPr>
              <a:t>“Scene </a:t>
            </a:r>
            <a:r>
              <a:rPr sz="800" spc="-5" dirty="0">
                <a:latin typeface="Arial"/>
                <a:cs typeface="Arial"/>
              </a:rPr>
              <a:t>Graph Generation by Iterative </a:t>
            </a:r>
            <a:r>
              <a:rPr sz="800" dirty="0">
                <a:latin typeface="Arial"/>
                <a:cs typeface="Arial"/>
              </a:rPr>
              <a:t>Message </a:t>
            </a:r>
            <a:r>
              <a:rPr sz="800" spc="-5" dirty="0">
                <a:latin typeface="Arial"/>
                <a:cs typeface="Arial"/>
              </a:rPr>
              <a:t>Passing”, CVPR 2017  Figure </a:t>
            </a:r>
            <a:r>
              <a:rPr sz="800" dirty="0">
                <a:latin typeface="Arial"/>
                <a:cs typeface="Arial"/>
              </a:rPr>
              <a:t>copyright </a:t>
            </a:r>
            <a:r>
              <a:rPr sz="800" spc="-5" dirty="0">
                <a:latin typeface="Arial"/>
                <a:cs typeface="Arial"/>
              </a:rPr>
              <a:t>IEEE, 2018. Reproduced for educational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purposes.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104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36844" y="1431879"/>
            <a:ext cx="34296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000000"/>
                </a:solidFill>
              </a:rPr>
              <a:t>3D Object</a:t>
            </a:r>
            <a:r>
              <a:rPr sz="3000" spc="-95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Detection</a:t>
            </a:r>
            <a:endParaRPr sz="3000"/>
          </a:p>
        </p:txBody>
      </p:sp>
      <p:sp>
        <p:nvSpPr>
          <p:cNvPr id="7" name="object 3"/>
          <p:cNvSpPr/>
          <p:nvPr/>
        </p:nvSpPr>
        <p:spPr>
          <a:xfrm>
            <a:off x="5909617" y="1994421"/>
            <a:ext cx="1915554" cy="1963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5909617" y="2270646"/>
            <a:ext cx="1562869" cy="1963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5963332" y="2544043"/>
            <a:ext cx="920911" cy="1989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908289" y="3099321"/>
            <a:ext cx="1916883" cy="1963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5963332" y="3648943"/>
            <a:ext cx="1910543" cy="1989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5908289" y="3375546"/>
            <a:ext cx="2412852" cy="1963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5904697" y="4203477"/>
            <a:ext cx="2843767" cy="1968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5915967" y="4756671"/>
            <a:ext cx="2804331" cy="19615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5906889" y="5032896"/>
            <a:ext cx="1567532" cy="1963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32219" y="2258591"/>
            <a:ext cx="4948599" cy="28330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105</a:t>
            </a:fld>
            <a:endParaRPr lang="en-US"/>
          </a:p>
        </p:txBody>
      </p:sp>
      <p:sp>
        <p:nvSpPr>
          <p:cNvPr id="6" name="object 2"/>
          <p:cNvSpPr/>
          <p:nvPr/>
        </p:nvSpPr>
        <p:spPr>
          <a:xfrm>
            <a:off x="813519" y="1964261"/>
            <a:ext cx="4197992" cy="33824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/>
          <p:nvPr/>
        </p:nvSpPr>
        <p:spPr>
          <a:xfrm>
            <a:off x="5627218" y="2043641"/>
            <a:ext cx="2498501" cy="1963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5633370" y="2320313"/>
            <a:ext cx="1533115" cy="1957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7249197" y="2365705"/>
            <a:ext cx="285750" cy="150495"/>
          </a:xfrm>
          <a:custGeom>
            <a:avLst/>
            <a:gdLst/>
            <a:ahLst/>
            <a:cxnLst/>
            <a:rect l="l" t="t" r="r" b="b"/>
            <a:pathLst>
              <a:path w="285750" h="150494">
                <a:moveTo>
                  <a:pt x="63715" y="18752"/>
                </a:moveTo>
                <a:lnTo>
                  <a:pt x="23849" y="18752"/>
                </a:lnTo>
                <a:lnTo>
                  <a:pt x="26429" y="14982"/>
                </a:lnTo>
                <a:lnTo>
                  <a:pt x="44090" y="892"/>
                </a:lnTo>
                <a:lnTo>
                  <a:pt x="46173" y="297"/>
                </a:lnTo>
                <a:lnTo>
                  <a:pt x="48257" y="0"/>
                </a:lnTo>
                <a:lnTo>
                  <a:pt x="51234" y="0"/>
                </a:lnTo>
                <a:lnTo>
                  <a:pt x="52226" y="49"/>
                </a:lnTo>
                <a:lnTo>
                  <a:pt x="54508" y="248"/>
                </a:lnTo>
                <a:lnTo>
                  <a:pt x="55698" y="446"/>
                </a:lnTo>
                <a:lnTo>
                  <a:pt x="56889" y="744"/>
                </a:lnTo>
                <a:lnTo>
                  <a:pt x="58080" y="942"/>
                </a:lnTo>
                <a:lnTo>
                  <a:pt x="59122" y="1240"/>
                </a:lnTo>
                <a:lnTo>
                  <a:pt x="60014" y="1637"/>
                </a:lnTo>
                <a:lnTo>
                  <a:pt x="60907" y="1934"/>
                </a:lnTo>
                <a:lnTo>
                  <a:pt x="61552" y="2282"/>
                </a:lnTo>
                <a:lnTo>
                  <a:pt x="61949" y="2678"/>
                </a:lnTo>
                <a:lnTo>
                  <a:pt x="62346" y="2976"/>
                </a:lnTo>
                <a:lnTo>
                  <a:pt x="62644" y="3373"/>
                </a:lnTo>
                <a:lnTo>
                  <a:pt x="62842" y="3869"/>
                </a:lnTo>
                <a:lnTo>
                  <a:pt x="63041" y="4266"/>
                </a:lnTo>
                <a:lnTo>
                  <a:pt x="63202" y="4960"/>
                </a:lnTo>
                <a:lnTo>
                  <a:pt x="63289" y="5655"/>
                </a:lnTo>
                <a:lnTo>
                  <a:pt x="63487" y="6449"/>
                </a:lnTo>
                <a:lnTo>
                  <a:pt x="63586" y="9227"/>
                </a:lnTo>
                <a:lnTo>
                  <a:pt x="63711" y="11906"/>
                </a:lnTo>
                <a:lnTo>
                  <a:pt x="63715" y="18752"/>
                </a:lnTo>
                <a:close/>
              </a:path>
              <a:path w="285750" h="150494">
                <a:moveTo>
                  <a:pt x="16656" y="110430"/>
                </a:moveTo>
                <a:lnTo>
                  <a:pt x="11100" y="110430"/>
                </a:lnTo>
                <a:lnTo>
                  <a:pt x="8818" y="110331"/>
                </a:lnTo>
                <a:lnTo>
                  <a:pt x="0" y="5109"/>
                </a:lnTo>
                <a:lnTo>
                  <a:pt x="96" y="4861"/>
                </a:lnTo>
                <a:lnTo>
                  <a:pt x="9562" y="1785"/>
                </a:lnTo>
                <a:lnTo>
                  <a:pt x="14324" y="1785"/>
                </a:lnTo>
                <a:lnTo>
                  <a:pt x="16259" y="1885"/>
                </a:lnTo>
                <a:lnTo>
                  <a:pt x="19335" y="2282"/>
                </a:lnTo>
                <a:lnTo>
                  <a:pt x="20525" y="2579"/>
                </a:lnTo>
                <a:lnTo>
                  <a:pt x="21319" y="2976"/>
                </a:lnTo>
                <a:lnTo>
                  <a:pt x="22212" y="3373"/>
                </a:lnTo>
                <a:lnTo>
                  <a:pt x="22857" y="3869"/>
                </a:lnTo>
                <a:lnTo>
                  <a:pt x="23254" y="4464"/>
                </a:lnTo>
                <a:lnTo>
                  <a:pt x="23651" y="4960"/>
                </a:lnTo>
                <a:lnTo>
                  <a:pt x="23849" y="5556"/>
                </a:lnTo>
                <a:lnTo>
                  <a:pt x="23849" y="18752"/>
                </a:lnTo>
                <a:lnTo>
                  <a:pt x="63715" y="18752"/>
                </a:lnTo>
                <a:lnTo>
                  <a:pt x="63636" y="20488"/>
                </a:lnTo>
                <a:lnTo>
                  <a:pt x="63438" y="22175"/>
                </a:lnTo>
                <a:lnTo>
                  <a:pt x="63338" y="23862"/>
                </a:lnTo>
                <a:lnTo>
                  <a:pt x="63140" y="25201"/>
                </a:lnTo>
                <a:lnTo>
                  <a:pt x="62798" y="26342"/>
                </a:lnTo>
                <a:lnTo>
                  <a:pt x="47066" y="26342"/>
                </a:lnTo>
                <a:lnTo>
                  <a:pt x="45529" y="26640"/>
                </a:lnTo>
                <a:lnTo>
                  <a:pt x="42353" y="27830"/>
                </a:lnTo>
                <a:lnTo>
                  <a:pt x="40716" y="28823"/>
                </a:lnTo>
                <a:lnTo>
                  <a:pt x="39030" y="30212"/>
                </a:lnTo>
                <a:lnTo>
                  <a:pt x="37343" y="31501"/>
                </a:lnTo>
                <a:lnTo>
                  <a:pt x="35607" y="33287"/>
                </a:lnTo>
                <a:lnTo>
                  <a:pt x="33821" y="35569"/>
                </a:lnTo>
                <a:lnTo>
                  <a:pt x="32035" y="37752"/>
                </a:lnTo>
                <a:lnTo>
                  <a:pt x="30100" y="40481"/>
                </a:lnTo>
                <a:lnTo>
                  <a:pt x="28016" y="43755"/>
                </a:lnTo>
                <a:lnTo>
                  <a:pt x="28016" y="106610"/>
                </a:lnTo>
                <a:lnTo>
                  <a:pt x="27768" y="107305"/>
                </a:lnTo>
                <a:lnTo>
                  <a:pt x="18938" y="110331"/>
                </a:lnTo>
                <a:lnTo>
                  <a:pt x="16656" y="110430"/>
                </a:lnTo>
                <a:close/>
              </a:path>
              <a:path w="285750" h="150494">
                <a:moveTo>
                  <a:pt x="60659" y="28723"/>
                </a:moveTo>
                <a:lnTo>
                  <a:pt x="59270" y="28723"/>
                </a:lnTo>
                <a:lnTo>
                  <a:pt x="58576" y="28624"/>
                </a:lnTo>
                <a:lnTo>
                  <a:pt x="57782" y="28426"/>
                </a:lnTo>
                <a:lnTo>
                  <a:pt x="57087" y="28128"/>
                </a:lnTo>
                <a:lnTo>
                  <a:pt x="56244" y="27830"/>
                </a:lnTo>
                <a:lnTo>
                  <a:pt x="55252" y="27533"/>
                </a:lnTo>
                <a:lnTo>
                  <a:pt x="54359" y="27235"/>
                </a:lnTo>
                <a:lnTo>
                  <a:pt x="53367" y="26987"/>
                </a:lnTo>
                <a:lnTo>
                  <a:pt x="52275" y="26789"/>
                </a:lnTo>
                <a:lnTo>
                  <a:pt x="51184" y="26491"/>
                </a:lnTo>
                <a:lnTo>
                  <a:pt x="49944" y="26342"/>
                </a:lnTo>
                <a:lnTo>
                  <a:pt x="62798" y="26342"/>
                </a:lnTo>
                <a:lnTo>
                  <a:pt x="62516" y="27235"/>
                </a:lnTo>
                <a:lnTo>
                  <a:pt x="62148" y="27880"/>
                </a:lnTo>
                <a:lnTo>
                  <a:pt x="61255" y="28575"/>
                </a:lnTo>
                <a:lnTo>
                  <a:pt x="60659" y="28723"/>
                </a:lnTo>
                <a:close/>
              </a:path>
              <a:path w="285750" h="150494">
                <a:moveTo>
                  <a:pt x="86655" y="31253"/>
                </a:moveTo>
                <a:lnTo>
                  <a:pt x="84670" y="31253"/>
                </a:lnTo>
                <a:lnTo>
                  <a:pt x="83926" y="31005"/>
                </a:lnTo>
                <a:lnTo>
                  <a:pt x="80404" y="17710"/>
                </a:lnTo>
                <a:lnTo>
                  <a:pt x="80602" y="15875"/>
                </a:lnTo>
                <a:lnTo>
                  <a:pt x="80999" y="14585"/>
                </a:lnTo>
                <a:lnTo>
                  <a:pt x="81396" y="13196"/>
                </a:lnTo>
                <a:lnTo>
                  <a:pt x="82091" y="12005"/>
                </a:lnTo>
                <a:lnTo>
                  <a:pt x="84174" y="9921"/>
                </a:lnTo>
                <a:lnTo>
                  <a:pt x="86010" y="8731"/>
                </a:lnTo>
                <a:lnTo>
                  <a:pt x="88589" y="7441"/>
                </a:lnTo>
                <a:lnTo>
                  <a:pt x="91169" y="6052"/>
                </a:lnTo>
                <a:lnTo>
                  <a:pt x="117561" y="0"/>
                </a:lnTo>
                <a:lnTo>
                  <a:pt x="129765" y="0"/>
                </a:lnTo>
                <a:lnTo>
                  <a:pt x="163357" y="21282"/>
                </a:lnTo>
                <a:lnTo>
                  <a:pt x="114783" y="21282"/>
                </a:lnTo>
                <a:lnTo>
                  <a:pt x="110566" y="21828"/>
                </a:lnTo>
                <a:lnTo>
                  <a:pt x="106895" y="22919"/>
                </a:lnTo>
                <a:lnTo>
                  <a:pt x="103224" y="23911"/>
                </a:lnTo>
                <a:lnTo>
                  <a:pt x="99950" y="25052"/>
                </a:lnTo>
                <a:lnTo>
                  <a:pt x="97073" y="26342"/>
                </a:lnTo>
                <a:lnTo>
                  <a:pt x="94295" y="27533"/>
                </a:lnTo>
                <a:lnTo>
                  <a:pt x="91963" y="28674"/>
                </a:lnTo>
                <a:lnTo>
                  <a:pt x="90078" y="29765"/>
                </a:lnTo>
                <a:lnTo>
                  <a:pt x="88193" y="30757"/>
                </a:lnTo>
                <a:lnTo>
                  <a:pt x="86655" y="31253"/>
                </a:lnTo>
                <a:close/>
              </a:path>
              <a:path w="285750" h="150494">
                <a:moveTo>
                  <a:pt x="117660" y="112216"/>
                </a:moveTo>
                <a:lnTo>
                  <a:pt x="105953" y="112216"/>
                </a:lnTo>
                <a:lnTo>
                  <a:pt x="101091" y="111521"/>
                </a:lnTo>
                <a:lnTo>
                  <a:pt x="74897" y="85278"/>
                </a:lnTo>
                <a:lnTo>
                  <a:pt x="74897" y="74066"/>
                </a:lnTo>
                <a:lnTo>
                  <a:pt x="105258" y="48071"/>
                </a:lnTo>
                <a:lnTo>
                  <a:pt x="112005" y="46682"/>
                </a:lnTo>
                <a:lnTo>
                  <a:pt x="119794" y="45987"/>
                </a:lnTo>
                <a:lnTo>
                  <a:pt x="138298" y="45987"/>
                </a:lnTo>
                <a:lnTo>
                  <a:pt x="138298" y="36810"/>
                </a:lnTo>
                <a:lnTo>
                  <a:pt x="138000" y="34081"/>
                </a:lnTo>
                <a:lnTo>
                  <a:pt x="136810" y="29319"/>
                </a:lnTo>
                <a:lnTo>
                  <a:pt x="135768" y="27384"/>
                </a:lnTo>
                <a:lnTo>
                  <a:pt x="134280" y="25896"/>
                </a:lnTo>
                <a:lnTo>
                  <a:pt x="132791" y="24308"/>
                </a:lnTo>
                <a:lnTo>
                  <a:pt x="130857" y="23167"/>
                </a:lnTo>
                <a:lnTo>
                  <a:pt x="128475" y="22473"/>
                </a:lnTo>
                <a:lnTo>
                  <a:pt x="126094" y="21679"/>
                </a:lnTo>
                <a:lnTo>
                  <a:pt x="123118" y="21282"/>
                </a:lnTo>
                <a:lnTo>
                  <a:pt x="163357" y="21282"/>
                </a:lnTo>
                <a:lnTo>
                  <a:pt x="165137" y="26541"/>
                </a:lnTo>
                <a:lnTo>
                  <a:pt x="165980" y="32444"/>
                </a:lnTo>
                <a:lnTo>
                  <a:pt x="165980" y="63549"/>
                </a:lnTo>
                <a:lnTo>
                  <a:pt x="123118" y="63549"/>
                </a:lnTo>
                <a:lnTo>
                  <a:pt x="119248" y="63896"/>
                </a:lnTo>
                <a:lnTo>
                  <a:pt x="112799" y="65285"/>
                </a:lnTo>
                <a:lnTo>
                  <a:pt x="110219" y="66327"/>
                </a:lnTo>
                <a:lnTo>
                  <a:pt x="108235" y="67716"/>
                </a:lnTo>
                <a:lnTo>
                  <a:pt x="106250" y="69006"/>
                </a:lnTo>
                <a:lnTo>
                  <a:pt x="104762" y="70594"/>
                </a:lnTo>
                <a:lnTo>
                  <a:pt x="103770" y="72479"/>
                </a:lnTo>
                <a:lnTo>
                  <a:pt x="102877" y="74364"/>
                </a:lnTo>
                <a:lnTo>
                  <a:pt x="102430" y="76547"/>
                </a:lnTo>
                <a:lnTo>
                  <a:pt x="102430" y="83194"/>
                </a:lnTo>
                <a:lnTo>
                  <a:pt x="103720" y="86469"/>
                </a:lnTo>
                <a:lnTo>
                  <a:pt x="106300" y="88850"/>
                </a:lnTo>
                <a:lnTo>
                  <a:pt x="108979" y="91231"/>
                </a:lnTo>
                <a:lnTo>
                  <a:pt x="112650" y="92422"/>
                </a:lnTo>
                <a:lnTo>
                  <a:pt x="165980" y="92422"/>
                </a:lnTo>
                <a:lnTo>
                  <a:pt x="165980" y="98226"/>
                </a:lnTo>
                <a:lnTo>
                  <a:pt x="142763" y="98226"/>
                </a:lnTo>
                <a:lnTo>
                  <a:pt x="138596" y="102691"/>
                </a:lnTo>
                <a:lnTo>
                  <a:pt x="133883" y="106164"/>
                </a:lnTo>
                <a:lnTo>
                  <a:pt x="128624" y="108644"/>
                </a:lnTo>
                <a:lnTo>
                  <a:pt x="123465" y="111025"/>
                </a:lnTo>
                <a:lnTo>
                  <a:pt x="117660" y="112216"/>
                </a:lnTo>
                <a:close/>
              </a:path>
              <a:path w="285750" h="150494">
                <a:moveTo>
                  <a:pt x="165980" y="92422"/>
                </a:moveTo>
                <a:lnTo>
                  <a:pt x="121282" y="92422"/>
                </a:lnTo>
                <a:lnTo>
                  <a:pt x="124903" y="91430"/>
                </a:lnTo>
                <a:lnTo>
                  <a:pt x="128178" y="89445"/>
                </a:lnTo>
                <a:lnTo>
                  <a:pt x="131551" y="87362"/>
                </a:lnTo>
                <a:lnTo>
                  <a:pt x="134925" y="84385"/>
                </a:lnTo>
                <a:lnTo>
                  <a:pt x="138298" y="80516"/>
                </a:lnTo>
                <a:lnTo>
                  <a:pt x="138298" y="63549"/>
                </a:lnTo>
                <a:lnTo>
                  <a:pt x="165980" y="63549"/>
                </a:lnTo>
                <a:lnTo>
                  <a:pt x="165980" y="92422"/>
                </a:lnTo>
                <a:close/>
              </a:path>
              <a:path w="285750" h="150494">
                <a:moveTo>
                  <a:pt x="157298" y="110430"/>
                </a:moveTo>
                <a:lnTo>
                  <a:pt x="150849" y="110430"/>
                </a:lnTo>
                <a:lnTo>
                  <a:pt x="148369" y="110281"/>
                </a:lnTo>
                <a:lnTo>
                  <a:pt x="145293" y="109686"/>
                </a:lnTo>
                <a:lnTo>
                  <a:pt x="144251" y="109239"/>
                </a:lnTo>
                <a:lnTo>
                  <a:pt x="143061" y="108049"/>
                </a:lnTo>
                <a:lnTo>
                  <a:pt x="142763" y="107255"/>
                </a:lnTo>
                <a:lnTo>
                  <a:pt x="142763" y="98226"/>
                </a:lnTo>
                <a:lnTo>
                  <a:pt x="165980" y="98226"/>
                </a:lnTo>
                <a:lnTo>
                  <a:pt x="165980" y="107255"/>
                </a:lnTo>
                <a:lnTo>
                  <a:pt x="165583" y="108049"/>
                </a:lnTo>
                <a:lnTo>
                  <a:pt x="164674" y="108743"/>
                </a:lnTo>
                <a:lnTo>
                  <a:pt x="164095" y="109239"/>
                </a:lnTo>
                <a:lnTo>
                  <a:pt x="162904" y="109686"/>
                </a:lnTo>
                <a:lnTo>
                  <a:pt x="159630" y="110281"/>
                </a:lnTo>
                <a:lnTo>
                  <a:pt x="157298" y="110430"/>
                </a:lnTo>
                <a:close/>
              </a:path>
              <a:path w="285750" h="150494">
                <a:moveTo>
                  <a:pt x="226838" y="150167"/>
                </a:moveTo>
                <a:lnTo>
                  <a:pt x="218107" y="150167"/>
                </a:lnTo>
                <a:lnTo>
                  <a:pt x="215726" y="150018"/>
                </a:lnTo>
                <a:lnTo>
                  <a:pt x="213940" y="149721"/>
                </a:lnTo>
                <a:lnTo>
                  <a:pt x="212154" y="149522"/>
                </a:lnTo>
                <a:lnTo>
                  <a:pt x="210815" y="149125"/>
                </a:lnTo>
                <a:lnTo>
                  <a:pt x="209029" y="147935"/>
                </a:lnTo>
                <a:lnTo>
                  <a:pt x="208533" y="147191"/>
                </a:lnTo>
                <a:lnTo>
                  <a:pt x="208436" y="144958"/>
                </a:lnTo>
                <a:lnTo>
                  <a:pt x="208582" y="144313"/>
                </a:lnTo>
                <a:lnTo>
                  <a:pt x="209177" y="143023"/>
                </a:lnTo>
                <a:lnTo>
                  <a:pt x="222423" y="109686"/>
                </a:lnTo>
                <a:lnTo>
                  <a:pt x="218107" y="104626"/>
                </a:lnTo>
                <a:lnTo>
                  <a:pt x="183728" y="13096"/>
                </a:lnTo>
                <a:lnTo>
                  <a:pt x="182835" y="10517"/>
                </a:lnTo>
                <a:lnTo>
                  <a:pt x="182478" y="8929"/>
                </a:lnTo>
                <a:lnTo>
                  <a:pt x="182449" y="5605"/>
                </a:lnTo>
                <a:lnTo>
                  <a:pt x="182835" y="4663"/>
                </a:lnTo>
                <a:lnTo>
                  <a:pt x="184621" y="3075"/>
                </a:lnTo>
                <a:lnTo>
                  <a:pt x="186109" y="2530"/>
                </a:lnTo>
                <a:lnTo>
                  <a:pt x="190276" y="1934"/>
                </a:lnTo>
                <a:lnTo>
                  <a:pt x="193104" y="1785"/>
                </a:lnTo>
                <a:lnTo>
                  <a:pt x="199851" y="1785"/>
                </a:lnTo>
                <a:lnTo>
                  <a:pt x="202331" y="1885"/>
                </a:lnTo>
                <a:lnTo>
                  <a:pt x="204117" y="2083"/>
                </a:lnTo>
                <a:lnTo>
                  <a:pt x="206002" y="2182"/>
                </a:lnTo>
                <a:lnTo>
                  <a:pt x="207441" y="2480"/>
                </a:lnTo>
                <a:lnTo>
                  <a:pt x="208433" y="2976"/>
                </a:lnTo>
                <a:lnTo>
                  <a:pt x="209525" y="3373"/>
                </a:lnTo>
                <a:lnTo>
                  <a:pt x="210318" y="4018"/>
                </a:lnTo>
                <a:lnTo>
                  <a:pt x="210815" y="4911"/>
                </a:lnTo>
                <a:lnTo>
                  <a:pt x="211377" y="5754"/>
                </a:lnTo>
                <a:lnTo>
                  <a:pt x="211956" y="7143"/>
                </a:lnTo>
                <a:lnTo>
                  <a:pt x="212452" y="8929"/>
                </a:lnTo>
                <a:lnTo>
                  <a:pt x="235966" y="75455"/>
                </a:lnTo>
                <a:lnTo>
                  <a:pt x="263226" y="75455"/>
                </a:lnTo>
                <a:lnTo>
                  <a:pt x="251594" y="109686"/>
                </a:lnTo>
                <a:lnTo>
                  <a:pt x="239538" y="144958"/>
                </a:lnTo>
                <a:lnTo>
                  <a:pt x="238943" y="146843"/>
                </a:lnTo>
                <a:lnTo>
                  <a:pt x="237157" y="148183"/>
                </a:lnTo>
                <a:lnTo>
                  <a:pt x="231204" y="149770"/>
                </a:lnTo>
                <a:lnTo>
                  <a:pt x="226838" y="150167"/>
                </a:lnTo>
                <a:close/>
              </a:path>
              <a:path w="285750" h="150494">
                <a:moveTo>
                  <a:pt x="263226" y="75455"/>
                </a:moveTo>
                <a:lnTo>
                  <a:pt x="236264" y="75455"/>
                </a:lnTo>
                <a:lnTo>
                  <a:pt x="257695" y="7590"/>
                </a:lnTo>
                <a:lnTo>
                  <a:pt x="258092" y="5605"/>
                </a:lnTo>
                <a:lnTo>
                  <a:pt x="267468" y="1785"/>
                </a:lnTo>
                <a:lnTo>
                  <a:pt x="274711" y="1785"/>
                </a:lnTo>
                <a:lnTo>
                  <a:pt x="277341" y="1934"/>
                </a:lnTo>
                <a:lnTo>
                  <a:pt x="281607" y="2530"/>
                </a:lnTo>
                <a:lnTo>
                  <a:pt x="283195" y="3125"/>
                </a:lnTo>
                <a:lnTo>
                  <a:pt x="284187" y="4018"/>
                </a:lnTo>
                <a:lnTo>
                  <a:pt x="285179" y="4812"/>
                </a:lnTo>
                <a:lnTo>
                  <a:pt x="285630" y="5804"/>
                </a:lnTo>
                <a:lnTo>
                  <a:pt x="285629" y="8929"/>
                </a:lnTo>
                <a:lnTo>
                  <a:pt x="285377" y="10269"/>
                </a:lnTo>
                <a:lnTo>
                  <a:pt x="263226" y="7545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7603891" y="2319866"/>
            <a:ext cx="817550" cy="1576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5632449" y="2643270"/>
            <a:ext cx="509317" cy="1489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5627218" y="3148541"/>
            <a:ext cx="2940967" cy="1963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5638132" y="3432207"/>
            <a:ext cx="271780" cy="150495"/>
          </a:xfrm>
          <a:custGeom>
            <a:avLst/>
            <a:gdLst/>
            <a:ahLst/>
            <a:cxnLst/>
            <a:rect l="l" t="t" r="r" b="b"/>
            <a:pathLst>
              <a:path w="271779" h="150494">
                <a:moveTo>
                  <a:pt x="13196" y="148828"/>
                </a:moveTo>
                <a:lnTo>
                  <a:pt x="9525" y="148828"/>
                </a:lnTo>
                <a:lnTo>
                  <a:pt x="8036" y="148728"/>
                </a:lnTo>
                <a:lnTo>
                  <a:pt x="6846" y="148530"/>
                </a:lnTo>
                <a:lnTo>
                  <a:pt x="5655" y="148431"/>
                </a:lnTo>
                <a:lnTo>
                  <a:pt x="2331" y="146347"/>
                </a:lnTo>
                <a:lnTo>
                  <a:pt x="2331" y="43854"/>
                </a:lnTo>
                <a:lnTo>
                  <a:pt x="6846" y="41671"/>
                </a:lnTo>
                <a:lnTo>
                  <a:pt x="8036" y="41473"/>
                </a:lnTo>
                <a:lnTo>
                  <a:pt x="9525" y="41374"/>
                </a:lnTo>
                <a:lnTo>
                  <a:pt x="13196" y="41374"/>
                </a:lnTo>
                <a:lnTo>
                  <a:pt x="14733" y="41473"/>
                </a:lnTo>
                <a:lnTo>
                  <a:pt x="15924" y="41671"/>
                </a:lnTo>
                <a:lnTo>
                  <a:pt x="17115" y="41771"/>
                </a:lnTo>
                <a:lnTo>
                  <a:pt x="18057" y="41969"/>
                </a:lnTo>
                <a:lnTo>
                  <a:pt x="19446" y="42564"/>
                </a:lnTo>
                <a:lnTo>
                  <a:pt x="19942" y="42961"/>
                </a:lnTo>
                <a:lnTo>
                  <a:pt x="20240" y="43457"/>
                </a:lnTo>
                <a:lnTo>
                  <a:pt x="20538" y="43854"/>
                </a:lnTo>
                <a:lnTo>
                  <a:pt x="20687" y="44301"/>
                </a:lnTo>
                <a:lnTo>
                  <a:pt x="20687" y="145851"/>
                </a:lnTo>
                <a:lnTo>
                  <a:pt x="15924" y="148530"/>
                </a:lnTo>
                <a:lnTo>
                  <a:pt x="14733" y="148728"/>
                </a:lnTo>
                <a:lnTo>
                  <a:pt x="13196" y="148828"/>
                </a:lnTo>
                <a:close/>
              </a:path>
              <a:path w="271779" h="150494">
                <a:moveTo>
                  <a:pt x="15676" y="22026"/>
                </a:moveTo>
                <a:lnTo>
                  <a:pt x="6945" y="22026"/>
                </a:lnTo>
                <a:lnTo>
                  <a:pt x="3968" y="21282"/>
                </a:lnTo>
                <a:lnTo>
                  <a:pt x="2381" y="19794"/>
                </a:lnTo>
                <a:lnTo>
                  <a:pt x="793" y="18206"/>
                </a:lnTo>
                <a:lnTo>
                  <a:pt x="0" y="15329"/>
                </a:lnTo>
                <a:lnTo>
                  <a:pt x="53" y="6597"/>
                </a:lnTo>
                <a:lnTo>
                  <a:pt x="793" y="3869"/>
                </a:lnTo>
                <a:lnTo>
                  <a:pt x="4067" y="793"/>
                </a:lnTo>
                <a:lnTo>
                  <a:pt x="7094" y="0"/>
                </a:lnTo>
                <a:lnTo>
                  <a:pt x="15825" y="0"/>
                </a:lnTo>
                <a:lnTo>
                  <a:pt x="18801" y="744"/>
                </a:lnTo>
                <a:lnTo>
                  <a:pt x="21976" y="3720"/>
                </a:lnTo>
                <a:lnTo>
                  <a:pt x="22770" y="6597"/>
                </a:lnTo>
                <a:lnTo>
                  <a:pt x="22742" y="15329"/>
                </a:lnTo>
                <a:lnTo>
                  <a:pt x="21927" y="18206"/>
                </a:lnTo>
                <a:lnTo>
                  <a:pt x="18653" y="21282"/>
                </a:lnTo>
                <a:lnTo>
                  <a:pt x="15676" y="22026"/>
                </a:lnTo>
                <a:close/>
              </a:path>
              <a:path w="271779" h="150494">
                <a:moveTo>
                  <a:pt x="113053" y="135433"/>
                </a:moveTo>
                <a:lnTo>
                  <a:pt x="81830" y="135433"/>
                </a:lnTo>
                <a:lnTo>
                  <a:pt x="84658" y="135135"/>
                </a:lnTo>
                <a:lnTo>
                  <a:pt x="87138" y="134540"/>
                </a:lnTo>
                <a:lnTo>
                  <a:pt x="99491" y="122138"/>
                </a:lnTo>
                <a:lnTo>
                  <a:pt x="99491" y="116582"/>
                </a:lnTo>
                <a:lnTo>
                  <a:pt x="98747" y="114250"/>
                </a:lnTo>
                <a:lnTo>
                  <a:pt x="97259" y="112365"/>
                </a:lnTo>
                <a:lnTo>
                  <a:pt x="95870" y="110380"/>
                </a:lnTo>
                <a:lnTo>
                  <a:pt x="74339" y="99565"/>
                </a:lnTo>
                <a:lnTo>
                  <a:pt x="71164" y="98276"/>
                </a:lnTo>
                <a:lnTo>
                  <a:pt x="49038" y="74116"/>
                </a:lnTo>
                <a:lnTo>
                  <a:pt x="49038" y="65682"/>
                </a:lnTo>
                <a:lnTo>
                  <a:pt x="58266" y="48815"/>
                </a:lnTo>
                <a:lnTo>
                  <a:pt x="61341" y="46037"/>
                </a:lnTo>
                <a:lnTo>
                  <a:pt x="65161" y="43854"/>
                </a:lnTo>
                <a:lnTo>
                  <a:pt x="69725" y="42267"/>
                </a:lnTo>
                <a:lnTo>
                  <a:pt x="74290" y="40580"/>
                </a:lnTo>
                <a:lnTo>
                  <a:pt x="79598" y="39737"/>
                </a:lnTo>
                <a:lnTo>
                  <a:pt x="88329" y="39737"/>
                </a:lnTo>
                <a:lnTo>
                  <a:pt x="91008" y="39985"/>
                </a:lnTo>
                <a:lnTo>
                  <a:pt x="93687" y="40481"/>
                </a:lnTo>
                <a:lnTo>
                  <a:pt x="96366" y="40878"/>
                </a:lnTo>
                <a:lnTo>
                  <a:pt x="98797" y="41423"/>
                </a:lnTo>
                <a:lnTo>
                  <a:pt x="103162" y="42812"/>
                </a:lnTo>
                <a:lnTo>
                  <a:pt x="104998" y="43557"/>
                </a:lnTo>
                <a:lnTo>
                  <a:pt x="106486" y="44350"/>
                </a:lnTo>
                <a:lnTo>
                  <a:pt x="108074" y="45144"/>
                </a:lnTo>
                <a:lnTo>
                  <a:pt x="109215" y="45839"/>
                </a:lnTo>
                <a:lnTo>
                  <a:pt x="109909" y="46434"/>
                </a:lnTo>
                <a:lnTo>
                  <a:pt x="110703" y="47029"/>
                </a:lnTo>
                <a:lnTo>
                  <a:pt x="111249" y="47575"/>
                </a:lnTo>
                <a:lnTo>
                  <a:pt x="111546" y="48071"/>
                </a:lnTo>
                <a:lnTo>
                  <a:pt x="111844" y="48468"/>
                </a:lnTo>
                <a:lnTo>
                  <a:pt x="112042" y="48964"/>
                </a:lnTo>
                <a:lnTo>
                  <a:pt x="112340" y="50700"/>
                </a:lnTo>
                <a:lnTo>
                  <a:pt x="112538" y="52288"/>
                </a:lnTo>
                <a:lnTo>
                  <a:pt x="112588" y="54024"/>
                </a:lnTo>
                <a:lnTo>
                  <a:pt x="82326" y="54024"/>
                </a:lnTo>
                <a:lnTo>
                  <a:pt x="79548" y="54421"/>
                </a:lnTo>
                <a:lnTo>
                  <a:pt x="77167" y="55215"/>
                </a:lnTo>
                <a:lnTo>
                  <a:pt x="74786" y="55909"/>
                </a:lnTo>
                <a:lnTo>
                  <a:pt x="72851" y="56902"/>
                </a:lnTo>
                <a:lnTo>
                  <a:pt x="69874" y="59481"/>
                </a:lnTo>
                <a:lnTo>
                  <a:pt x="68733" y="61019"/>
                </a:lnTo>
                <a:lnTo>
                  <a:pt x="67146" y="64591"/>
                </a:lnTo>
                <a:lnTo>
                  <a:pt x="66749" y="66526"/>
                </a:lnTo>
                <a:lnTo>
                  <a:pt x="66749" y="71487"/>
                </a:lnTo>
                <a:lnTo>
                  <a:pt x="89024" y="87560"/>
                </a:lnTo>
                <a:lnTo>
                  <a:pt x="92199" y="88850"/>
                </a:lnTo>
                <a:lnTo>
                  <a:pt x="109760" y="98821"/>
                </a:lnTo>
                <a:lnTo>
                  <a:pt x="112142" y="101004"/>
                </a:lnTo>
                <a:lnTo>
                  <a:pt x="114076" y="103683"/>
                </a:lnTo>
                <a:lnTo>
                  <a:pt x="115565" y="106858"/>
                </a:lnTo>
                <a:lnTo>
                  <a:pt x="117053" y="109934"/>
                </a:lnTo>
                <a:lnTo>
                  <a:pt x="117797" y="113605"/>
                </a:lnTo>
                <a:lnTo>
                  <a:pt x="117797" y="123031"/>
                </a:lnTo>
                <a:lnTo>
                  <a:pt x="116805" y="127645"/>
                </a:lnTo>
                <a:lnTo>
                  <a:pt x="114231" y="132953"/>
                </a:lnTo>
                <a:lnTo>
                  <a:pt x="113053" y="135433"/>
                </a:lnTo>
                <a:close/>
              </a:path>
              <a:path w="271779" h="150494">
                <a:moveTo>
                  <a:pt x="110157" y="61763"/>
                </a:moveTo>
                <a:lnTo>
                  <a:pt x="109066" y="61763"/>
                </a:lnTo>
                <a:lnTo>
                  <a:pt x="108074" y="61366"/>
                </a:lnTo>
                <a:lnTo>
                  <a:pt x="105494" y="59779"/>
                </a:lnTo>
                <a:lnTo>
                  <a:pt x="103857" y="58935"/>
                </a:lnTo>
                <a:lnTo>
                  <a:pt x="101872" y="58042"/>
                </a:lnTo>
                <a:lnTo>
                  <a:pt x="99888" y="57050"/>
                </a:lnTo>
                <a:lnTo>
                  <a:pt x="97507" y="56157"/>
                </a:lnTo>
                <a:lnTo>
                  <a:pt x="94729" y="55364"/>
                </a:lnTo>
                <a:lnTo>
                  <a:pt x="92050" y="54471"/>
                </a:lnTo>
                <a:lnTo>
                  <a:pt x="88974" y="54024"/>
                </a:lnTo>
                <a:lnTo>
                  <a:pt x="112588" y="54024"/>
                </a:lnTo>
                <a:lnTo>
                  <a:pt x="112523" y="57050"/>
                </a:lnTo>
                <a:lnTo>
                  <a:pt x="112300" y="58935"/>
                </a:lnTo>
                <a:lnTo>
                  <a:pt x="112142" y="59531"/>
                </a:lnTo>
                <a:lnTo>
                  <a:pt x="111844" y="60126"/>
                </a:lnTo>
                <a:lnTo>
                  <a:pt x="111645" y="60721"/>
                </a:lnTo>
                <a:lnTo>
                  <a:pt x="111348" y="61168"/>
                </a:lnTo>
                <a:lnTo>
                  <a:pt x="110951" y="61465"/>
                </a:lnTo>
                <a:lnTo>
                  <a:pt x="110554" y="61664"/>
                </a:lnTo>
                <a:lnTo>
                  <a:pt x="110157" y="61763"/>
                </a:lnTo>
                <a:close/>
              </a:path>
              <a:path w="271779" h="150494">
                <a:moveTo>
                  <a:pt x="84112" y="150167"/>
                </a:moveTo>
                <a:lnTo>
                  <a:pt x="74786" y="150167"/>
                </a:lnTo>
                <a:lnTo>
                  <a:pt x="71363" y="149869"/>
                </a:lnTo>
                <a:lnTo>
                  <a:pt x="68088" y="149274"/>
                </a:lnTo>
                <a:lnTo>
                  <a:pt x="64913" y="148778"/>
                </a:lnTo>
                <a:lnTo>
                  <a:pt x="46778" y="130175"/>
                </a:lnTo>
                <a:lnTo>
                  <a:pt x="47004" y="128934"/>
                </a:lnTo>
                <a:lnTo>
                  <a:pt x="47203" y="128140"/>
                </a:lnTo>
                <a:lnTo>
                  <a:pt x="47600" y="126950"/>
                </a:lnTo>
                <a:lnTo>
                  <a:pt x="47897" y="126553"/>
                </a:lnTo>
                <a:lnTo>
                  <a:pt x="48294" y="126355"/>
                </a:lnTo>
                <a:lnTo>
                  <a:pt x="48790" y="126057"/>
                </a:lnTo>
                <a:lnTo>
                  <a:pt x="49286" y="125908"/>
                </a:lnTo>
                <a:lnTo>
                  <a:pt x="50576" y="125908"/>
                </a:lnTo>
                <a:lnTo>
                  <a:pt x="51767" y="126404"/>
                </a:lnTo>
                <a:lnTo>
                  <a:pt x="54942" y="128389"/>
                </a:lnTo>
                <a:lnTo>
                  <a:pt x="56926" y="129480"/>
                </a:lnTo>
                <a:lnTo>
                  <a:pt x="61689" y="131861"/>
                </a:lnTo>
                <a:lnTo>
                  <a:pt x="64467" y="132953"/>
                </a:lnTo>
                <a:lnTo>
                  <a:pt x="70817" y="134937"/>
                </a:lnTo>
                <a:lnTo>
                  <a:pt x="74488" y="135433"/>
                </a:lnTo>
                <a:lnTo>
                  <a:pt x="113053" y="135433"/>
                </a:lnTo>
                <a:lnTo>
                  <a:pt x="112935" y="135681"/>
                </a:lnTo>
                <a:lnTo>
                  <a:pt x="110256" y="139055"/>
                </a:lnTo>
                <a:lnTo>
                  <a:pt x="103311" y="144611"/>
                </a:lnTo>
                <a:lnTo>
                  <a:pt x="99144" y="146695"/>
                </a:lnTo>
                <a:lnTo>
                  <a:pt x="89420" y="149472"/>
                </a:lnTo>
                <a:lnTo>
                  <a:pt x="84112" y="150167"/>
                </a:lnTo>
                <a:close/>
              </a:path>
              <a:path w="271779" h="150494">
                <a:moveTo>
                  <a:pt x="198462" y="65186"/>
                </a:moveTo>
                <a:lnTo>
                  <a:pt x="196974" y="65186"/>
                </a:lnTo>
                <a:lnTo>
                  <a:pt x="196428" y="65037"/>
                </a:lnTo>
                <a:lnTo>
                  <a:pt x="193947" y="54669"/>
                </a:lnTo>
                <a:lnTo>
                  <a:pt x="194146" y="53578"/>
                </a:lnTo>
                <a:lnTo>
                  <a:pt x="201290" y="47178"/>
                </a:lnTo>
                <a:lnTo>
                  <a:pt x="203770" y="45789"/>
                </a:lnTo>
                <a:lnTo>
                  <a:pt x="206598" y="44598"/>
                </a:lnTo>
                <a:lnTo>
                  <a:pt x="209773" y="43606"/>
                </a:lnTo>
                <a:lnTo>
                  <a:pt x="213047" y="42515"/>
                </a:lnTo>
                <a:lnTo>
                  <a:pt x="216569" y="41622"/>
                </a:lnTo>
                <a:lnTo>
                  <a:pt x="220340" y="40927"/>
                </a:lnTo>
                <a:lnTo>
                  <a:pt x="224110" y="40134"/>
                </a:lnTo>
                <a:lnTo>
                  <a:pt x="227930" y="39737"/>
                </a:lnTo>
                <a:lnTo>
                  <a:pt x="239042" y="39737"/>
                </a:lnTo>
                <a:lnTo>
                  <a:pt x="245194" y="40580"/>
                </a:lnTo>
                <a:lnTo>
                  <a:pt x="250254" y="42267"/>
                </a:lnTo>
                <a:lnTo>
                  <a:pt x="255314" y="43854"/>
                </a:lnTo>
                <a:lnTo>
                  <a:pt x="259382" y="46235"/>
                </a:lnTo>
                <a:lnTo>
                  <a:pt x="262458" y="49410"/>
                </a:lnTo>
                <a:lnTo>
                  <a:pt x="265633" y="52585"/>
                </a:lnTo>
                <a:lnTo>
                  <a:pt x="266888" y="54768"/>
                </a:lnTo>
                <a:lnTo>
                  <a:pt x="225598" y="54768"/>
                </a:lnTo>
                <a:lnTo>
                  <a:pt x="221481" y="55314"/>
                </a:lnTo>
                <a:lnTo>
                  <a:pt x="199801" y="64640"/>
                </a:lnTo>
                <a:lnTo>
                  <a:pt x="198462" y="65186"/>
                </a:lnTo>
                <a:close/>
              </a:path>
              <a:path w="271779" h="150494">
                <a:moveTo>
                  <a:pt x="229815" y="150167"/>
                </a:moveTo>
                <a:lnTo>
                  <a:pt x="218504" y="150167"/>
                </a:lnTo>
                <a:lnTo>
                  <a:pt x="213742" y="149472"/>
                </a:lnTo>
                <a:lnTo>
                  <a:pt x="188937" y="124420"/>
                </a:lnTo>
                <a:lnTo>
                  <a:pt x="188937" y="114002"/>
                </a:lnTo>
                <a:lnTo>
                  <a:pt x="224507" y="86866"/>
                </a:lnTo>
                <a:lnTo>
                  <a:pt x="231502" y="86171"/>
                </a:lnTo>
                <a:lnTo>
                  <a:pt x="253082" y="86171"/>
                </a:lnTo>
                <a:lnTo>
                  <a:pt x="253082" y="74562"/>
                </a:lnTo>
                <a:lnTo>
                  <a:pt x="252685" y="71139"/>
                </a:lnTo>
                <a:lnTo>
                  <a:pt x="251097" y="65186"/>
                </a:lnTo>
                <a:lnTo>
                  <a:pt x="249758" y="62706"/>
                </a:lnTo>
                <a:lnTo>
                  <a:pt x="247873" y="60721"/>
                </a:lnTo>
                <a:lnTo>
                  <a:pt x="246087" y="58737"/>
                </a:lnTo>
                <a:lnTo>
                  <a:pt x="243755" y="57249"/>
                </a:lnTo>
                <a:lnTo>
                  <a:pt x="238000" y="55264"/>
                </a:lnTo>
                <a:lnTo>
                  <a:pt x="234429" y="54768"/>
                </a:lnTo>
                <a:lnTo>
                  <a:pt x="266888" y="54768"/>
                </a:lnTo>
                <a:lnTo>
                  <a:pt x="267915" y="56554"/>
                </a:lnTo>
                <a:lnTo>
                  <a:pt x="270693" y="65980"/>
                </a:lnTo>
                <a:lnTo>
                  <a:pt x="271350" y="71139"/>
                </a:lnTo>
                <a:lnTo>
                  <a:pt x="271388" y="99565"/>
                </a:lnTo>
                <a:lnTo>
                  <a:pt x="232395" y="99565"/>
                </a:lnTo>
                <a:lnTo>
                  <a:pt x="227979" y="100012"/>
                </a:lnTo>
                <a:lnTo>
                  <a:pt x="224209" y="100905"/>
                </a:lnTo>
                <a:lnTo>
                  <a:pt x="220538" y="101699"/>
                </a:lnTo>
                <a:lnTo>
                  <a:pt x="217462" y="102939"/>
                </a:lnTo>
                <a:lnTo>
                  <a:pt x="207838" y="115689"/>
                </a:lnTo>
                <a:lnTo>
                  <a:pt x="207838" y="123924"/>
                </a:lnTo>
                <a:lnTo>
                  <a:pt x="209475" y="128041"/>
                </a:lnTo>
                <a:lnTo>
                  <a:pt x="212749" y="131117"/>
                </a:lnTo>
                <a:lnTo>
                  <a:pt x="216123" y="134193"/>
                </a:lnTo>
                <a:lnTo>
                  <a:pt x="220786" y="135731"/>
                </a:lnTo>
                <a:lnTo>
                  <a:pt x="255202" y="135731"/>
                </a:lnTo>
                <a:lnTo>
                  <a:pt x="251246" y="140047"/>
                </a:lnTo>
                <a:lnTo>
                  <a:pt x="246335" y="143718"/>
                </a:lnTo>
                <a:lnTo>
                  <a:pt x="235520" y="148877"/>
                </a:lnTo>
                <a:lnTo>
                  <a:pt x="229815" y="150167"/>
                </a:lnTo>
                <a:close/>
              </a:path>
              <a:path w="271779" h="150494">
                <a:moveTo>
                  <a:pt x="255202" y="135731"/>
                </a:moveTo>
                <a:lnTo>
                  <a:pt x="231502" y="135731"/>
                </a:lnTo>
                <a:lnTo>
                  <a:pt x="235967" y="134540"/>
                </a:lnTo>
                <a:lnTo>
                  <a:pt x="240134" y="132159"/>
                </a:lnTo>
                <a:lnTo>
                  <a:pt x="244301" y="129678"/>
                </a:lnTo>
                <a:lnTo>
                  <a:pt x="248617" y="125908"/>
                </a:lnTo>
                <a:lnTo>
                  <a:pt x="253082" y="120848"/>
                </a:lnTo>
                <a:lnTo>
                  <a:pt x="253082" y="99565"/>
                </a:lnTo>
                <a:lnTo>
                  <a:pt x="271388" y="99565"/>
                </a:lnTo>
                <a:lnTo>
                  <a:pt x="271388" y="135284"/>
                </a:lnTo>
                <a:lnTo>
                  <a:pt x="255612" y="135284"/>
                </a:lnTo>
                <a:lnTo>
                  <a:pt x="255202" y="135731"/>
                </a:lnTo>
                <a:close/>
              </a:path>
              <a:path w="271779" h="150494">
                <a:moveTo>
                  <a:pt x="265484" y="148828"/>
                </a:moveTo>
                <a:lnTo>
                  <a:pt x="261615" y="148828"/>
                </a:lnTo>
                <a:lnTo>
                  <a:pt x="260077" y="148679"/>
                </a:lnTo>
                <a:lnTo>
                  <a:pt x="258886" y="148381"/>
                </a:lnTo>
                <a:lnTo>
                  <a:pt x="257695" y="148183"/>
                </a:lnTo>
                <a:lnTo>
                  <a:pt x="256852" y="147885"/>
                </a:lnTo>
                <a:lnTo>
                  <a:pt x="256356" y="147488"/>
                </a:lnTo>
                <a:lnTo>
                  <a:pt x="255860" y="146992"/>
                </a:lnTo>
                <a:lnTo>
                  <a:pt x="255612" y="146298"/>
                </a:lnTo>
                <a:lnTo>
                  <a:pt x="255612" y="135284"/>
                </a:lnTo>
                <a:lnTo>
                  <a:pt x="271388" y="135284"/>
                </a:lnTo>
                <a:lnTo>
                  <a:pt x="271388" y="146298"/>
                </a:lnTo>
                <a:lnTo>
                  <a:pt x="267965" y="148381"/>
                </a:lnTo>
                <a:lnTo>
                  <a:pt x="266972" y="148679"/>
                </a:lnTo>
                <a:lnTo>
                  <a:pt x="265484" y="1488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5980809" y="3424022"/>
            <a:ext cx="820303" cy="1587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6881145" y="3424766"/>
            <a:ext cx="1398165" cy="19615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5642448" y="3977216"/>
            <a:ext cx="2204665" cy="1963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5624986" y="4253441"/>
            <a:ext cx="2824175" cy="1963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5626970" y="4529666"/>
            <a:ext cx="295910" cy="158115"/>
          </a:xfrm>
          <a:custGeom>
            <a:avLst/>
            <a:gdLst/>
            <a:ahLst/>
            <a:cxnLst/>
            <a:rect l="l" t="t" r="r" b="b"/>
            <a:pathLst>
              <a:path w="295910" h="158114">
                <a:moveTo>
                  <a:pt x="36165" y="49410"/>
                </a:moveTo>
                <a:lnTo>
                  <a:pt x="17710" y="49410"/>
                </a:lnTo>
                <a:lnTo>
                  <a:pt x="17809" y="24507"/>
                </a:lnTo>
                <a:lnTo>
                  <a:pt x="18008" y="24110"/>
                </a:lnTo>
                <a:lnTo>
                  <a:pt x="18305" y="23613"/>
                </a:lnTo>
                <a:lnTo>
                  <a:pt x="18801" y="23217"/>
                </a:lnTo>
                <a:lnTo>
                  <a:pt x="19496" y="22919"/>
                </a:lnTo>
                <a:lnTo>
                  <a:pt x="20291" y="22522"/>
                </a:lnTo>
                <a:lnTo>
                  <a:pt x="21288" y="22274"/>
                </a:lnTo>
                <a:lnTo>
                  <a:pt x="22473" y="22175"/>
                </a:lnTo>
                <a:lnTo>
                  <a:pt x="23663" y="21976"/>
                </a:lnTo>
                <a:lnTo>
                  <a:pt x="25151" y="21877"/>
                </a:lnTo>
                <a:lnTo>
                  <a:pt x="28723" y="21877"/>
                </a:lnTo>
                <a:lnTo>
                  <a:pt x="30212" y="21976"/>
                </a:lnTo>
                <a:lnTo>
                  <a:pt x="31402" y="22175"/>
                </a:lnTo>
                <a:lnTo>
                  <a:pt x="32595" y="22274"/>
                </a:lnTo>
                <a:lnTo>
                  <a:pt x="33536" y="22522"/>
                </a:lnTo>
                <a:lnTo>
                  <a:pt x="34230" y="22919"/>
                </a:lnTo>
                <a:lnTo>
                  <a:pt x="34925" y="23217"/>
                </a:lnTo>
                <a:lnTo>
                  <a:pt x="35421" y="23613"/>
                </a:lnTo>
                <a:lnTo>
                  <a:pt x="35718" y="24110"/>
                </a:lnTo>
                <a:lnTo>
                  <a:pt x="36016" y="24507"/>
                </a:lnTo>
                <a:lnTo>
                  <a:pt x="36165" y="24953"/>
                </a:lnTo>
                <a:lnTo>
                  <a:pt x="36165" y="49410"/>
                </a:lnTo>
                <a:close/>
              </a:path>
              <a:path w="295910" h="158114">
                <a:moveTo>
                  <a:pt x="63003" y="64591"/>
                </a:moveTo>
                <a:lnTo>
                  <a:pt x="2530" y="64591"/>
                </a:lnTo>
                <a:lnTo>
                  <a:pt x="1587" y="63996"/>
                </a:lnTo>
                <a:lnTo>
                  <a:pt x="892" y="62805"/>
                </a:lnTo>
                <a:lnTo>
                  <a:pt x="297" y="61614"/>
                </a:lnTo>
                <a:lnTo>
                  <a:pt x="0" y="59680"/>
                </a:lnTo>
                <a:lnTo>
                  <a:pt x="99" y="54471"/>
                </a:lnTo>
                <a:lnTo>
                  <a:pt x="496" y="52586"/>
                </a:lnTo>
                <a:lnTo>
                  <a:pt x="744" y="51792"/>
                </a:lnTo>
                <a:lnTo>
                  <a:pt x="1041" y="51196"/>
                </a:lnTo>
                <a:lnTo>
                  <a:pt x="1339" y="50502"/>
                </a:lnTo>
                <a:lnTo>
                  <a:pt x="1686" y="50055"/>
                </a:lnTo>
                <a:lnTo>
                  <a:pt x="2083" y="49857"/>
                </a:lnTo>
                <a:lnTo>
                  <a:pt x="2579" y="49559"/>
                </a:lnTo>
                <a:lnTo>
                  <a:pt x="3125" y="49410"/>
                </a:lnTo>
                <a:lnTo>
                  <a:pt x="62507" y="49410"/>
                </a:lnTo>
                <a:lnTo>
                  <a:pt x="63003" y="49559"/>
                </a:lnTo>
                <a:lnTo>
                  <a:pt x="63400" y="49857"/>
                </a:lnTo>
                <a:lnTo>
                  <a:pt x="63896" y="50055"/>
                </a:lnTo>
                <a:lnTo>
                  <a:pt x="64293" y="50502"/>
                </a:lnTo>
                <a:lnTo>
                  <a:pt x="64591" y="51196"/>
                </a:lnTo>
                <a:lnTo>
                  <a:pt x="64988" y="51792"/>
                </a:lnTo>
                <a:lnTo>
                  <a:pt x="65236" y="52586"/>
                </a:lnTo>
                <a:lnTo>
                  <a:pt x="65335" y="53578"/>
                </a:lnTo>
                <a:lnTo>
                  <a:pt x="65533" y="54471"/>
                </a:lnTo>
                <a:lnTo>
                  <a:pt x="65633" y="59680"/>
                </a:lnTo>
                <a:lnTo>
                  <a:pt x="65285" y="61614"/>
                </a:lnTo>
                <a:lnTo>
                  <a:pt x="63896" y="63996"/>
                </a:lnTo>
                <a:lnTo>
                  <a:pt x="63003" y="64591"/>
                </a:lnTo>
                <a:close/>
              </a:path>
              <a:path w="295910" h="158114">
                <a:moveTo>
                  <a:pt x="48815" y="157460"/>
                </a:moveTo>
                <a:lnTo>
                  <a:pt x="41870" y="157460"/>
                </a:lnTo>
                <a:lnTo>
                  <a:pt x="37405" y="156765"/>
                </a:lnTo>
                <a:lnTo>
                  <a:pt x="17710" y="129133"/>
                </a:lnTo>
                <a:lnTo>
                  <a:pt x="17710" y="64591"/>
                </a:lnTo>
                <a:lnTo>
                  <a:pt x="36165" y="64591"/>
                </a:lnTo>
                <a:lnTo>
                  <a:pt x="36165" y="127644"/>
                </a:lnTo>
                <a:lnTo>
                  <a:pt x="37157" y="132903"/>
                </a:lnTo>
                <a:lnTo>
                  <a:pt x="39141" y="136475"/>
                </a:lnTo>
                <a:lnTo>
                  <a:pt x="41225" y="139948"/>
                </a:lnTo>
                <a:lnTo>
                  <a:pt x="44896" y="141684"/>
                </a:lnTo>
                <a:lnTo>
                  <a:pt x="65302" y="141684"/>
                </a:lnTo>
                <a:lnTo>
                  <a:pt x="65335" y="141982"/>
                </a:lnTo>
                <a:lnTo>
                  <a:pt x="65523" y="142825"/>
                </a:lnTo>
                <a:lnTo>
                  <a:pt x="65633" y="147488"/>
                </a:lnTo>
                <a:lnTo>
                  <a:pt x="65484" y="149175"/>
                </a:lnTo>
                <a:lnTo>
                  <a:pt x="52238" y="157013"/>
                </a:lnTo>
                <a:lnTo>
                  <a:pt x="50551" y="157311"/>
                </a:lnTo>
                <a:lnTo>
                  <a:pt x="48815" y="157460"/>
                </a:lnTo>
                <a:close/>
              </a:path>
              <a:path w="295910" h="158114">
                <a:moveTo>
                  <a:pt x="65302" y="141684"/>
                </a:moveTo>
                <a:lnTo>
                  <a:pt x="51941" y="141684"/>
                </a:lnTo>
                <a:lnTo>
                  <a:pt x="53478" y="141535"/>
                </a:lnTo>
                <a:lnTo>
                  <a:pt x="54768" y="141237"/>
                </a:lnTo>
                <a:lnTo>
                  <a:pt x="58340" y="140196"/>
                </a:lnTo>
                <a:lnTo>
                  <a:pt x="60440" y="139402"/>
                </a:lnTo>
                <a:lnTo>
                  <a:pt x="61019" y="139154"/>
                </a:lnTo>
                <a:lnTo>
                  <a:pt x="61813" y="138757"/>
                </a:lnTo>
                <a:lnTo>
                  <a:pt x="62507" y="138559"/>
                </a:lnTo>
                <a:lnTo>
                  <a:pt x="63400" y="138559"/>
                </a:lnTo>
                <a:lnTo>
                  <a:pt x="63698" y="138658"/>
                </a:lnTo>
                <a:lnTo>
                  <a:pt x="63996" y="138856"/>
                </a:lnTo>
                <a:lnTo>
                  <a:pt x="64392" y="139055"/>
                </a:lnTo>
                <a:lnTo>
                  <a:pt x="64690" y="139402"/>
                </a:lnTo>
                <a:lnTo>
                  <a:pt x="65087" y="140394"/>
                </a:lnTo>
                <a:lnTo>
                  <a:pt x="65236" y="141089"/>
                </a:lnTo>
                <a:lnTo>
                  <a:pt x="65302" y="141684"/>
                </a:lnTo>
                <a:close/>
              </a:path>
              <a:path w="295910" h="158114">
                <a:moveTo>
                  <a:pt x="100930" y="156269"/>
                </a:moveTo>
                <a:lnTo>
                  <a:pt x="97259" y="156269"/>
                </a:lnTo>
                <a:lnTo>
                  <a:pt x="95770" y="156170"/>
                </a:lnTo>
                <a:lnTo>
                  <a:pt x="94580" y="155971"/>
                </a:lnTo>
                <a:lnTo>
                  <a:pt x="93389" y="155872"/>
                </a:lnTo>
                <a:lnTo>
                  <a:pt x="90065" y="153789"/>
                </a:lnTo>
                <a:lnTo>
                  <a:pt x="90065" y="2480"/>
                </a:lnTo>
                <a:lnTo>
                  <a:pt x="94580" y="297"/>
                </a:lnTo>
                <a:lnTo>
                  <a:pt x="95770" y="99"/>
                </a:lnTo>
                <a:lnTo>
                  <a:pt x="97259" y="0"/>
                </a:lnTo>
                <a:lnTo>
                  <a:pt x="100930" y="0"/>
                </a:lnTo>
                <a:lnTo>
                  <a:pt x="102468" y="99"/>
                </a:lnTo>
                <a:lnTo>
                  <a:pt x="103658" y="297"/>
                </a:lnTo>
                <a:lnTo>
                  <a:pt x="104849" y="396"/>
                </a:lnTo>
                <a:lnTo>
                  <a:pt x="105791" y="595"/>
                </a:lnTo>
                <a:lnTo>
                  <a:pt x="107181" y="1190"/>
                </a:lnTo>
                <a:lnTo>
                  <a:pt x="107677" y="1587"/>
                </a:lnTo>
                <a:lnTo>
                  <a:pt x="107974" y="2083"/>
                </a:lnTo>
                <a:lnTo>
                  <a:pt x="108272" y="2480"/>
                </a:lnTo>
                <a:lnTo>
                  <a:pt x="108421" y="2976"/>
                </a:lnTo>
                <a:lnTo>
                  <a:pt x="108421" y="63698"/>
                </a:lnTo>
                <a:lnTo>
                  <a:pt x="130876" y="63698"/>
                </a:lnTo>
                <a:lnTo>
                  <a:pt x="108421" y="82450"/>
                </a:lnTo>
                <a:lnTo>
                  <a:pt x="108421" y="153292"/>
                </a:lnTo>
                <a:lnTo>
                  <a:pt x="108272" y="153789"/>
                </a:lnTo>
                <a:lnTo>
                  <a:pt x="103658" y="155971"/>
                </a:lnTo>
                <a:lnTo>
                  <a:pt x="102468" y="156170"/>
                </a:lnTo>
                <a:lnTo>
                  <a:pt x="100930" y="156269"/>
                </a:lnTo>
                <a:close/>
              </a:path>
              <a:path w="295910" h="158114">
                <a:moveTo>
                  <a:pt x="130876" y="63698"/>
                </a:moveTo>
                <a:lnTo>
                  <a:pt x="108421" y="63698"/>
                </a:lnTo>
                <a:lnTo>
                  <a:pt x="113679" y="58142"/>
                </a:lnTo>
                <a:lnTo>
                  <a:pt x="118988" y="54024"/>
                </a:lnTo>
                <a:lnTo>
                  <a:pt x="124345" y="51345"/>
                </a:lnTo>
                <a:lnTo>
                  <a:pt x="129703" y="48567"/>
                </a:lnTo>
                <a:lnTo>
                  <a:pt x="135111" y="47178"/>
                </a:lnTo>
                <a:lnTo>
                  <a:pt x="147215" y="47178"/>
                </a:lnTo>
                <a:lnTo>
                  <a:pt x="152821" y="48319"/>
                </a:lnTo>
                <a:lnTo>
                  <a:pt x="161949" y="52883"/>
                </a:lnTo>
                <a:lnTo>
                  <a:pt x="165620" y="55959"/>
                </a:lnTo>
                <a:lnTo>
                  <a:pt x="168399" y="59828"/>
                </a:lnTo>
                <a:lnTo>
                  <a:pt x="171011" y="63251"/>
                </a:lnTo>
                <a:lnTo>
                  <a:pt x="132134" y="63251"/>
                </a:lnTo>
                <a:lnTo>
                  <a:pt x="130876" y="63698"/>
                </a:lnTo>
                <a:close/>
              </a:path>
              <a:path w="295910" h="158114">
                <a:moveTo>
                  <a:pt x="169143" y="156269"/>
                </a:moveTo>
                <a:lnTo>
                  <a:pt x="165472" y="156269"/>
                </a:lnTo>
                <a:lnTo>
                  <a:pt x="163934" y="156170"/>
                </a:lnTo>
                <a:lnTo>
                  <a:pt x="162743" y="155971"/>
                </a:lnTo>
                <a:lnTo>
                  <a:pt x="161552" y="155872"/>
                </a:lnTo>
                <a:lnTo>
                  <a:pt x="157981" y="153292"/>
                </a:lnTo>
                <a:lnTo>
                  <a:pt x="157981" y="88155"/>
                </a:lnTo>
                <a:lnTo>
                  <a:pt x="157534" y="83542"/>
                </a:lnTo>
                <a:lnTo>
                  <a:pt x="155748" y="76596"/>
                </a:lnTo>
                <a:lnTo>
                  <a:pt x="154458" y="73620"/>
                </a:lnTo>
                <a:lnTo>
                  <a:pt x="152772" y="71139"/>
                </a:lnTo>
                <a:lnTo>
                  <a:pt x="151085" y="68560"/>
                </a:lnTo>
                <a:lnTo>
                  <a:pt x="148852" y="66625"/>
                </a:lnTo>
                <a:lnTo>
                  <a:pt x="146074" y="65335"/>
                </a:lnTo>
                <a:lnTo>
                  <a:pt x="143395" y="63946"/>
                </a:lnTo>
                <a:lnTo>
                  <a:pt x="140270" y="63251"/>
                </a:lnTo>
                <a:lnTo>
                  <a:pt x="171011" y="63251"/>
                </a:lnTo>
                <a:lnTo>
                  <a:pt x="171276" y="63599"/>
                </a:lnTo>
                <a:lnTo>
                  <a:pt x="173310" y="68014"/>
                </a:lnTo>
                <a:lnTo>
                  <a:pt x="174500" y="73074"/>
                </a:lnTo>
                <a:lnTo>
                  <a:pt x="175790" y="78134"/>
                </a:lnTo>
                <a:lnTo>
                  <a:pt x="176357" y="83542"/>
                </a:lnTo>
                <a:lnTo>
                  <a:pt x="176435" y="153292"/>
                </a:lnTo>
                <a:lnTo>
                  <a:pt x="176286" y="153789"/>
                </a:lnTo>
                <a:lnTo>
                  <a:pt x="171822" y="155971"/>
                </a:lnTo>
                <a:lnTo>
                  <a:pt x="170631" y="156170"/>
                </a:lnTo>
                <a:lnTo>
                  <a:pt x="169143" y="156269"/>
                </a:lnTo>
                <a:close/>
              </a:path>
              <a:path w="295910" h="158114">
                <a:moveTo>
                  <a:pt x="258291" y="157609"/>
                </a:moveTo>
                <a:lnTo>
                  <a:pt x="245293" y="157609"/>
                </a:lnTo>
                <a:lnTo>
                  <a:pt x="238050" y="156468"/>
                </a:lnTo>
                <a:lnTo>
                  <a:pt x="206499" y="126801"/>
                </a:lnTo>
                <a:lnTo>
                  <a:pt x="203373" y="112018"/>
                </a:lnTo>
                <a:lnTo>
                  <a:pt x="203373" y="94357"/>
                </a:lnTo>
                <a:lnTo>
                  <a:pt x="220588" y="57348"/>
                </a:lnTo>
                <a:lnTo>
                  <a:pt x="244251" y="47178"/>
                </a:lnTo>
                <a:lnTo>
                  <a:pt x="259432" y="47178"/>
                </a:lnTo>
                <a:lnTo>
                  <a:pt x="266129" y="48468"/>
                </a:lnTo>
                <a:lnTo>
                  <a:pt x="271685" y="51048"/>
                </a:lnTo>
                <a:lnTo>
                  <a:pt x="277241" y="53528"/>
                </a:lnTo>
                <a:lnTo>
                  <a:pt x="281806" y="56951"/>
                </a:lnTo>
                <a:lnTo>
                  <a:pt x="285627" y="61614"/>
                </a:lnTo>
                <a:lnTo>
                  <a:pt x="246285" y="61614"/>
                </a:lnTo>
                <a:lnTo>
                  <a:pt x="242267" y="62507"/>
                </a:lnTo>
                <a:lnTo>
                  <a:pt x="238794" y="64293"/>
                </a:lnTo>
                <a:lnTo>
                  <a:pt x="235421" y="65980"/>
                </a:lnTo>
                <a:lnTo>
                  <a:pt x="232543" y="68262"/>
                </a:lnTo>
                <a:lnTo>
                  <a:pt x="222721" y="92719"/>
                </a:lnTo>
                <a:lnTo>
                  <a:pt x="295795" y="92719"/>
                </a:lnTo>
                <a:lnTo>
                  <a:pt x="295795" y="101054"/>
                </a:lnTo>
                <a:lnTo>
                  <a:pt x="295051" y="103137"/>
                </a:lnTo>
                <a:lnTo>
                  <a:pt x="293563" y="104328"/>
                </a:lnTo>
                <a:lnTo>
                  <a:pt x="292174" y="105519"/>
                </a:lnTo>
                <a:lnTo>
                  <a:pt x="290537" y="106114"/>
                </a:lnTo>
                <a:lnTo>
                  <a:pt x="222721" y="106114"/>
                </a:lnTo>
                <a:lnTo>
                  <a:pt x="222748" y="112018"/>
                </a:lnTo>
                <a:lnTo>
                  <a:pt x="249411" y="142726"/>
                </a:lnTo>
                <a:lnTo>
                  <a:pt x="291479" y="142726"/>
                </a:lnTo>
                <a:lnTo>
                  <a:pt x="291430" y="144016"/>
                </a:lnTo>
                <a:lnTo>
                  <a:pt x="262756" y="157261"/>
                </a:lnTo>
                <a:lnTo>
                  <a:pt x="258291" y="157609"/>
                </a:lnTo>
                <a:close/>
              </a:path>
              <a:path w="295910" h="158114">
                <a:moveTo>
                  <a:pt x="295795" y="92719"/>
                </a:moveTo>
                <a:lnTo>
                  <a:pt x="277192" y="92719"/>
                </a:lnTo>
                <a:lnTo>
                  <a:pt x="277490" y="82996"/>
                </a:lnTo>
                <a:lnTo>
                  <a:pt x="275356" y="75406"/>
                </a:lnTo>
                <a:lnTo>
                  <a:pt x="270792" y="69949"/>
                </a:lnTo>
                <a:lnTo>
                  <a:pt x="266327" y="64393"/>
                </a:lnTo>
                <a:lnTo>
                  <a:pt x="259680" y="61614"/>
                </a:lnTo>
                <a:lnTo>
                  <a:pt x="285627" y="61614"/>
                </a:lnTo>
                <a:lnTo>
                  <a:pt x="288949" y="65583"/>
                </a:lnTo>
                <a:lnTo>
                  <a:pt x="291579" y="70593"/>
                </a:lnTo>
                <a:lnTo>
                  <a:pt x="294952" y="82103"/>
                </a:lnTo>
                <a:lnTo>
                  <a:pt x="295795" y="88255"/>
                </a:lnTo>
                <a:lnTo>
                  <a:pt x="295795" y="92719"/>
                </a:lnTo>
                <a:close/>
              </a:path>
              <a:path w="295910" h="158114">
                <a:moveTo>
                  <a:pt x="291479" y="142726"/>
                </a:moveTo>
                <a:lnTo>
                  <a:pt x="260225" y="142726"/>
                </a:lnTo>
                <a:lnTo>
                  <a:pt x="264442" y="142329"/>
                </a:lnTo>
                <a:lnTo>
                  <a:pt x="271884" y="140741"/>
                </a:lnTo>
                <a:lnTo>
                  <a:pt x="275108" y="139848"/>
                </a:lnTo>
                <a:lnTo>
                  <a:pt x="277787" y="138856"/>
                </a:lnTo>
                <a:lnTo>
                  <a:pt x="280565" y="137864"/>
                </a:lnTo>
                <a:lnTo>
                  <a:pt x="282798" y="137021"/>
                </a:lnTo>
                <a:lnTo>
                  <a:pt x="284484" y="136326"/>
                </a:lnTo>
                <a:lnTo>
                  <a:pt x="286270" y="135532"/>
                </a:lnTo>
                <a:lnTo>
                  <a:pt x="287610" y="135135"/>
                </a:lnTo>
                <a:lnTo>
                  <a:pt x="288999" y="135135"/>
                </a:lnTo>
                <a:lnTo>
                  <a:pt x="289445" y="135284"/>
                </a:lnTo>
                <a:lnTo>
                  <a:pt x="289842" y="135582"/>
                </a:lnTo>
                <a:lnTo>
                  <a:pt x="290338" y="135780"/>
                </a:lnTo>
                <a:lnTo>
                  <a:pt x="290686" y="136128"/>
                </a:lnTo>
                <a:lnTo>
                  <a:pt x="291083" y="137120"/>
                </a:lnTo>
                <a:lnTo>
                  <a:pt x="291231" y="137864"/>
                </a:lnTo>
                <a:lnTo>
                  <a:pt x="291449" y="140196"/>
                </a:lnTo>
                <a:lnTo>
                  <a:pt x="291479" y="1427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5993385" y="4528922"/>
            <a:ext cx="2425638" cy="1970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3781980" y="4009485"/>
            <a:ext cx="73199" cy="950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899824" y="4198059"/>
            <a:ext cx="1219835" cy="1132205"/>
          </a:xfrm>
          <a:custGeom>
            <a:avLst/>
            <a:gdLst/>
            <a:ahLst/>
            <a:cxnLst/>
            <a:rect l="l" t="t" r="r" b="b"/>
            <a:pathLst>
              <a:path w="1219835" h="1132204">
                <a:moveTo>
                  <a:pt x="856200" y="1131600"/>
                </a:moveTo>
                <a:lnTo>
                  <a:pt x="0" y="660300"/>
                </a:lnTo>
                <a:lnTo>
                  <a:pt x="363599" y="0"/>
                </a:lnTo>
                <a:lnTo>
                  <a:pt x="1219800" y="471300"/>
                </a:lnTo>
                <a:lnTo>
                  <a:pt x="856200" y="113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9"/>
          <p:cNvSpPr/>
          <p:nvPr/>
        </p:nvSpPr>
        <p:spPr>
          <a:xfrm>
            <a:off x="1456549" y="2333913"/>
            <a:ext cx="818515" cy="817244"/>
          </a:xfrm>
          <a:custGeom>
            <a:avLst/>
            <a:gdLst/>
            <a:ahLst/>
            <a:cxnLst/>
            <a:rect l="l" t="t" r="r" b="b"/>
            <a:pathLst>
              <a:path w="818514" h="817244">
                <a:moveTo>
                  <a:pt x="267599" y="816899"/>
                </a:moveTo>
                <a:lnTo>
                  <a:pt x="0" y="269399"/>
                </a:lnTo>
                <a:lnTo>
                  <a:pt x="550799" y="0"/>
                </a:lnTo>
                <a:lnTo>
                  <a:pt x="818399" y="547499"/>
                </a:lnTo>
                <a:lnTo>
                  <a:pt x="267599" y="8168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0"/>
          <p:cNvSpPr/>
          <p:nvPr/>
        </p:nvSpPr>
        <p:spPr>
          <a:xfrm>
            <a:off x="1897630" y="2761519"/>
            <a:ext cx="1807210" cy="1229360"/>
          </a:xfrm>
          <a:custGeom>
            <a:avLst/>
            <a:gdLst/>
            <a:ahLst/>
            <a:cxnLst/>
            <a:rect l="l" t="t" r="r" b="b"/>
            <a:pathLst>
              <a:path w="1807210" h="1229360">
                <a:moveTo>
                  <a:pt x="1806899" y="1229099"/>
                </a:moveTo>
                <a:lnTo>
                  <a:pt x="0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1"/>
          <p:cNvSpPr txBox="1"/>
          <p:nvPr/>
        </p:nvSpPr>
        <p:spPr>
          <a:xfrm>
            <a:off x="4517600" y="3672406"/>
            <a:ext cx="6877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2D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point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2"/>
          <p:cNvSpPr/>
          <p:nvPr/>
        </p:nvSpPr>
        <p:spPr>
          <a:xfrm>
            <a:off x="3994277" y="3807721"/>
            <a:ext cx="494665" cy="201930"/>
          </a:xfrm>
          <a:custGeom>
            <a:avLst/>
            <a:gdLst/>
            <a:ahLst/>
            <a:cxnLst/>
            <a:rect l="l" t="t" r="r" b="b"/>
            <a:pathLst>
              <a:path w="494664" h="201930">
                <a:moveTo>
                  <a:pt x="494188" y="0"/>
                </a:moveTo>
                <a:lnTo>
                  <a:pt x="0" y="201875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3904722" y="3970943"/>
            <a:ext cx="110979" cy="8087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4"/>
          <p:cNvSpPr txBox="1"/>
          <p:nvPr/>
        </p:nvSpPr>
        <p:spPr>
          <a:xfrm>
            <a:off x="2748750" y="2511969"/>
            <a:ext cx="5492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3D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ray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5"/>
          <p:cNvSpPr/>
          <p:nvPr/>
        </p:nvSpPr>
        <p:spPr>
          <a:xfrm>
            <a:off x="2225428" y="2647284"/>
            <a:ext cx="494665" cy="201930"/>
          </a:xfrm>
          <a:custGeom>
            <a:avLst/>
            <a:gdLst/>
            <a:ahLst/>
            <a:cxnLst/>
            <a:rect l="l" t="t" r="r" b="b"/>
            <a:pathLst>
              <a:path w="494664" h="201930">
                <a:moveTo>
                  <a:pt x="494188" y="0"/>
                </a:moveTo>
                <a:lnTo>
                  <a:pt x="0" y="201875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6"/>
          <p:cNvSpPr/>
          <p:nvPr/>
        </p:nvSpPr>
        <p:spPr>
          <a:xfrm>
            <a:off x="2135872" y="2810506"/>
            <a:ext cx="110979" cy="8087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7"/>
          <p:cNvSpPr/>
          <p:nvPr/>
        </p:nvSpPr>
        <p:spPr>
          <a:xfrm>
            <a:off x="1557129" y="3759282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8"/>
          <p:cNvSpPr/>
          <p:nvPr/>
        </p:nvSpPr>
        <p:spPr>
          <a:xfrm>
            <a:off x="1573704" y="3212507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9"/>
          <p:cNvSpPr/>
          <p:nvPr/>
        </p:nvSpPr>
        <p:spPr>
          <a:xfrm>
            <a:off x="1999412" y="3432072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0"/>
          <p:cNvSpPr/>
          <p:nvPr/>
        </p:nvSpPr>
        <p:spPr>
          <a:xfrm>
            <a:off x="2078929" y="3709632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1"/>
          <p:cNvSpPr/>
          <p:nvPr/>
        </p:nvSpPr>
        <p:spPr>
          <a:xfrm>
            <a:off x="1553417" y="3442542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2"/>
          <p:cNvSpPr/>
          <p:nvPr/>
        </p:nvSpPr>
        <p:spPr>
          <a:xfrm>
            <a:off x="2070546" y="3507094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3"/>
          <p:cNvSpPr/>
          <p:nvPr/>
        </p:nvSpPr>
        <p:spPr>
          <a:xfrm>
            <a:off x="2512814" y="3193282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4"/>
          <p:cNvSpPr/>
          <p:nvPr/>
        </p:nvSpPr>
        <p:spPr>
          <a:xfrm>
            <a:off x="2000856" y="292262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5"/>
          <p:cNvSpPr/>
          <p:nvPr/>
        </p:nvSpPr>
        <p:spPr>
          <a:xfrm>
            <a:off x="1543586" y="3259756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700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6"/>
          <p:cNvSpPr/>
          <p:nvPr/>
        </p:nvSpPr>
        <p:spPr>
          <a:xfrm>
            <a:off x="1985869" y="2932546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7"/>
          <p:cNvSpPr/>
          <p:nvPr/>
        </p:nvSpPr>
        <p:spPr>
          <a:xfrm>
            <a:off x="2065386" y="3210106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8"/>
          <p:cNvSpPr/>
          <p:nvPr/>
        </p:nvSpPr>
        <p:spPr>
          <a:xfrm>
            <a:off x="1539875" y="2943015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9"/>
          <p:cNvSpPr/>
          <p:nvPr/>
        </p:nvSpPr>
        <p:spPr>
          <a:xfrm>
            <a:off x="1861929" y="4064082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70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0"/>
          <p:cNvSpPr/>
          <p:nvPr/>
        </p:nvSpPr>
        <p:spPr>
          <a:xfrm>
            <a:off x="1878504" y="3517307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1"/>
          <p:cNvSpPr/>
          <p:nvPr/>
        </p:nvSpPr>
        <p:spPr>
          <a:xfrm>
            <a:off x="2304212" y="3736872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2"/>
          <p:cNvSpPr/>
          <p:nvPr/>
        </p:nvSpPr>
        <p:spPr>
          <a:xfrm>
            <a:off x="2383729" y="4014432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700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3"/>
          <p:cNvSpPr/>
          <p:nvPr/>
        </p:nvSpPr>
        <p:spPr>
          <a:xfrm>
            <a:off x="1858217" y="3747342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4"/>
          <p:cNvSpPr/>
          <p:nvPr/>
        </p:nvSpPr>
        <p:spPr>
          <a:xfrm>
            <a:off x="2375346" y="3811894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5"/>
          <p:cNvSpPr/>
          <p:nvPr/>
        </p:nvSpPr>
        <p:spPr>
          <a:xfrm>
            <a:off x="2817614" y="3498082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6"/>
          <p:cNvSpPr/>
          <p:nvPr/>
        </p:nvSpPr>
        <p:spPr>
          <a:xfrm>
            <a:off x="2305656" y="322742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7"/>
          <p:cNvSpPr/>
          <p:nvPr/>
        </p:nvSpPr>
        <p:spPr>
          <a:xfrm>
            <a:off x="1848386" y="3564556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8"/>
          <p:cNvSpPr/>
          <p:nvPr/>
        </p:nvSpPr>
        <p:spPr>
          <a:xfrm>
            <a:off x="2290669" y="3237346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9"/>
          <p:cNvSpPr/>
          <p:nvPr/>
        </p:nvSpPr>
        <p:spPr>
          <a:xfrm>
            <a:off x="2370186" y="3514906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0"/>
          <p:cNvSpPr/>
          <p:nvPr/>
        </p:nvSpPr>
        <p:spPr>
          <a:xfrm>
            <a:off x="1844675" y="3247815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1"/>
          <p:cNvSpPr/>
          <p:nvPr/>
        </p:nvSpPr>
        <p:spPr>
          <a:xfrm>
            <a:off x="1938129" y="3759282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2"/>
          <p:cNvSpPr/>
          <p:nvPr/>
        </p:nvSpPr>
        <p:spPr>
          <a:xfrm>
            <a:off x="1954704" y="3212507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3"/>
          <p:cNvSpPr/>
          <p:nvPr/>
        </p:nvSpPr>
        <p:spPr>
          <a:xfrm>
            <a:off x="2380412" y="3432072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4"/>
          <p:cNvSpPr/>
          <p:nvPr/>
        </p:nvSpPr>
        <p:spPr>
          <a:xfrm>
            <a:off x="2459929" y="3709632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5"/>
          <p:cNvSpPr/>
          <p:nvPr/>
        </p:nvSpPr>
        <p:spPr>
          <a:xfrm>
            <a:off x="1934417" y="3442542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6"/>
          <p:cNvSpPr/>
          <p:nvPr/>
        </p:nvSpPr>
        <p:spPr>
          <a:xfrm>
            <a:off x="2451546" y="3507094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7"/>
          <p:cNvSpPr/>
          <p:nvPr/>
        </p:nvSpPr>
        <p:spPr>
          <a:xfrm>
            <a:off x="2893814" y="3193282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8"/>
          <p:cNvSpPr/>
          <p:nvPr/>
        </p:nvSpPr>
        <p:spPr>
          <a:xfrm>
            <a:off x="2381856" y="292262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9"/>
          <p:cNvSpPr/>
          <p:nvPr/>
        </p:nvSpPr>
        <p:spPr>
          <a:xfrm>
            <a:off x="1924586" y="3259756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0"/>
          <p:cNvSpPr/>
          <p:nvPr/>
        </p:nvSpPr>
        <p:spPr>
          <a:xfrm>
            <a:off x="2366869" y="2932546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1"/>
          <p:cNvSpPr/>
          <p:nvPr/>
        </p:nvSpPr>
        <p:spPr>
          <a:xfrm>
            <a:off x="2446386" y="3210106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2"/>
          <p:cNvSpPr/>
          <p:nvPr/>
        </p:nvSpPr>
        <p:spPr>
          <a:xfrm>
            <a:off x="1920875" y="2943015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3"/>
          <p:cNvSpPr/>
          <p:nvPr/>
        </p:nvSpPr>
        <p:spPr>
          <a:xfrm>
            <a:off x="2395329" y="3911682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4"/>
          <p:cNvSpPr/>
          <p:nvPr/>
        </p:nvSpPr>
        <p:spPr>
          <a:xfrm>
            <a:off x="2411904" y="3364907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5"/>
          <p:cNvSpPr/>
          <p:nvPr/>
        </p:nvSpPr>
        <p:spPr>
          <a:xfrm>
            <a:off x="2837612" y="3584472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70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6"/>
          <p:cNvSpPr/>
          <p:nvPr/>
        </p:nvSpPr>
        <p:spPr>
          <a:xfrm>
            <a:off x="2917129" y="3862032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29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7"/>
          <p:cNvSpPr/>
          <p:nvPr/>
        </p:nvSpPr>
        <p:spPr>
          <a:xfrm>
            <a:off x="2391617" y="3594942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8"/>
          <p:cNvSpPr/>
          <p:nvPr/>
        </p:nvSpPr>
        <p:spPr>
          <a:xfrm>
            <a:off x="2908746" y="3659494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9"/>
          <p:cNvSpPr/>
          <p:nvPr/>
        </p:nvSpPr>
        <p:spPr>
          <a:xfrm>
            <a:off x="3351014" y="3345682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0"/>
          <p:cNvSpPr/>
          <p:nvPr/>
        </p:nvSpPr>
        <p:spPr>
          <a:xfrm>
            <a:off x="2839056" y="307502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1"/>
          <p:cNvSpPr/>
          <p:nvPr/>
        </p:nvSpPr>
        <p:spPr>
          <a:xfrm>
            <a:off x="2381786" y="3412156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2"/>
          <p:cNvSpPr/>
          <p:nvPr/>
        </p:nvSpPr>
        <p:spPr>
          <a:xfrm>
            <a:off x="2824069" y="3084946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70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3"/>
          <p:cNvSpPr/>
          <p:nvPr/>
        </p:nvSpPr>
        <p:spPr>
          <a:xfrm>
            <a:off x="2903586" y="3362506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29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4"/>
          <p:cNvSpPr/>
          <p:nvPr/>
        </p:nvSpPr>
        <p:spPr>
          <a:xfrm>
            <a:off x="2378075" y="3095415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5"/>
          <p:cNvSpPr/>
          <p:nvPr/>
        </p:nvSpPr>
        <p:spPr>
          <a:xfrm>
            <a:off x="1328529" y="3987882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6"/>
          <p:cNvSpPr/>
          <p:nvPr/>
        </p:nvSpPr>
        <p:spPr>
          <a:xfrm>
            <a:off x="1345104" y="3441107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7"/>
          <p:cNvSpPr/>
          <p:nvPr/>
        </p:nvSpPr>
        <p:spPr>
          <a:xfrm>
            <a:off x="1770812" y="3660672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8"/>
          <p:cNvSpPr/>
          <p:nvPr/>
        </p:nvSpPr>
        <p:spPr>
          <a:xfrm>
            <a:off x="1850329" y="3938232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79"/>
          <p:cNvSpPr/>
          <p:nvPr/>
        </p:nvSpPr>
        <p:spPr>
          <a:xfrm>
            <a:off x="1324817" y="3671142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0"/>
          <p:cNvSpPr/>
          <p:nvPr/>
        </p:nvSpPr>
        <p:spPr>
          <a:xfrm>
            <a:off x="1841946" y="3735694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1"/>
          <p:cNvSpPr/>
          <p:nvPr/>
        </p:nvSpPr>
        <p:spPr>
          <a:xfrm>
            <a:off x="2284214" y="3421882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2"/>
          <p:cNvSpPr/>
          <p:nvPr/>
        </p:nvSpPr>
        <p:spPr>
          <a:xfrm>
            <a:off x="1772256" y="315122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3"/>
          <p:cNvSpPr/>
          <p:nvPr/>
        </p:nvSpPr>
        <p:spPr>
          <a:xfrm>
            <a:off x="1314986" y="3488356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700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4"/>
          <p:cNvSpPr/>
          <p:nvPr/>
        </p:nvSpPr>
        <p:spPr>
          <a:xfrm>
            <a:off x="1757269" y="3161146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5"/>
          <p:cNvSpPr/>
          <p:nvPr/>
        </p:nvSpPr>
        <p:spPr>
          <a:xfrm>
            <a:off x="1836786" y="3438706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6"/>
          <p:cNvSpPr/>
          <p:nvPr/>
        </p:nvSpPr>
        <p:spPr>
          <a:xfrm>
            <a:off x="1311275" y="3171615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7"/>
          <p:cNvSpPr/>
          <p:nvPr/>
        </p:nvSpPr>
        <p:spPr>
          <a:xfrm>
            <a:off x="1633329" y="3225882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8"/>
          <p:cNvSpPr/>
          <p:nvPr/>
        </p:nvSpPr>
        <p:spPr>
          <a:xfrm>
            <a:off x="1649904" y="2679107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9"/>
          <p:cNvSpPr/>
          <p:nvPr/>
        </p:nvSpPr>
        <p:spPr>
          <a:xfrm>
            <a:off x="2075612" y="2898672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0"/>
          <p:cNvSpPr/>
          <p:nvPr/>
        </p:nvSpPr>
        <p:spPr>
          <a:xfrm>
            <a:off x="2155129" y="3176232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1"/>
          <p:cNvSpPr/>
          <p:nvPr/>
        </p:nvSpPr>
        <p:spPr>
          <a:xfrm>
            <a:off x="1629617" y="2909142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2"/>
          <p:cNvSpPr/>
          <p:nvPr/>
        </p:nvSpPr>
        <p:spPr>
          <a:xfrm>
            <a:off x="2146746" y="2973694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3"/>
          <p:cNvSpPr/>
          <p:nvPr/>
        </p:nvSpPr>
        <p:spPr>
          <a:xfrm>
            <a:off x="2589014" y="2659882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4"/>
          <p:cNvSpPr/>
          <p:nvPr/>
        </p:nvSpPr>
        <p:spPr>
          <a:xfrm>
            <a:off x="2077056" y="2389225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538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5"/>
          <p:cNvSpPr/>
          <p:nvPr/>
        </p:nvSpPr>
        <p:spPr>
          <a:xfrm>
            <a:off x="1628701" y="2699613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700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6"/>
          <p:cNvSpPr/>
          <p:nvPr/>
        </p:nvSpPr>
        <p:spPr>
          <a:xfrm>
            <a:off x="2062069" y="2399146"/>
            <a:ext cx="521970" cy="281940"/>
          </a:xfrm>
          <a:custGeom>
            <a:avLst/>
            <a:gdLst/>
            <a:ahLst/>
            <a:cxnLst/>
            <a:rect l="l" t="t" r="r" b="b"/>
            <a:pathLst>
              <a:path w="521969" h="281939">
                <a:moveTo>
                  <a:pt x="0" y="0"/>
                </a:moveTo>
                <a:lnTo>
                  <a:pt x="521699" y="28169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97"/>
          <p:cNvSpPr/>
          <p:nvPr/>
        </p:nvSpPr>
        <p:spPr>
          <a:xfrm>
            <a:off x="2141586" y="2676706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98"/>
          <p:cNvSpPr/>
          <p:nvPr/>
        </p:nvSpPr>
        <p:spPr>
          <a:xfrm>
            <a:off x="1616075" y="2409615"/>
            <a:ext cx="455930" cy="314960"/>
          </a:xfrm>
          <a:custGeom>
            <a:avLst/>
            <a:gdLst/>
            <a:ahLst/>
            <a:cxnLst/>
            <a:rect l="l" t="t" r="r" b="b"/>
            <a:pathLst>
              <a:path w="455930" h="314960">
                <a:moveTo>
                  <a:pt x="0" y="314699"/>
                </a:moveTo>
                <a:lnTo>
                  <a:pt x="455699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99"/>
          <p:cNvSpPr txBox="1">
            <a:spLocks noGrp="1"/>
          </p:cNvSpPr>
          <p:nvPr>
            <p:ph type="title"/>
          </p:nvPr>
        </p:nvSpPr>
        <p:spPr>
          <a:xfrm>
            <a:off x="530225" y="1420724"/>
            <a:ext cx="74034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000000"/>
                </a:solidFill>
              </a:rPr>
              <a:t>3D Object Detection: </a:t>
            </a:r>
            <a:r>
              <a:rPr sz="3000" spc="-10" dirty="0">
                <a:solidFill>
                  <a:srgbClr val="000000"/>
                </a:solidFill>
              </a:rPr>
              <a:t>Simple </a:t>
            </a:r>
            <a:r>
              <a:rPr sz="3000" spc="-5" dirty="0">
                <a:solidFill>
                  <a:srgbClr val="000000"/>
                </a:solidFill>
              </a:rPr>
              <a:t>Camera</a:t>
            </a:r>
            <a:r>
              <a:rPr sz="3000" spc="-80" dirty="0">
                <a:solidFill>
                  <a:srgbClr val="000000"/>
                </a:solidFill>
              </a:rPr>
              <a:t> </a:t>
            </a:r>
            <a:r>
              <a:rPr sz="3000" dirty="0">
                <a:solidFill>
                  <a:srgbClr val="000000"/>
                </a:solidFill>
              </a:rPr>
              <a:t>Model</a:t>
            </a:r>
            <a:endParaRPr sz="3000"/>
          </a:p>
        </p:txBody>
      </p:sp>
      <p:sp>
        <p:nvSpPr>
          <p:cNvPr id="103" name="object 100"/>
          <p:cNvSpPr txBox="1"/>
          <p:nvPr/>
        </p:nvSpPr>
        <p:spPr>
          <a:xfrm>
            <a:off x="2659925" y="4817574"/>
            <a:ext cx="9937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image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plane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4" name="object 101"/>
          <p:cNvSpPr txBox="1"/>
          <p:nvPr/>
        </p:nvSpPr>
        <p:spPr>
          <a:xfrm>
            <a:off x="684938" y="4318474"/>
            <a:ext cx="131889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350520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latin typeface="Arial"/>
                <a:cs typeface="Arial"/>
              </a:rPr>
              <a:t>camera  viewing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frustrum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5" name="object 102"/>
          <p:cNvSpPr/>
          <p:nvPr/>
        </p:nvSpPr>
        <p:spPr>
          <a:xfrm>
            <a:off x="3749090" y="5089371"/>
            <a:ext cx="873760" cy="283845"/>
          </a:xfrm>
          <a:custGeom>
            <a:avLst/>
            <a:gdLst/>
            <a:ahLst/>
            <a:cxnLst/>
            <a:rect l="l" t="t" r="r" b="b"/>
            <a:pathLst>
              <a:path w="873760" h="283845">
                <a:moveTo>
                  <a:pt x="0" y="283799"/>
                </a:moveTo>
                <a:lnTo>
                  <a:pt x="0" y="299"/>
                </a:lnTo>
                <a:lnTo>
                  <a:pt x="873599" y="0"/>
                </a:lnTo>
                <a:lnTo>
                  <a:pt x="873599" y="283499"/>
                </a:lnTo>
                <a:lnTo>
                  <a:pt x="0" y="2837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3"/>
          <p:cNvSpPr txBox="1"/>
          <p:nvPr/>
        </p:nvSpPr>
        <p:spPr>
          <a:xfrm>
            <a:off x="3822830" y="4947973"/>
            <a:ext cx="618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camera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106</a:t>
            </a:fld>
            <a:endParaRPr lang="en-US"/>
          </a:p>
        </p:txBody>
      </p:sp>
      <p:sp>
        <p:nvSpPr>
          <p:cNvPr id="6" name="object 2"/>
          <p:cNvSpPr txBox="1"/>
          <p:nvPr/>
        </p:nvSpPr>
        <p:spPr>
          <a:xfrm>
            <a:off x="530225" y="1268760"/>
            <a:ext cx="68795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3D Object Detection: </a:t>
            </a:r>
            <a:r>
              <a:rPr sz="3000" dirty="0">
                <a:latin typeface="Arial"/>
                <a:cs typeface="Arial"/>
              </a:rPr>
              <a:t>Monocular</a:t>
            </a:r>
            <a:r>
              <a:rPr sz="3000" spc="-9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Camera</a:t>
            </a:r>
            <a:endParaRPr sz="3000">
              <a:latin typeface="Arial"/>
              <a:cs typeface="Arial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1148827" y="4687932"/>
            <a:ext cx="55244" cy="15875"/>
          </a:xfrm>
          <a:custGeom>
            <a:avLst/>
            <a:gdLst/>
            <a:ahLst/>
            <a:cxnLst/>
            <a:rect l="l" t="t" r="r" b="b"/>
            <a:pathLst>
              <a:path w="55244" h="15875">
                <a:moveTo>
                  <a:pt x="51891" y="15329"/>
                </a:moveTo>
                <a:lnTo>
                  <a:pt x="2629" y="15329"/>
                </a:lnTo>
                <a:lnTo>
                  <a:pt x="1587" y="14783"/>
                </a:lnTo>
                <a:lnTo>
                  <a:pt x="892" y="13692"/>
                </a:lnTo>
                <a:lnTo>
                  <a:pt x="297" y="12501"/>
                </a:lnTo>
                <a:lnTo>
                  <a:pt x="0" y="10467"/>
                </a:lnTo>
                <a:lnTo>
                  <a:pt x="0" y="4812"/>
                </a:lnTo>
                <a:lnTo>
                  <a:pt x="297" y="2877"/>
                </a:lnTo>
                <a:lnTo>
                  <a:pt x="979" y="1637"/>
                </a:lnTo>
                <a:lnTo>
                  <a:pt x="1587" y="595"/>
                </a:lnTo>
                <a:lnTo>
                  <a:pt x="2629" y="0"/>
                </a:lnTo>
                <a:lnTo>
                  <a:pt x="51196" y="0"/>
                </a:lnTo>
                <a:lnTo>
                  <a:pt x="51742" y="148"/>
                </a:lnTo>
                <a:lnTo>
                  <a:pt x="52238" y="446"/>
                </a:lnTo>
                <a:lnTo>
                  <a:pt x="52734" y="644"/>
                </a:lnTo>
                <a:lnTo>
                  <a:pt x="53131" y="1041"/>
                </a:lnTo>
                <a:lnTo>
                  <a:pt x="53429" y="1637"/>
                </a:lnTo>
                <a:lnTo>
                  <a:pt x="53826" y="2232"/>
                </a:lnTo>
                <a:lnTo>
                  <a:pt x="54123" y="3026"/>
                </a:lnTo>
                <a:lnTo>
                  <a:pt x="54520" y="5010"/>
                </a:lnTo>
                <a:lnTo>
                  <a:pt x="54619" y="10467"/>
                </a:lnTo>
                <a:lnTo>
                  <a:pt x="54272" y="12501"/>
                </a:lnTo>
                <a:lnTo>
                  <a:pt x="53578" y="13692"/>
                </a:lnTo>
                <a:lnTo>
                  <a:pt x="52883" y="14783"/>
                </a:lnTo>
                <a:lnTo>
                  <a:pt x="51891" y="153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447603" y="4596402"/>
            <a:ext cx="4675097" cy="196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148827" y="4964157"/>
            <a:ext cx="55244" cy="15875"/>
          </a:xfrm>
          <a:custGeom>
            <a:avLst/>
            <a:gdLst/>
            <a:ahLst/>
            <a:cxnLst/>
            <a:rect l="l" t="t" r="r" b="b"/>
            <a:pathLst>
              <a:path w="55244" h="15875">
                <a:moveTo>
                  <a:pt x="51891" y="15329"/>
                </a:moveTo>
                <a:lnTo>
                  <a:pt x="2629" y="15329"/>
                </a:lnTo>
                <a:lnTo>
                  <a:pt x="1587" y="14783"/>
                </a:lnTo>
                <a:lnTo>
                  <a:pt x="892" y="13692"/>
                </a:lnTo>
                <a:lnTo>
                  <a:pt x="297" y="12501"/>
                </a:lnTo>
                <a:lnTo>
                  <a:pt x="0" y="10467"/>
                </a:lnTo>
                <a:lnTo>
                  <a:pt x="0" y="4812"/>
                </a:lnTo>
                <a:lnTo>
                  <a:pt x="297" y="2877"/>
                </a:lnTo>
                <a:lnTo>
                  <a:pt x="979" y="1637"/>
                </a:lnTo>
                <a:lnTo>
                  <a:pt x="1587" y="595"/>
                </a:lnTo>
                <a:lnTo>
                  <a:pt x="2629" y="0"/>
                </a:lnTo>
                <a:lnTo>
                  <a:pt x="51196" y="0"/>
                </a:lnTo>
                <a:lnTo>
                  <a:pt x="51742" y="148"/>
                </a:lnTo>
                <a:lnTo>
                  <a:pt x="52238" y="446"/>
                </a:lnTo>
                <a:lnTo>
                  <a:pt x="52734" y="644"/>
                </a:lnTo>
                <a:lnTo>
                  <a:pt x="53131" y="1041"/>
                </a:lnTo>
                <a:lnTo>
                  <a:pt x="53429" y="1637"/>
                </a:lnTo>
                <a:lnTo>
                  <a:pt x="53826" y="2232"/>
                </a:lnTo>
                <a:lnTo>
                  <a:pt x="54123" y="3026"/>
                </a:lnTo>
                <a:lnTo>
                  <a:pt x="54520" y="5010"/>
                </a:lnTo>
                <a:lnTo>
                  <a:pt x="54619" y="10467"/>
                </a:lnTo>
                <a:lnTo>
                  <a:pt x="54272" y="12501"/>
                </a:lnTo>
                <a:lnTo>
                  <a:pt x="53578" y="13692"/>
                </a:lnTo>
                <a:lnTo>
                  <a:pt x="52883" y="14783"/>
                </a:lnTo>
                <a:lnTo>
                  <a:pt x="51891" y="153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1451195" y="4872627"/>
            <a:ext cx="6236508" cy="1963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/>
          <p:nvPr/>
        </p:nvSpPr>
        <p:spPr>
          <a:xfrm>
            <a:off x="285725" y="1916547"/>
            <a:ext cx="3151000" cy="2582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5483049" y="2613480"/>
            <a:ext cx="2861036" cy="12140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5230249" y="5179758"/>
            <a:ext cx="36703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222222"/>
                </a:solidFill>
                <a:latin typeface="Arial"/>
                <a:cs typeface="Arial"/>
              </a:rPr>
              <a:t>Chen, Xiaozhi, Kaustav Kundu, Ziyu Zhang, Huimin </a:t>
            </a:r>
            <a:r>
              <a:rPr sz="800" dirty="0">
                <a:solidFill>
                  <a:srgbClr val="222222"/>
                </a:solidFill>
                <a:latin typeface="Arial"/>
                <a:cs typeface="Arial"/>
              </a:rPr>
              <a:t>Ma, </a:t>
            </a:r>
            <a:r>
              <a:rPr sz="800" spc="-5" dirty="0">
                <a:solidFill>
                  <a:srgbClr val="222222"/>
                </a:solidFill>
                <a:latin typeface="Arial"/>
                <a:cs typeface="Arial"/>
              </a:rPr>
              <a:t>Sanja </a:t>
            </a:r>
            <a:r>
              <a:rPr sz="800" spc="-10" dirty="0">
                <a:solidFill>
                  <a:srgbClr val="222222"/>
                </a:solidFill>
                <a:latin typeface="Arial"/>
                <a:cs typeface="Arial"/>
              </a:rPr>
              <a:t>Fidler, </a:t>
            </a:r>
            <a:r>
              <a:rPr sz="800" spc="-5" dirty="0">
                <a:solidFill>
                  <a:srgbClr val="222222"/>
                </a:solidFill>
                <a:latin typeface="Arial"/>
                <a:cs typeface="Arial"/>
              </a:rPr>
              <a:t>and</a:t>
            </a:r>
            <a:r>
              <a:rPr sz="800" spc="-55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222222"/>
                </a:solidFill>
                <a:latin typeface="Arial"/>
                <a:cs typeface="Arial"/>
              </a:rPr>
              <a:t>Raquel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1"/>
          <p:cNvSpPr txBox="1"/>
          <p:nvPr/>
        </p:nvSpPr>
        <p:spPr>
          <a:xfrm>
            <a:off x="5230249" y="5313207"/>
            <a:ext cx="3543935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 dirty="0">
                <a:solidFill>
                  <a:srgbClr val="222222"/>
                </a:solidFill>
                <a:latin typeface="Arial"/>
                <a:cs typeface="Arial"/>
              </a:rPr>
              <a:t>Urtasun. "Monocular 3d object detection for autonomous driving." CVPR</a:t>
            </a:r>
            <a:r>
              <a:rPr sz="800" spc="-55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222222"/>
                </a:solidFill>
                <a:latin typeface="Arial"/>
                <a:cs typeface="Arial"/>
              </a:rPr>
              <a:t>2016.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3501587" y="2641471"/>
            <a:ext cx="1870710" cy="965835"/>
          </a:xfrm>
          <a:prstGeom prst="rect">
            <a:avLst/>
          </a:prstGeom>
          <a:solidFill>
            <a:srgbClr val="FCE4CD"/>
          </a:solidFill>
          <a:ln w="9524">
            <a:solidFill>
              <a:srgbClr val="666666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Times New Roman"/>
              <a:cs typeface="Times New Roman"/>
            </a:endParaRPr>
          </a:p>
          <a:p>
            <a:pPr marL="130810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Faster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R-CNN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107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12968" y="1126136"/>
            <a:ext cx="35121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000000"/>
                </a:solidFill>
              </a:rPr>
              <a:t>3D </a:t>
            </a:r>
            <a:r>
              <a:rPr sz="3000" spc="-10" dirty="0">
                <a:solidFill>
                  <a:srgbClr val="000000"/>
                </a:solidFill>
              </a:rPr>
              <a:t>Shape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-5" dirty="0">
                <a:solidFill>
                  <a:srgbClr val="000000"/>
                </a:solidFill>
              </a:rPr>
              <a:t>Prediction</a:t>
            </a:r>
            <a:endParaRPr sz="3000"/>
          </a:p>
        </p:txBody>
      </p:sp>
      <p:sp>
        <p:nvSpPr>
          <p:cNvPr id="7" name="object 3"/>
          <p:cNvSpPr/>
          <p:nvPr/>
        </p:nvSpPr>
        <p:spPr>
          <a:xfrm>
            <a:off x="3467805" y="2544051"/>
            <a:ext cx="2319491" cy="26330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179512" y="2544051"/>
            <a:ext cx="2791646" cy="26330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 txBox="1"/>
          <p:nvPr/>
        </p:nvSpPr>
        <p:spPr>
          <a:xfrm>
            <a:off x="3992623" y="1736857"/>
            <a:ext cx="127000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6364" marR="5080" indent="-114300">
              <a:lnSpc>
                <a:spcPct val="100699"/>
              </a:lnSpc>
              <a:spcBef>
                <a:spcPts val="85"/>
              </a:spcBef>
            </a:pPr>
            <a:r>
              <a:rPr sz="1800" b="1" spc="-5" dirty="0">
                <a:latin typeface="Arial"/>
                <a:cs typeface="Arial"/>
              </a:rPr>
              <a:t>Pointclou</a:t>
            </a:r>
            <a:r>
              <a:rPr sz="1800" b="1" spc="15" dirty="0">
                <a:latin typeface="Arial"/>
                <a:cs typeface="Arial"/>
              </a:rPr>
              <a:t>d</a:t>
            </a:r>
            <a:r>
              <a:rPr sz="1800" dirty="0">
                <a:latin typeface="Arial"/>
                <a:cs typeface="Arial"/>
              </a:rPr>
              <a:t>:  V x 3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float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860044" y="1736857"/>
            <a:ext cx="168846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Arial"/>
                <a:cs typeface="Arial"/>
              </a:rPr>
              <a:t>Voxel</a:t>
            </a:r>
            <a:r>
              <a:rPr sz="1800" spc="-25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latin typeface="Arial"/>
                <a:cs typeface="Arial"/>
              </a:rPr>
              <a:t>D x D x D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binary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6668689" y="1736857"/>
            <a:ext cx="1977389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Mesh</a:t>
            </a:r>
            <a:r>
              <a:rPr sz="180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latin typeface="Arial"/>
                <a:cs typeface="Arial"/>
              </a:rPr>
              <a:t>V x 3 </a:t>
            </a:r>
            <a:r>
              <a:rPr sz="1800" spc="-5" dirty="0">
                <a:latin typeface="Arial"/>
                <a:cs typeface="Arial"/>
              </a:rPr>
              <a:t>float, </a:t>
            </a:r>
            <a:r>
              <a:rPr sz="1800" dirty="0">
                <a:latin typeface="Arial"/>
                <a:cs typeface="Arial"/>
              </a:rPr>
              <a:t>F x 3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5995124" y="2559476"/>
            <a:ext cx="2974600" cy="25496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280518" y="5246087"/>
            <a:ext cx="2562225" cy="2711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85"/>
              </a:spcBef>
            </a:pPr>
            <a:r>
              <a:rPr sz="800" spc="-5" dirty="0">
                <a:latin typeface="Arial"/>
                <a:cs typeface="Arial"/>
              </a:rPr>
              <a:t>Choy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et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al,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“3D-R2N2:</a:t>
            </a:r>
            <a:r>
              <a:rPr sz="800" spc="-5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</a:t>
            </a:r>
            <a:r>
              <a:rPr sz="800" spc="-5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Unified</a:t>
            </a:r>
            <a:r>
              <a:rPr sz="800" spc="-5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Approach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for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Single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and  </a:t>
            </a:r>
            <a:r>
              <a:rPr sz="800" dirty="0">
                <a:latin typeface="Arial"/>
                <a:cs typeface="Arial"/>
              </a:rPr>
              <a:t>Multi-view </a:t>
            </a:r>
            <a:r>
              <a:rPr sz="800" spc="-5" dirty="0">
                <a:latin typeface="Arial"/>
                <a:cs typeface="Arial"/>
              </a:rPr>
              <a:t>3D Object Reconstruction”, ECCV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2016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3232018" y="5246087"/>
            <a:ext cx="2566035" cy="2711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85"/>
              </a:spcBef>
            </a:pPr>
            <a:r>
              <a:rPr sz="800" spc="-5" dirty="0">
                <a:latin typeface="Arial"/>
                <a:cs typeface="Arial"/>
              </a:rPr>
              <a:t>Fan et al, </a:t>
            </a:r>
            <a:r>
              <a:rPr sz="800" dirty="0">
                <a:latin typeface="Arial"/>
                <a:cs typeface="Arial"/>
              </a:rPr>
              <a:t>“A </a:t>
            </a:r>
            <a:r>
              <a:rPr sz="800" spc="-5" dirty="0">
                <a:latin typeface="Arial"/>
                <a:cs typeface="Arial"/>
              </a:rPr>
              <a:t>Point Set Generation Network for 3D Object  Reconstruction from </a:t>
            </a:r>
            <a:r>
              <a:rPr sz="800" dirty="0">
                <a:latin typeface="Arial"/>
                <a:cs typeface="Arial"/>
              </a:rPr>
              <a:t>a </a:t>
            </a:r>
            <a:r>
              <a:rPr sz="800" spc="-5" dirty="0">
                <a:latin typeface="Arial"/>
                <a:cs typeface="Arial"/>
              </a:rPr>
              <a:t>Single Image”, CVPR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2017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6483368" y="5215037"/>
            <a:ext cx="2127250" cy="2711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85"/>
              </a:spcBef>
            </a:pPr>
            <a:r>
              <a:rPr sz="800" spc="-15" dirty="0">
                <a:latin typeface="Arial"/>
                <a:cs typeface="Arial"/>
              </a:rPr>
              <a:t>Wang </a:t>
            </a:r>
            <a:r>
              <a:rPr sz="800" spc="-5" dirty="0">
                <a:latin typeface="Arial"/>
                <a:cs typeface="Arial"/>
              </a:rPr>
              <a:t>et al, </a:t>
            </a:r>
            <a:r>
              <a:rPr sz="800" dirty="0">
                <a:latin typeface="Arial"/>
                <a:cs typeface="Arial"/>
              </a:rPr>
              <a:t>“Pixel2Mesh: </a:t>
            </a:r>
            <a:r>
              <a:rPr sz="800" spc="-5" dirty="0">
                <a:latin typeface="Arial"/>
                <a:cs typeface="Arial"/>
              </a:rPr>
              <a:t>Generating 3D </a:t>
            </a:r>
            <a:r>
              <a:rPr sz="800" dirty="0">
                <a:latin typeface="Arial"/>
                <a:cs typeface="Arial"/>
              </a:rPr>
              <a:t>Mesh  Models </a:t>
            </a:r>
            <a:r>
              <a:rPr sz="800" spc="-5" dirty="0">
                <a:latin typeface="Arial"/>
                <a:cs typeface="Arial"/>
              </a:rPr>
              <a:t>from Single RGB Images”, ECCV</a:t>
            </a:r>
            <a:r>
              <a:rPr sz="800" spc="-8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2018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108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82950" y="1221102"/>
            <a:ext cx="59309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Recap: Lots of </a:t>
            </a:r>
            <a:r>
              <a:rPr sz="2800" dirty="0">
                <a:solidFill>
                  <a:srgbClr val="000000"/>
                </a:solidFill>
              </a:rPr>
              <a:t>computer vision</a:t>
            </a:r>
            <a:r>
              <a:rPr sz="2800" spc="-9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tasks!</a:t>
            </a:r>
            <a:endParaRPr sz="2800"/>
          </a:p>
        </p:txBody>
      </p:sp>
      <p:sp>
        <p:nvSpPr>
          <p:cNvPr id="7" name="object 3"/>
          <p:cNvSpPr/>
          <p:nvPr/>
        </p:nvSpPr>
        <p:spPr>
          <a:xfrm>
            <a:off x="68174" y="2645647"/>
            <a:ext cx="2093699" cy="1812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284473" y="2027800"/>
            <a:ext cx="167576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Classification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2531652" y="1875400"/>
            <a:ext cx="1701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432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Semantic  Segmentation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5083843" y="1933825"/>
            <a:ext cx="11823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288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Object  Detection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7069001" y="1855474"/>
            <a:ext cx="1701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385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Instance  Segmentation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883476" y="4538115"/>
            <a:ext cx="478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C</a:t>
            </a:r>
            <a:r>
              <a:rPr sz="1800" b="1" spc="-13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9"/>
          <p:cNvSpPr/>
          <p:nvPr/>
        </p:nvSpPr>
        <p:spPr>
          <a:xfrm>
            <a:off x="4637775" y="2687784"/>
            <a:ext cx="2093699" cy="1798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6917425" y="2687784"/>
            <a:ext cx="2106875" cy="18122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7327080" y="3446452"/>
            <a:ext cx="706120" cy="1053465"/>
          </a:xfrm>
          <a:custGeom>
            <a:avLst/>
            <a:gdLst/>
            <a:ahLst/>
            <a:cxnLst/>
            <a:rect l="l" t="t" r="r" b="b"/>
            <a:pathLst>
              <a:path w="706120" h="1053464">
                <a:moveTo>
                  <a:pt x="478725" y="37759"/>
                </a:moveTo>
                <a:lnTo>
                  <a:pt x="294435" y="37759"/>
                </a:lnTo>
                <a:lnTo>
                  <a:pt x="323695" y="12580"/>
                </a:lnTo>
                <a:lnTo>
                  <a:pt x="424281" y="0"/>
                </a:lnTo>
                <a:lnTo>
                  <a:pt x="478725" y="37759"/>
                </a:lnTo>
                <a:close/>
              </a:path>
              <a:path w="706120" h="1053464">
                <a:moveTo>
                  <a:pt x="591616" y="54542"/>
                </a:moveTo>
                <a:lnTo>
                  <a:pt x="502924" y="54542"/>
                </a:lnTo>
                <a:lnTo>
                  <a:pt x="544980" y="18879"/>
                </a:lnTo>
                <a:lnTo>
                  <a:pt x="591616" y="54542"/>
                </a:lnTo>
                <a:close/>
              </a:path>
              <a:path w="706120" h="1053464">
                <a:moveTo>
                  <a:pt x="669950" y="507684"/>
                </a:moveTo>
                <a:lnTo>
                  <a:pt x="181055" y="507684"/>
                </a:lnTo>
                <a:lnTo>
                  <a:pt x="230430" y="390203"/>
                </a:lnTo>
                <a:lnTo>
                  <a:pt x="153622" y="306288"/>
                </a:lnTo>
                <a:lnTo>
                  <a:pt x="201169" y="138458"/>
                </a:lnTo>
                <a:lnTo>
                  <a:pt x="175564" y="94399"/>
                </a:lnTo>
                <a:lnTo>
                  <a:pt x="201169" y="23073"/>
                </a:lnTo>
                <a:lnTo>
                  <a:pt x="294435" y="37759"/>
                </a:lnTo>
                <a:lnTo>
                  <a:pt x="478725" y="37759"/>
                </a:lnTo>
                <a:lnTo>
                  <a:pt x="502924" y="54542"/>
                </a:lnTo>
                <a:lnTo>
                  <a:pt x="591616" y="54542"/>
                </a:lnTo>
                <a:lnTo>
                  <a:pt x="605337" y="65035"/>
                </a:lnTo>
                <a:lnTo>
                  <a:pt x="596190" y="148950"/>
                </a:lnTo>
                <a:lnTo>
                  <a:pt x="612648" y="209783"/>
                </a:lnTo>
                <a:lnTo>
                  <a:pt x="662023" y="260132"/>
                </a:lnTo>
                <a:lnTo>
                  <a:pt x="638253" y="335660"/>
                </a:lnTo>
                <a:lnTo>
                  <a:pt x="660195" y="356637"/>
                </a:lnTo>
                <a:lnTo>
                  <a:pt x="669950" y="507684"/>
                </a:lnTo>
                <a:close/>
              </a:path>
              <a:path w="706120" h="1053464">
                <a:moveTo>
                  <a:pt x="107903" y="629359"/>
                </a:moveTo>
                <a:lnTo>
                  <a:pt x="0" y="572720"/>
                </a:lnTo>
                <a:lnTo>
                  <a:pt x="7318" y="396493"/>
                </a:lnTo>
                <a:lnTo>
                  <a:pt x="62176" y="383913"/>
                </a:lnTo>
                <a:lnTo>
                  <a:pt x="181055" y="507684"/>
                </a:lnTo>
                <a:lnTo>
                  <a:pt x="669950" y="507684"/>
                </a:lnTo>
                <a:lnTo>
                  <a:pt x="671170" y="526564"/>
                </a:lnTo>
                <a:lnTo>
                  <a:pt x="705914" y="593697"/>
                </a:lnTo>
                <a:lnTo>
                  <a:pt x="689219" y="614673"/>
                </a:lnTo>
                <a:lnTo>
                  <a:pt x="208481" y="614673"/>
                </a:lnTo>
                <a:lnTo>
                  <a:pt x="107903" y="629359"/>
                </a:lnTo>
                <a:close/>
              </a:path>
              <a:path w="706120" h="1053464">
                <a:moveTo>
                  <a:pt x="166424" y="1053129"/>
                </a:moveTo>
                <a:lnTo>
                  <a:pt x="202997" y="952431"/>
                </a:lnTo>
                <a:lnTo>
                  <a:pt x="173736" y="774116"/>
                </a:lnTo>
                <a:lnTo>
                  <a:pt x="208481" y="614673"/>
                </a:lnTo>
                <a:lnTo>
                  <a:pt x="689219" y="614673"/>
                </a:lnTo>
                <a:lnTo>
                  <a:pt x="629106" y="690201"/>
                </a:lnTo>
                <a:lnTo>
                  <a:pt x="660195" y="797190"/>
                </a:lnTo>
                <a:lnTo>
                  <a:pt x="655173" y="809779"/>
                </a:lnTo>
                <a:lnTo>
                  <a:pt x="466344" y="809779"/>
                </a:lnTo>
                <a:lnTo>
                  <a:pt x="358448" y="816070"/>
                </a:lnTo>
                <a:lnTo>
                  <a:pt x="301754" y="870621"/>
                </a:lnTo>
                <a:lnTo>
                  <a:pt x="340154" y="1051033"/>
                </a:lnTo>
                <a:lnTo>
                  <a:pt x="166424" y="1053129"/>
                </a:lnTo>
                <a:close/>
              </a:path>
              <a:path w="706120" h="1053464">
                <a:moveTo>
                  <a:pt x="561445" y="1044742"/>
                </a:moveTo>
                <a:lnTo>
                  <a:pt x="402339" y="1040549"/>
                </a:lnTo>
                <a:lnTo>
                  <a:pt x="495605" y="872718"/>
                </a:lnTo>
                <a:lnTo>
                  <a:pt x="466344" y="809779"/>
                </a:lnTo>
                <a:lnTo>
                  <a:pt x="655173" y="809779"/>
                </a:lnTo>
                <a:lnTo>
                  <a:pt x="561445" y="104474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327080" y="3446452"/>
            <a:ext cx="706120" cy="1053465"/>
          </a:xfrm>
          <a:custGeom>
            <a:avLst/>
            <a:gdLst/>
            <a:ahLst/>
            <a:cxnLst/>
            <a:rect l="l" t="t" r="r" b="b"/>
            <a:pathLst>
              <a:path w="706120" h="1053464">
                <a:moveTo>
                  <a:pt x="201169" y="138458"/>
                </a:moveTo>
                <a:lnTo>
                  <a:pt x="153622" y="306288"/>
                </a:lnTo>
                <a:lnTo>
                  <a:pt x="230430" y="390203"/>
                </a:lnTo>
                <a:lnTo>
                  <a:pt x="181055" y="507684"/>
                </a:lnTo>
                <a:lnTo>
                  <a:pt x="62176" y="383913"/>
                </a:lnTo>
                <a:lnTo>
                  <a:pt x="7318" y="396493"/>
                </a:lnTo>
                <a:lnTo>
                  <a:pt x="0" y="572720"/>
                </a:lnTo>
                <a:lnTo>
                  <a:pt x="107903" y="629359"/>
                </a:lnTo>
                <a:lnTo>
                  <a:pt x="208481" y="614673"/>
                </a:lnTo>
                <a:lnTo>
                  <a:pt x="173736" y="774116"/>
                </a:lnTo>
                <a:lnTo>
                  <a:pt x="202997" y="952431"/>
                </a:lnTo>
                <a:lnTo>
                  <a:pt x="166424" y="1053129"/>
                </a:lnTo>
                <a:lnTo>
                  <a:pt x="340154" y="1051033"/>
                </a:lnTo>
                <a:lnTo>
                  <a:pt x="301754" y="870621"/>
                </a:lnTo>
                <a:lnTo>
                  <a:pt x="358448" y="816070"/>
                </a:lnTo>
                <a:lnTo>
                  <a:pt x="466344" y="809779"/>
                </a:lnTo>
                <a:lnTo>
                  <a:pt x="495605" y="872718"/>
                </a:lnTo>
                <a:lnTo>
                  <a:pt x="402339" y="1040549"/>
                </a:lnTo>
                <a:lnTo>
                  <a:pt x="561445" y="1044742"/>
                </a:lnTo>
                <a:lnTo>
                  <a:pt x="660195" y="797190"/>
                </a:lnTo>
                <a:lnTo>
                  <a:pt x="629106" y="690201"/>
                </a:lnTo>
                <a:lnTo>
                  <a:pt x="705914" y="593697"/>
                </a:lnTo>
                <a:lnTo>
                  <a:pt x="671170" y="526564"/>
                </a:lnTo>
                <a:lnTo>
                  <a:pt x="660195" y="356637"/>
                </a:lnTo>
                <a:lnTo>
                  <a:pt x="638253" y="335660"/>
                </a:lnTo>
                <a:lnTo>
                  <a:pt x="662023" y="260132"/>
                </a:lnTo>
                <a:lnTo>
                  <a:pt x="612648" y="209783"/>
                </a:lnTo>
                <a:lnTo>
                  <a:pt x="596190" y="148950"/>
                </a:lnTo>
                <a:lnTo>
                  <a:pt x="605337" y="65035"/>
                </a:lnTo>
                <a:lnTo>
                  <a:pt x="544980" y="18879"/>
                </a:lnTo>
                <a:lnTo>
                  <a:pt x="502924" y="54542"/>
                </a:lnTo>
                <a:lnTo>
                  <a:pt x="424281" y="0"/>
                </a:lnTo>
                <a:lnTo>
                  <a:pt x="323695" y="12580"/>
                </a:lnTo>
                <a:lnTo>
                  <a:pt x="294435" y="37759"/>
                </a:lnTo>
                <a:lnTo>
                  <a:pt x="201169" y="23073"/>
                </a:lnTo>
                <a:lnTo>
                  <a:pt x="175564" y="94399"/>
                </a:lnTo>
                <a:lnTo>
                  <a:pt x="201169" y="138458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/>
          <p:cNvSpPr/>
          <p:nvPr/>
        </p:nvSpPr>
        <p:spPr>
          <a:xfrm>
            <a:off x="7975569" y="3575737"/>
            <a:ext cx="372745" cy="819785"/>
          </a:xfrm>
          <a:custGeom>
            <a:avLst/>
            <a:gdLst/>
            <a:ahLst/>
            <a:cxnLst/>
            <a:rect l="l" t="t" r="r" b="b"/>
            <a:pathLst>
              <a:path w="372745" h="819785">
                <a:moveTo>
                  <a:pt x="0" y="757076"/>
                </a:moveTo>
                <a:lnTo>
                  <a:pt x="38199" y="636321"/>
                </a:lnTo>
                <a:lnTo>
                  <a:pt x="30556" y="582906"/>
                </a:lnTo>
                <a:lnTo>
                  <a:pt x="57295" y="506271"/>
                </a:lnTo>
                <a:lnTo>
                  <a:pt x="89760" y="455178"/>
                </a:lnTo>
                <a:lnTo>
                  <a:pt x="51568" y="406406"/>
                </a:lnTo>
                <a:lnTo>
                  <a:pt x="105037" y="53414"/>
                </a:lnTo>
                <a:lnTo>
                  <a:pt x="179519" y="0"/>
                </a:lnTo>
                <a:lnTo>
                  <a:pt x="286466" y="25551"/>
                </a:lnTo>
                <a:lnTo>
                  <a:pt x="317022" y="99865"/>
                </a:lnTo>
                <a:lnTo>
                  <a:pt x="372408" y="141664"/>
                </a:lnTo>
                <a:lnTo>
                  <a:pt x="366674" y="257778"/>
                </a:lnTo>
                <a:lnTo>
                  <a:pt x="366674" y="411048"/>
                </a:lnTo>
                <a:lnTo>
                  <a:pt x="313205" y="520198"/>
                </a:lnTo>
                <a:lnTo>
                  <a:pt x="313205" y="610769"/>
                </a:lnTo>
                <a:lnTo>
                  <a:pt x="118406" y="610769"/>
                </a:lnTo>
                <a:lnTo>
                  <a:pt x="95494" y="627027"/>
                </a:lnTo>
                <a:lnTo>
                  <a:pt x="103129" y="740819"/>
                </a:lnTo>
                <a:lnTo>
                  <a:pt x="0" y="757076"/>
                </a:lnTo>
                <a:close/>
              </a:path>
              <a:path w="372745" h="819785">
                <a:moveTo>
                  <a:pt x="208167" y="819775"/>
                </a:moveTo>
                <a:lnTo>
                  <a:pt x="150872" y="782618"/>
                </a:lnTo>
                <a:lnTo>
                  <a:pt x="217718" y="629348"/>
                </a:lnTo>
                <a:lnTo>
                  <a:pt x="118406" y="610769"/>
                </a:lnTo>
                <a:lnTo>
                  <a:pt x="313205" y="610769"/>
                </a:lnTo>
                <a:lnTo>
                  <a:pt x="313205" y="643284"/>
                </a:lnTo>
                <a:lnTo>
                  <a:pt x="271187" y="712956"/>
                </a:lnTo>
                <a:lnTo>
                  <a:pt x="297927" y="796554"/>
                </a:lnTo>
                <a:lnTo>
                  <a:pt x="208167" y="819775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7975569" y="3575737"/>
            <a:ext cx="372745" cy="819785"/>
          </a:xfrm>
          <a:custGeom>
            <a:avLst/>
            <a:gdLst/>
            <a:ahLst/>
            <a:cxnLst/>
            <a:rect l="l" t="t" r="r" b="b"/>
            <a:pathLst>
              <a:path w="372745" h="819785">
                <a:moveTo>
                  <a:pt x="51568" y="406406"/>
                </a:moveTo>
                <a:lnTo>
                  <a:pt x="105037" y="53414"/>
                </a:lnTo>
                <a:lnTo>
                  <a:pt x="179519" y="0"/>
                </a:lnTo>
                <a:lnTo>
                  <a:pt x="286466" y="25551"/>
                </a:lnTo>
                <a:lnTo>
                  <a:pt x="317022" y="99865"/>
                </a:lnTo>
                <a:lnTo>
                  <a:pt x="372408" y="141664"/>
                </a:lnTo>
                <a:lnTo>
                  <a:pt x="366674" y="257778"/>
                </a:lnTo>
                <a:lnTo>
                  <a:pt x="366674" y="411048"/>
                </a:lnTo>
                <a:lnTo>
                  <a:pt x="313205" y="520198"/>
                </a:lnTo>
                <a:lnTo>
                  <a:pt x="313205" y="643284"/>
                </a:lnTo>
                <a:lnTo>
                  <a:pt x="271187" y="712956"/>
                </a:lnTo>
                <a:lnTo>
                  <a:pt x="297927" y="796554"/>
                </a:lnTo>
                <a:lnTo>
                  <a:pt x="208167" y="819775"/>
                </a:lnTo>
                <a:lnTo>
                  <a:pt x="150872" y="782618"/>
                </a:lnTo>
                <a:lnTo>
                  <a:pt x="217718" y="629348"/>
                </a:lnTo>
                <a:lnTo>
                  <a:pt x="118406" y="610769"/>
                </a:lnTo>
                <a:lnTo>
                  <a:pt x="95494" y="627027"/>
                </a:lnTo>
                <a:lnTo>
                  <a:pt x="103129" y="740819"/>
                </a:lnTo>
                <a:lnTo>
                  <a:pt x="0" y="757076"/>
                </a:lnTo>
                <a:lnTo>
                  <a:pt x="38199" y="636321"/>
                </a:lnTo>
                <a:lnTo>
                  <a:pt x="30556" y="582906"/>
                </a:lnTo>
                <a:lnTo>
                  <a:pt x="57295" y="506271"/>
                </a:lnTo>
                <a:lnTo>
                  <a:pt x="89760" y="455178"/>
                </a:lnTo>
                <a:lnTo>
                  <a:pt x="51568" y="406406"/>
                </a:lnTo>
                <a:close/>
              </a:path>
            </a:pathLst>
          </a:custGeom>
          <a:ln w="380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/>
          <p:nvPr/>
        </p:nvSpPr>
        <p:spPr>
          <a:xfrm>
            <a:off x="8313673" y="3457300"/>
            <a:ext cx="317500" cy="715645"/>
          </a:xfrm>
          <a:custGeom>
            <a:avLst/>
            <a:gdLst/>
            <a:ahLst/>
            <a:cxnLst/>
            <a:rect l="l" t="t" r="r" b="b"/>
            <a:pathLst>
              <a:path w="317500" h="715644">
                <a:moveTo>
                  <a:pt x="87850" y="715267"/>
                </a:moveTo>
                <a:lnTo>
                  <a:pt x="49651" y="696689"/>
                </a:lnTo>
                <a:lnTo>
                  <a:pt x="76390" y="654890"/>
                </a:lnTo>
                <a:lnTo>
                  <a:pt x="0" y="650247"/>
                </a:lnTo>
                <a:lnTo>
                  <a:pt x="36281" y="568970"/>
                </a:lnTo>
                <a:lnTo>
                  <a:pt x="64929" y="545740"/>
                </a:lnTo>
                <a:lnTo>
                  <a:pt x="32464" y="204363"/>
                </a:lnTo>
                <a:lnTo>
                  <a:pt x="87850" y="58056"/>
                </a:lnTo>
                <a:lnTo>
                  <a:pt x="87850" y="0"/>
                </a:lnTo>
                <a:lnTo>
                  <a:pt x="137503" y="27862"/>
                </a:lnTo>
                <a:lnTo>
                  <a:pt x="217710" y="39478"/>
                </a:lnTo>
                <a:lnTo>
                  <a:pt x="260554" y="39478"/>
                </a:lnTo>
                <a:lnTo>
                  <a:pt x="261635" y="78956"/>
                </a:lnTo>
                <a:lnTo>
                  <a:pt x="317022" y="278677"/>
                </a:lnTo>
                <a:lnTo>
                  <a:pt x="292192" y="438921"/>
                </a:lnTo>
                <a:lnTo>
                  <a:pt x="254001" y="585218"/>
                </a:lnTo>
                <a:lnTo>
                  <a:pt x="267370" y="685083"/>
                </a:lnTo>
                <a:lnTo>
                  <a:pt x="200843" y="710625"/>
                </a:lnTo>
                <a:lnTo>
                  <a:pt x="168058" y="710625"/>
                </a:lnTo>
                <a:lnTo>
                  <a:pt x="87850" y="715267"/>
                </a:lnTo>
                <a:close/>
              </a:path>
              <a:path w="317500" h="715644">
                <a:moveTo>
                  <a:pt x="260554" y="39478"/>
                </a:moveTo>
                <a:lnTo>
                  <a:pt x="217710" y="39478"/>
                </a:lnTo>
                <a:lnTo>
                  <a:pt x="259727" y="9284"/>
                </a:lnTo>
                <a:lnTo>
                  <a:pt x="260554" y="39478"/>
                </a:lnTo>
                <a:close/>
              </a:path>
              <a:path w="317500" h="715644">
                <a:moveTo>
                  <a:pt x="194797" y="712946"/>
                </a:moveTo>
                <a:lnTo>
                  <a:pt x="168058" y="710625"/>
                </a:lnTo>
                <a:lnTo>
                  <a:pt x="200843" y="710625"/>
                </a:lnTo>
                <a:lnTo>
                  <a:pt x="194797" y="71294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8313673" y="3457300"/>
            <a:ext cx="317500" cy="715645"/>
          </a:xfrm>
          <a:custGeom>
            <a:avLst/>
            <a:gdLst/>
            <a:ahLst/>
            <a:cxnLst/>
            <a:rect l="l" t="t" r="r" b="b"/>
            <a:pathLst>
              <a:path w="317500" h="715644">
                <a:moveTo>
                  <a:pt x="32464" y="204363"/>
                </a:moveTo>
                <a:lnTo>
                  <a:pt x="87850" y="58056"/>
                </a:lnTo>
                <a:lnTo>
                  <a:pt x="87850" y="0"/>
                </a:lnTo>
                <a:lnTo>
                  <a:pt x="137503" y="27862"/>
                </a:lnTo>
                <a:lnTo>
                  <a:pt x="217710" y="39478"/>
                </a:lnTo>
                <a:lnTo>
                  <a:pt x="259727" y="9284"/>
                </a:lnTo>
                <a:lnTo>
                  <a:pt x="261635" y="78956"/>
                </a:lnTo>
                <a:lnTo>
                  <a:pt x="317022" y="278677"/>
                </a:lnTo>
                <a:lnTo>
                  <a:pt x="292192" y="438921"/>
                </a:lnTo>
                <a:lnTo>
                  <a:pt x="254001" y="585218"/>
                </a:lnTo>
                <a:lnTo>
                  <a:pt x="267370" y="685083"/>
                </a:lnTo>
                <a:lnTo>
                  <a:pt x="194797" y="712946"/>
                </a:lnTo>
                <a:lnTo>
                  <a:pt x="168058" y="710625"/>
                </a:lnTo>
                <a:lnTo>
                  <a:pt x="87850" y="715267"/>
                </a:lnTo>
                <a:lnTo>
                  <a:pt x="49651" y="696689"/>
                </a:lnTo>
                <a:lnTo>
                  <a:pt x="76390" y="654890"/>
                </a:lnTo>
                <a:lnTo>
                  <a:pt x="0" y="650247"/>
                </a:lnTo>
                <a:lnTo>
                  <a:pt x="36281" y="568970"/>
                </a:lnTo>
                <a:lnTo>
                  <a:pt x="64929" y="545740"/>
                </a:lnTo>
                <a:lnTo>
                  <a:pt x="32464" y="204363"/>
                </a:lnTo>
                <a:close/>
              </a:path>
            </a:pathLst>
          </a:custGeom>
          <a:ln w="2857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4795875" y="4915405"/>
            <a:ext cx="4124960" cy="352425"/>
          </a:xfrm>
          <a:custGeom>
            <a:avLst/>
            <a:gdLst/>
            <a:ahLst/>
            <a:cxnLst/>
            <a:rect l="l" t="t" r="r" b="b"/>
            <a:pathLst>
              <a:path w="4124959" h="352425">
                <a:moveTo>
                  <a:pt x="4124399" y="0"/>
                </a:moveTo>
                <a:lnTo>
                  <a:pt x="4118391" y="40343"/>
                </a:lnTo>
                <a:lnTo>
                  <a:pt x="4101276" y="77378"/>
                </a:lnTo>
                <a:lnTo>
                  <a:pt x="4074421" y="110047"/>
                </a:lnTo>
                <a:lnTo>
                  <a:pt x="4039190" y="137295"/>
                </a:lnTo>
                <a:lnTo>
                  <a:pt x="3996950" y="158066"/>
                </a:lnTo>
                <a:lnTo>
                  <a:pt x="3949066" y="171303"/>
                </a:lnTo>
                <a:lnTo>
                  <a:pt x="3896903" y="175949"/>
                </a:lnTo>
                <a:lnTo>
                  <a:pt x="2289695" y="175949"/>
                </a:lnTo>
                <a:lnTo>
                  <a:pt x="2237533" y="180596"/>
                </a:lnTo>
                <a:lnTo>
                  <a:pt x="2189649" y="193833"/>
                </a:lnTo>
                <a:lnTo>
                  <a:pt x="2147409" y="214604"/>
                </a:lnTo>
                <a:lnTo>
                  <a:pt x="2112178" y="241852"/>
                </a:lnTo>
                <a:lnTo>
                  <a:pt x="2085323" y="274521"/>
                </a:lnTo>
                <a:lnTo>
                  <a:pt x="2068208" y="311556"/>
                </a:lnTo>
                <a:lnTo>
                  <a:pt x="2062199" y="351899"/>
                </a:lnTo>
                <a:lnTo>
                  <a:pt x="2056191" y="311556"/>
                </a:lnTo>
                <a:lnTo>
                  <a:pt x="2039076" y="274521"/>
                </a:lnTo>
                <a:lnTo>
                  <a:pt x="2012221" y="241852"/>
                </a:lnTo>
                <a:lnTo>
                  <a:pt x="1976990" y="214604"/>
                </a:lnTo>
                <a:lnTo>
                  <a:pt x="1934750" y="193833"/>
                </a:lnTo>
                <a:lnTo>
                  <a:pt x="1886866" y="180596"/>
                </a:lnTo>
                <a:lnTo>
                  <a:pt x="18347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/>
          <p:nvPr/>
        </p:nvSpPr>
        <p:spPr>
          <a:xfrm>
            <a:off x="60524" y="4925000"/>
            <a:ext cx="2096135" cy="352425"/>
          </a:xfrm>
          <a:custGeom>
            <a:avLst/>
            <a:gdLst/>
            <a:ahLst/>
            <a:cxnLst/>
            <a:rect l="l" t="t" r="r" b="b"/>
            <a:pathLst>
              <a:path w="2096135" h="352425">
                <a:moveTo>
                  <a:pt x="2095799" y="0"/>
                </a:moveTo>
                <a:lnTo>
                  <a:pt x="2089791" y="40343"/>
                </a:lnTo>
                <a:lnTo>
                  <a:pt x="2072677" y="77378"/>
                </a:lnTo>
                <a:lnTo>
                  <a:pt x="2045821" y="110047"/>
                </a:lnTo>
                <a:lnTo>
                  <a:pt x="2010591" y="137295"/>
                </a:lnTo>
                <a:lnTo>
                  <a:pt x="1968350" y="158066"/>
                </a:lnTo>
                <a:lnTo>
                  <a:pt x="1920466" y="171303"/>
                </a:lnTo>
                <a:lnTo>
                  <a:pt x="1868303" y="175949"/>
                </a:lnTo>
                <a:lnTo>
                  <a:pt x="1275396" y="175949"/>
                </a:lnTo>
                <a:lnTo>
                  <a:pt x="1223233" y="180596"/>
                </a:lnTo>
                <a:lnTo>
                  <a:pt x="1175349" y="193833"/>
                </a:lnTo>
                <a:lnTo>
                  <a:pt x="1133108" y="214604"/>
                </a:lnTo>
                <a:lnTo>
                  <a:pt x="1097878" y="241852"/>
                </a:lnTo>
                <a:lnTo>
                  <a:pt x="1071022" y="274521"/>
                </a:lnTo>
                <a:lnTo>
                  <a:pt x="1053908" y="311556"/>
                </a:lnTo>
                <a:lnTo>
                  <a:pt x="1047899" y="351899"/>
                </a:lnTo>
                <a:lnTo>
                  <a:pt x="1041891" y="311556"/>
                </a:lnTo>
                <a:lnTo>
                  <a:pt x="1024777" y="274521"/>
                </a:lnTo>
                <a:lnTo>
                  <a:pt x="997921" y="241852"/>
                </a:lnTo>
                <a:lnTo>
                  <a:pt x="962691" y="214604"/>
                </a:lnTo>
                <a:lnTo>
                  <a:pt x="920450" y="193833"/>
                </a:lnTo>
                <a:lnTo>
                  <a:pt x="872566" y="180596"/>
                </a:lnTo>
                <a:lnTo>
                  <a:pt x="8204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 txBox="1"/>
          <p:nvPr/>
        </p:nvSpPr>
        <p:spPr>
          <a:xfrm>
            <a:off x="2662589" y="4461915"/>
            <a:ext cx="148209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37160" marR="5080" indent="-125095">
              <a:lnSpc>
                <a:spcPct val="100699"/>
              </a:lnSpc>
              <a:spcBef>
                <a:spcPts val="85"/>
              </a:spcBef>
            </a:pP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GRASS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F1C131"/>
                </a:solidFill>
                <a:latin typeface="Arial"/>
                <a:cs typeface="Arial"/>
              </a:rPr>
              <a:t>CAT</a:t>
            </a:r>
            <a:r>
              <a:rPr sz="1800" spc="-35" dirty="0">
                <a:latin typeface="Arial"/>
                <a:cs typeface="Arial"/>
              </a:rPr>
              <a:t>,  </a:t>
            </a:r>
            <a:r>
              <a:rPr sz="1800" b="1" spc="-5" dirty="0">
                <a:solidFill>
                  <a:srgbClr val="A64D78"/>
                </a:solidFill>
                <a:latin typeface="Arial"/>
                <a:cs typeface="Arial"/>
              </a:rPr>
              <a:t>TREE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A86E7"/>
                </a:solidFill>
                <a:latin typeface="Arial"/>
                <a:cs typeface="Arial"/>
              </a:rPr>
              <a:t>SKY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0"/>
          <p:cNvSpPr txBox="1"/>
          <p:nvPr/>
        </p:nvSpPr>
        <p:spPr>
          <a:xfrm>
            <a:off x="4840964" y="4538115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 </a:t>
            </a: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4A86E7"/>
                </a:solidFill>
                <a:latin typeface="Arial"/>
                <a:cs typeface="Arial"/>
              </a:rPr>
              <a:t>CAT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1"/>
          <p:cNvSpPr txBox="1"/>
          <p:nvPr/>
        </p:nvSpPr>
        <p:spPr>
          <a:xfrm>
            <a:off x="7133790" y="4538115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 </a:t>
            </a:r>
            <a:r>
              <a:rPr sz="1800" b="1" spc="-5" dirty="0">
                <a:solidFill>
                  <a:srgbClr val="6AA84F"/>
                </a:solidFill>
                <a:latin typeface="Arial"/>
                <a:cs typeface="Arial"/>
              </a:rPr>
              <a:t>DOG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4A86E7"/>
                </a:solidFill>
                <a:latin typeface="Arial"/>
                <a:cs typeface="Arial"/>
              </a:rPr>
              <a:t>CAT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2"/>
          <p:cNvSpPr txBox="1"/>
          <p:nvPr/>
        </p:nvSpPr>
        <p:spPr>
          <a:xfrm>
            <a:off x="440502" y="5278472"/>
            <a:ext cx="13493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No </a:t>
            </a:r>
            <a:r>
              <a:rPr sz="1400" dirty="0">
                <a:latin typeface="Arial"/>
                <a:cs typeface="Arial"/>
              </a:rPr>
              <a:t>spatial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extent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6231650" y="5240093"/>
            <a:ext cx="12007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Multiple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Object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4"/>
          <p:cNvSpPr/>
          <p:nvPr/>
        </p:nvSpPr>
        <p:spPr>
          <a:xfrm>
            <a:off x="2383750" y="4923884"/>
            <a:ext cx="2067560" cy="352425"/>
          </a:xfrm>
          <a:custGeom>
            <a:avLst/>
            <a:gdLst/>
            <a:ahLst/>
            <a:cxnLst/>
            <a:rect l="l" t="t" r="r" b="b"/>
            <a:pathLst>
              <a:path w="2067560" h="352425">
                <a:moveTo>
                  <a:pt x="2066999" y="0"/>
                </a:moveTo>
                <a:lnTo>
                  <a:pt x="2060991" y="40343"/>
                </a:lnTo>
                <a:lnTo>
                  <a:pt x="2043877" y="77378"/>
                </a:lnTo>
                <a:lnTo>
                  <a:pt x="2017021" y="110047"/>
                </a:lnTo>
                <a:lnTo>
                  <a:pt x="1981791" y="137295"/>
                </a:lnTo>
                <a:lnTo>
                  <a:pt x="1939550" y="158066"/>
                </a:lnTo>
                <a:lnTo>
                  <a:pt x="1891666" y="171303"/>
                </a:lnTo>
                <a:lnTo>
                  <a:pt x="1839503" y="175949"/>
                </a:lnTo>
                <a:lnTo>
                  <a:pt x="1260996" y="175949"/>
                </a:lnTo>
                <a:lnTo>
                  <a:pt x="1208833" y="180596"/>
                </a:lnTo>
                <a:lnTo>
                  <a:pt x="1160949" y="193833"/>
                </a:lnTo>
                <a:lnTo>
                  <a:pt x="1118708" y="214604"/>
                </a:lnTo>
                <a:lnTo>
                  <a:pt x="1083478" y="241852"/>
                </a:lnTo>
                <a:lnTo>
                  <a:pt x="1056622" y="274521"/>
                </a:lnTo>
                <a:lnTo>
                  <a:pt x="1039508" y="311556"/>
                </a:lnTo>
                <a:lnTo>
                  <a:pt x="1033499" y="351899"/>
                </a:lnTo>
                <a:lnTo>
                  <a:pt x="1027491" y="311556"/>
                </a:lnTo>
                <a:lnTo>
                  <a:pt x="1010377" y="274521"/>
                </a:lnTo>
                <a:lnTo>
                  <a:pt x="983521" y="241852"/>
                </a:lnTo>
                <a:lnTo>
                  <a:pt x="948291" y="214604"/>
                </a:lnTo>
                <a:lnTo>
                  <a:pt x="906050" y="193833"/>
                </a:lnTo>
                <a:lnTo>
                  <a:pt x="858166" y="180596"/>
                </a:lnTo>
                <a:lnTo>
                  <a:pt x="806003" y="175949"/>
                </a:lnTo>
                <a:lnTo>
                  <a:pt x="227496" y="175949"/>
                </a:lnTo>
                <a:lnTo>
                  <a:pt x="175333" y="171303"/>
                </a:lnTo>
                <a:lnTo>
                  <a:pt x="127449" y="158066"/>
                </a:lnTo>
                <a:lnTo>
                  <a:pt x="85208" y="137295"/>
                </a:lnTo>
                <a:lnTo>
                  <a:pt x="49978" y="110047"/>
                </a:lnTo>
                <a:lnTo>
                  <a:pt x="23122" y="77378"/>
                </a:lnTo>
                <a:lnTo>
                  <a:pt x="6008" y="40343"/>
                </a:ln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 txBox="1"/>
          <p:nvPr/>
        </p:nvSpPr>
        <p:spPr>
          <a:xfrm>
            <a:off x="2531924" y="5278472"/>
            <a:ext cx="17437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No objects, just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pixels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27"/>
          <p:cNvSpPr/>
          <p:nvPr/>
        </p:nvSpPr>
        <p:spPr>
          <a:xfrm>
            <a:off x="2301185" y="2642484"/>
            <a:ext cx="2137939" cy="1818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8"/>
          <p:cNvSpPr/>
          <p:nvPr/>
        </p:nvSpPr>
        <p:spPr>
          <a:xfrm>
            <a:off x="2367400" y="3011897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30">
                <a:moveTo>
                  <a:pt x="1637034" y="153281"/>
                </a:moveTo>
                <a:lnTo>
                  <a:pt x="1183464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7034" y="153281"/>
                </a:lnTo>
                <a:close/>
              </a:path>
              <a:path w="1642745" h="1154430">
                <a:moveTo>
                  <a:pt x="1619246" y="333582"/>
                </a:move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4" y="153281"/>
                </a:lnTo>
                <a:lnTo>
                  <a:pt x="1637034" y="153281"/>
                </a:lnTo>
                <a:lnTo>
                  <a:pt x="1632991" y="252451"/>
                </a:lnTo>
                <a:lnTo>
                  <a:pt x="1619246" y="333582"/>
                </a:lnTo>
                <a:close/>
              </a:path>
              <a:path w="1642745" h="1154430">
                <a:moveTo>
                  <a:pt x="110103" y="288501"/>
                </a:moveTo>
                <a:lnTo>
                  <a:pt x="0" y="261457"/>
                </a:lnTo>
                <a:lnTo>
                  <a:pt x="60425" y="190686"/>
                </a:lnTo>
                <a:lnTo>
                  <a:pt x="366968" y="162263"/>
                </a:lnTo>
                <a:lnTo>
                  <a:pt x="697253" y="261457"/>
                </a:lnTo>
                <a:lnTo>
                  <a:pt x="725811" y="270438"/>
                </a:lnTo>
                <a:lnTo>
                  <a:pt x="247700" y="270438"/>
                </a:lnTo>
                <a:lnTo>
                  <a:pt x="110103" y="288501"/>
                </a:lnTo>
                <a:close/>
              </a:path>
              <a:path w="1642745" h="1154430">
                <a:moveTo>
                  <a:pt x="899079" y="937629"/>
                </a:moveTo>
                <a:lnTo>
                  <a:pt x="871585" y="838460"/>
                </a:lnTo>
                <a:lnTo>
                  <a:pt x="825711" y="640122"/>
                </a:lnTo>
                <a:lnTo>
                  <a:pt x="807330" y="486814"/>
                </a:lnTo>
                <a:lnTo>
                  <a:pt x="642188" y="387670"/>
                </a:lnTo>
                <a:lnTo>
                  <a:pt x="394487" y="306513"/>
                </a:lnTo>
                <a:lnTo>
                  <a:pt x="247700" y="270438"/>
                </a:lnTo>
                <a:lnTo>
                  <a:pt x="725811" y="270438"/>
                </a:lnTo>
                <a:lnTo>
                  <a:pt x="926599" y="333582"/>
                </a:lnTo>
                <a:lnTo>
                  <a:pt x="1619246" y="333582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38248" y="721253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63557" y="919567"/>
                </a:lnTo>
                <a:lnTo>
                  <a:pt x="1027537" y="919567"/>
                </a:lnTo>
                <a:lnTo>
                  <a:pt x="899079" y="937629"/>
                </a:lnTo>
                <a:close/>
              </a:path>
              <a:path w="1642745" h="1154430">
                <a:moveTo>
                  <a:pt x="1550458" y="946636"/>
                </a:moveTo>
                <a:lnTo>
                  <a:pt x="1422000" y="883517"/>
                </a:lnTo>
                <a:lnTo>
                  <a:pt x="1458709" y="721253"/>
                </a:lnTo>
                <a:lnTo>
                  <a:pt x="1638248" y="721253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close/>
              </a:path>
              <a:path w="1642745" h="1154430">
                <a:moveTo>
                  <a:pt x="1211009" y="1154005"/>
                </a:moveTo>
                <a:lnTo>
                  <a:pt x="1082551" y="1063843"/>
                </a:lnTo>
                <a:lnTo>
                  <a:pt x="1027537" y="919567"/>
                </a:lnTo>
                <a:lnTo>
                  <a:pt x="1263557" y="919567"/>
                </a:lnTo>
                <a:lnTo>
                  <a:pt x="1288563" y="987051"/>
                </a:lnTo>
                <a:lnTo>
                  <a:pt x="1284377" y="1090887"/>
                </a:lnTo>
                <a:lnTo>
                  <a:pt x="1211009" y="11540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9"/>
          <p:cNvSpPr/>
          <p:nvPr/>
        </p:nvSpPr>
        <p:spPr>
          <a:xfrm>
            <a:off x="2367400" y="3011897"/>
            <a:ext cx="1642745" cy="1154430"/>
          </a:xfrm>
          <a:custGeom>
            <a:avLst/>
            <a:gdLst/>
            <a:ahLst/>
            <a:cxnLst/>
            <a:rect l="l" t="t" r="r" b="b"/>
            <a:pathLst>
              <a:path w="1642745" h="1154430">
                <a:moveTo>
                  <a:pt x="60425" y="190686"/>
                </a:moveTo>
                <a:lnTo>
                  <a:pt x="366968" y="162263"/>
                </a:lnTo>
                <a:lnTo>
                  <a:pt x="697253" y="261457"/>
                </a:lnTo>
                <a:lnTo>
                  <a:pt x="926599" y="333582"/>
                </a:lnTo>
                <a:lnTo>
                  <a:pt x="1009182" y="306513"/>
                </a:lnTo>
                <a:lnTo>
                  <a:pt x="972473" y="153281"/>
                </a:lnTo>
                <a:lnTo>
                  <a:pt x="972473" y="36075"/>
                </a:lnTo>
                <a:lnTo>
                  <a:pt x="1027537" y="27043"/>
                </a:lnTo>
                <a:lnTo>
                  <a:pt x="1183464" y="153281"/>
                </a:lnTo>
                <a:lnTo>
                  <a:pt x="1431164" y="135244"/>
                </a:lnTo>
                <a:lnTo>
                  <a:pt x="1577952" y="0"/>
                </a:lnTo>
                <a:lnTo>
                  <a:pt x="1642181" y="27043"/>
                </a:lnTo>
                <a:lnTo>
                  <a:pt x="1632991" y="252451"/>
                </a:lnTo>
                <a:lnTo>
                  <a:pt x="1596332" y="468827"/>
                </a:lnTo>
                <a:lnTo>
                  <a:pt x="1559597" y="540927"/>
                </a:lnTo>
                <a:lnTo>
                  <a:pt x="1623826" y="622084"/>
                </a:lnTo>
                <a:lnTo>
                  <a:pt x="1642181" y="748297"/>
                </a:lnTo>
                <a:lnTo>
                  <a:pt x="1642181" y="856473"/>
                </a:lnTo>
                <a:lnTo>
                  <a:pt x="1550458" y="946636"/>
                </a:lnTo>
                <a:lnTo>
                  <a:pt x="1422000" y="883517"/>
                </a:lnTo>
                <a:lnTo>
                  <a:pt x="1458709" y="721253"/>
                </a:lnTo>
                <a:lnTo>
                  <a:pt x="1357770" y="784372"/>
                </a:lnTo>
                <a:lnTo>
                  <a:pt x="1238502" y="820422"/>
                </a:lnTo>
                <a:lnTo>
                  <a:pt x="1256883" y="901554"/>
                </a:lnTo>
                <a:lnTo>
                  <a:pt x="1288563" y="987051"/>
                </a:lnTo>
                <a:lnTo>
                  <a:pt x="1284377" y="1090887"/>
                </a:lnTo>
                <a:lnTo>
                  <a:pt x="1211009" y="1154005"/>
                </a:lnTo>
                <a:lnTo>
                  <a:pt x="1082551" y="1063843"/>
                </a:lnTo>
                <a:lnTo>
                  <a:pt x="1027537" y="919567"/>
                </a:lnTo>
                <a:lnTo>
                  <a:pt x="899079" y="937629"/>
                </a:lnTo>
                <a:lnTo>
                  <a:pt x="871585" y="838460"/>
                </a:lnTo>
                <a:lnTo>
                  <a:pt x="825711" y="640122"/>
                </a:lnTo>
                <a:lnTo>
                  <a:pt x="807330" y="486814"/>
                </a:lnTo>
                <a:lnTo>
                  <a:pt x="642188" y="387670"/>
                </a:lnTo>
                <a:lnTo>
                  <a:pt x="394487" y="306513"/>
                </a:lnTo>
                <a:lnTo>
                  <a:pt x="247700" y="270438"/>
                </a:lnTo>
                <a:lnTo>
                  <a:pt x="110103" y="288501"/>
                </a:lnTo>
                <a:lnTo>
                  <a:pt x="0" y="261457"/>
                </a:lnTo>
              </a:path>
            </a:pathLst>
          </a:custGeom>
          <a:ln w="38099">
            <a:solidFill>
              <a:srgbClr val="FFD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0"/>
          <p:cNvSpPr/>
          <p:nvPr/>
        </p:nvSpPr>
        <p:spPr>
          <a:xfrm>
            <a:off x="2310024" y="3308122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4">
                <a:moveTo>
                  <a:pt x="2124328" y="695042"/>
                </a:move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2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373" y="86347"/>
                </a:lnTo>
                <a:lnTo>
                  <a:pt x="2124328" y="695042"/>
                </a:lnTo>
                <a:close/>
              </a:path>
              <a:path w="2132965" h="1138554">
                <a:moveTo>
                  <a:pt x="2132373" y="86347"/>
                </a:moveTo>
                <a:lnTo>
                  <a:pt x="1873677" y="86347"/>
                </a:lnTo>
                <a:lnTo>
                  <a:pt x="2132770" y="56329"/>
                </a:lnTo>
                <a:lnTo>
                  <a:pt x="2132373" y="86347"/>
                </a:lnTo>
                <a:close/>
              </a:path>
              <a:path w="2132965" h="1138554">
                <a:moveTo>
                  <a:pt x="2118472" y="1138097"/>
                </a:moveTo>
                <a:lnTo>
                  <a:pt x="0" y="1138097"/>
                </a:lnTo>
                <a:lnTo>
                  <a:pt x="0" y="200293"/>
                </a:lnTo>
                <a:lnTo>
                  <a:pt x="710923" y="115403"/>
                </a:lnTo>
                <a:lnTo>
                  <a:pt x="839524" y="240932"/>
                </a:lnTo>
                <a:lnTo>
                  <a:pt x="914552" y="643379"/>
                </a:lnTo>
                <a:lnTo>
                  <a:pt x="1077444" y="643379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2121839" y="883381"/>
                </a:lnTo>
                <a:lnTo>
                  <a:pt x="2118472" y="1138097"/>
                </a:lnTo>
                <a:close/>
              </a:path>
              <a:path w="2132965" h="1138554">
                <a:moveTo>
                  <a:pt x="2121839" y="883381"/>
                </a:move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5" y="632293"/>
                </a:lnTo>
                <a:lnTo>
                  <a:pt x="1343248" y="554753"/>
                </a:lnTo>
                <a:lnTo>
                  <a:pt x="1471850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2124328" y="695042"/>
                </a:lnTo>
                <a:lnTo>
                  <a:pt x="2121839" y="883381"/>
                </a:lnTo>
                <a:close/>
              </a:path>
              <a:path w="2132965" h="1138554">
                <a:moveTo>
                  <a:pt x="1077444" y="643379"/>
                </a:moveTo>
                <a:lnTo>
                  <a:pt x="914552" y="643379"/>
                </a:lnTo>
                <a:lnTo>
                  <a:pt x="1077269" y="642852"/>
                </a:lnTo>
                <a:lnTo>
                  <a:pt x="1077444" y="643379"/>
                </a:lnTo>
                <a:close/>
              </a:path>
            </a:pathLst>
          </a:custGeom>
          <a:solidFill>
            <a:srgbClr val="6AA8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1"/>
          <p:cNvSpPr/>
          <p:nvPr/>
        </p:nvSpPr>
        <p:spPr>
          <a:xfrm>
            <a:off x="2310025" y="3308122"/>
            <a:ext cx="2132965" cy="1138555"/>
          </a:xfrm>
          <a:custGeom>
            <a:avLst/>
            <a:gdLst/>
            <a:ahLst/>
            <a:cxnLst/>
            <a:rect l="l" t="t" r="r" b="b"/>
            <a:pathLst>
              <a:path w="2132965" h="1138554">
                <a:moveTo>
                  <a:pt x="0" y="200293"/>
                </a:moveTo>
                <a:lnTo>
                  <a:pt x="710923" y="115403"/>
                </a:lnTo>
                <a:lnTo>
                  <a:pt x="839524" y="240932"/>
                </a:lnTo>
                <a:lnTo>
                  <a:pt x="914552" y="643379"/>
                </a:lnTo>
                <a:lnTo>
                  <a:pt x="1077269" y="642852"/>
                </a:lnTo>
                <a:lnTo>
                  <a:pt x="1128892" y="798445"/>
                </a:lnTo>
                <a:lnTo>
                  <a:pt x="1236070" y="883381"/>
                </a:lnTo>
                <a:lnTo>
                  <a:pt x="1364672" y="850123"/>
                </a:lnTo>
                <a:lnTo>
                  <a:pt x="1375399" y="739371"/>
                </a:lnTo>
                <a:lnTo>
                  <a:pt x="1353945" y="632293"/>
                </a:lnTo>
                <a:lnTo>
                  <a:pt x="1343248" y="554753"/>
                </a:lnTo>
                <a:lnTo>
                  <a:pt x="1471850" y="499369"/>
                </a:lnTo>
                <a:lnTo>
                  <a:pt x="1446856" y="624897"/>
                </a:lnTo>
                <a:lnTo>
                  <a:pt x="1618319" y="695042"/>
                </a:lnTo>
                <a:lnTo>
                  <a:pt x="1743380" y="580600"/>
                </a:lnTo>
                <a:lnTo>
                  <a:pt x="1750506" y="429224"/>
                </a:lnTo>
                <a:lnTo>
                  <a:pt x="1661196" y="240932"/>
                </a:lnTo>
                <a:lnTo>
                  <a:pt x="1710554" y="0"/>
                </a:lnTo>
                <a:lnTo>
                  <a:pt x="1839831" y="4620"/>
                </a:lnTo>
                <a:lnTo>
                  <a:pt x="1873677" y="86347"/>
                </a:lnTo>
                <a:lnTo>
                  <a:pt x="2132770" y="56329"/>
                </a:lnTo>
                <a:lnTo>
                  <a:pt x="2118472" y="1138097"/>
                </a:lnTo>
                <a:lnTo>
                  <a:pt x="0" y="1138097"/>
                </a:lnTo>
                <a:lnTo>
                  <a:pt x="0" y="200293"/>
                </a:lnTo>
                <a:close/>
              </a:path>
            </a:pathLst>
          </a:custGeom>
          <a:ln w="38099">
            <a:solidFill>
              <a:srgbClr val="6AA8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2"/>
          <p:cNvSpPr/>
          <p:nvPr/>
        </p:nvSpPr>
        <p:spPr>
          <a:xfrm>
            <a:off x="2306449" y="2685097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1047401" y="358118"/>
                </a:move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5" y="73819"/>
                </a:lnTo>
                <a:lnTo>
                  <a:pt x="2129169" y="0"/>
                </a:lnTo>
                <a:lnTo>
                  <a:pt x="2124181" y="306456"/>
                </a:lnTo>
                <a:lnTo>
                  <a:pt x="1607592" y="306456"/>
                </a:lnTo>
                <a:lnTo>
                  <a:pt x="1581925" y="332303"/>
                </a:lnTo>
                <a:lnTo>
                  <a:pt x="1068177" y="332303"/>
                </a:lnTo>
                <a:lnTo>
                  <a:pt x="1047401" y="358118"/>
                </a:lnTo>
                <a:close/>
              </a:path>
              <a:path w="2129790" h="794385">
                <a:moveTo>
                  <a:pt x="2118472" y="657194"/>
                </a:move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2124181" y="306456"/>
                </a:lnTo>
                <a:lnTo>
                  <a:pt x="2118472" y="657194"/>
                </a:lnTo>
                <a:close/>
              </a:path>
              <a:path w="2129790" h="794385">
                <a:moveTo>
                  <a:pt x="0" y="793793"/>
                </a:move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47401" y="358118"/>
                </a:lnTo>
                <a:lnTo>
                  <a:pt x="1004102" y="411921"/>
                </a:lnTo>
                <a:lnTo>
                  <a:pt x="1014616" y="47259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27218" y="638728"/>
                </a:lnTo>
                <a:lnTo>
                  <a:pt x="639481" y="723649"/>
                </a:lnTo>
                <a:lnTo>
                  <a:pt x="0" y="793793"/>
                </a:lnTo>
                <a:close/>
              </a:path>
              <a:path w="2129790" h="794385">
                <a:moveTo>
                  <a:pt x="1264650" y="454125"/>
                </a:moveTo>
                <a:lnTo>
                  <a:pt x="1114595" y="343342"/>
                </a:lnTo>
                <a:lnTo>
                  <a:pt x="1068177" y="332303"/>
                </a:lnTo>
                <a:lnTo>
                  <a:pt x="1581925" y="332303"/>
                </a:lnTo>
                <a:lnTo>
                  <a:pt x="1468279" y="446745"/>
                </a:lnTo>
                <a:lnTo>
                  <a:pt x="1264650" y="454125"/>
                </a:lnTo>
                <a:close/>
              </a:path>
              <a:path w="2129790" h="794385">
                <a:moveTo>
                  <a:pt x="985994" y="627642"/>
                </a:moveTo>
                <a:lnTo>
                  <a:pt x="450119" y="472592"/>
                </a:lnTo>
                <a:lnTo>
                  <a:pt x="1014616" y="472592"/>
                </a:lnTo>
                <a:lnTo>
                  <a:pt x="1039568" y="616571"/>
                </a:lnTo>
                <a:lnTo>
                  <a:pt x="985994" y="627642"/>
                </a:lnTo>
                <a:close/>
              </a:path>
              <a:path w="2129790" h="794385">
                <a:moveTo>
                  <a:pt x="327218" y="638728"/>
                </a:moveTo>
                <a:lnTo>
                  <a:pt x="164352" y="638728"/>
                </a:lnTo>
                <a:lnTo>
                  <a:pt x="300079" y="631347"/>
                </a:lnTo>
                <a:lnTo>
                  <a:pt x="327218" y="638728"/>
                </a:lnTo>
                <a:close/>
              </a:path>
            </a:pathLst>
          </a:custGeom>
          <a:solidFill>
            <a:srgbClr val="C17A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3"/>
          <p:cNvSpPr/>
          <p:nvPr/>
        </p:nvSpPr>
        <p:spPr>
          <a:xfrm>
            <a:off x="2306449" y="2685097"/>
            <a:ext cx="2129790" cy="794385"/>
          </a:xfrm>
          <a:custGeom>
            <a:avLst/>
            <a:gdLst/>
            <a:ahLst/>
            <a:cxnLst/>
            <a:rect l="l" t="t" r="r" b="b"/>
            <a:pathLst>
              <a:path w="2129790" h="794385">
                <a:moveTo>
                  <a:pt x="639481" y="723649"/>
                </a:moveTo>
                <a:lnTo>
                  <a:pt x="0" y="793793"/>
                </a:lnTo>
                <a:lnTo>
                  <a:pt x="3570" y="457831"/>
                </a:lnTo>
                <a:lnTo>
                  <a:pt x="489426" y="402432"/>
                </a:lnTo>
                <a:lnTo>
                  <a:pt x="687474" y="325573"/>
                </a:lnTo>
                <a:lnTo>
                  <a:pt x="914552" y="358118"/>
                </a:lnTo>
                <a:lnTo>
                  <a:pt x="1075319" y="306456"/>
                </a:lnTo>
                <a:lnTo>
                  <a:pt x="1721926" y="121853"/>
                </a:lnTo>
                <a:lnTo>
                  <a:pt x="1918429" y="103371"/>
                </a:lnTo>
                <a:lnTo>
                  <a:pt x="2011295" y="73819"/>
                </a:lnTo>
                <a:lnTo>
                  <a:pt x="2129169" y="0"/>
                </a:lnTo>
                <a:lnTo>
                  <a:pt x="2118472" y="657194"/>
                </a:lnTo>
                <a:lnTo>
                  <a:pt x="1886279" y="657194"/>
                </a:lnTo>
                <a:lnTo>
                  <a:pt x="1871981" y="612881"/>
                </a:lnTo>
                <a:lnTo>
                  <a:pt x="1723727" y="594229"/>
                </a:lnTo>
                <a:lnTo>
                  <a:pt x="1725497" y="354444"/>
                </a:lnTo>
                <a:lnTo>
                  <a:pt x="1607592" y="306456"/>
                </a:lnTo>
                <a:lnTo>
                  <a:pt x="1468279" y="446745"/>
                </a:lnTo>
                <a:lnTo>
                  <a:pt x="1264650" y="454125"/>
                </a:lnTo>
                <a:lnTo>
                  <a:pt x="1114595" y="343342"/>
                </a:lnTo>
                <a:lnTo>
                  <a:pt x="1068177" y="332303"/>
                </a:lnTo>
                <a:lnTo>
                  <a:pt x="1004102" y="411921"/>
                </a:lnTo>
                <a:lnTo>
                  <a:pt x="1039568" y="616571"/>
                </a:lnTo>
                <a:lnTo>
                  <a:pt x="985994" y="627642"/>
                </a:lnTo>
                <a:lnTo>
                  <a:pt x="450119" y="472592"/>
                </a:lnTo>
                <a:lnTo>
                  <a:pt x="117904" y="491043"/>
                </a:lnTo>
                <a:lnTo>
                  <a:pt x="24994" y="590755"/>
                </a:lnTo>
                <a:lnTo>
                  <a:pt x="164352" y="638728"/>
                </a:lnTo>
                <a:lnTo>
                  <a:pt x="300079" y="631347"/>
                </a:lnTo>
                <a:lnTo>
                  <a:pt x="639481" y="723649"/>
                </a:lnTo>
                <a:close/>
              </a:path>
            </a:pathLst>
          </a:custGeom>
          <a:ln w="38099">
            <a:solidFill>
              <a:srgbClr val="C17A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4"/>
          <p:cNvSpPr/>
          <p:nvPr/>
        </p:nvSpPr>
        <p:spPr>
          <a:xfrm>
            <a:off x="2313592" y="2644476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1" y="103387"/>
                </a:lnTo>
                <a:lnTo>
                  <a:pt x="1679064" y="136614"/>
                </a:lnTo>
                <a:lnTo>
                  <a:pt x="1010490" y="332287"/>
                </a:lnTo>
                <a:lnTo>
                  <a:pt x="678772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  <a:path w="2111375" h="480060">
                <a:moveTo>
                  <a:pt x="871690" y="372910"/>
                </a:moveTo>
                <a:lnTo>
                  <a:pt x="678772" y="332287"/>
                </a:lnTo>
                <a:lnTo>
                  <a:pt x="1010490" y="332287"/>
                </a:lnTo>
                <a:lnTo>
                  <a:pt x="871690" y="372910"/>
                </a:lnTo>
                <a:close/>
              </a:path>
            </a:pathLst>
          </a:custGeom>
          <a:solidFill>
            <a:srgbClr val="4A86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5"/>
          <p:cNvSpPr/>
          <p:nvPr/>
        </p:nvSpPr>
        <p:spPr>
          <a:xfrm>
            <a:off x="2313592" y="2644476"/>
            <a:ext cx="2111375" cy="480059"/>
          </a:xfrm>
          <a:custGeom>
            <a:avLst/>
            <a:gdLst/>
            <a:ahLst/>
            <a:cxnLst/>
            <a:rect l="l" t="t" r="r" b="b"/>
            <a:pathLst>
              <a:path w="2111375" h="480060">
                <a:moveTo>
                  <a:pt x="0" y="479972"/>
                </a:moveTo>
                <a:lnTo>
                  <a:pt x="0" y="0"/>
                </a:lnTo>
                <a:lnTo>
                  <a:pt x="2111331" y="7380"/>
                </a:lnTo>
                <a:lnTo>
                  <a:pt x="1961291" y="103387"/>
                </a:lnTo>
                <a:lnTo>
                  <a:pt x="1679064" y="136614"/>
                </a:lnTo>
                <a:lnTo>
                  <a:pt x="871690" y="372910"/>
                </a:lnTo>
                <a:lnTo>
                  <a:pt x="678772" y="332287"/>
                </a:lnTo>
                <a:lnTo>
                  <a:pt x="464417" y="420898"/>
                </a:lnTo>
                <a:lnTo>
                  <a:pt x="0" y="479972"/>
                </a:lnTo>
                <a:close/>
              </a:path>
            </a:pathLst>
          </a:custGeom>
          <a:ln w="28574">
            <a:solidFill>
              <a:srgbClr val="4A8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2019-20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109</a:t>
            </a:fld>
            <a:endParaRPr lang="en-US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50535" y="1906330"/>
            <a:ext cx="7693873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9725" indent="-1597025">
              <a:spcBef>
                <a:spcPts val="100"/>
              </a:spcBef>
            </a:pPr>
            <a:r>
              <a:rPr lang="en-US" sz="2800" spc="-5" dirty="0" smtClean="0">
                <a:solidFill>
                  <a:srgbClr val="000000"/>
                </a:solidFill>
              </a:rPr>
              <a:t>Next</a:t>
            </a:r>
            <a:r>
              <a:rPr sz="2800" spc="-5" dirty="0" smtClean="0">
                <a:solidFill>
                  <a:srgbClr val="000000"/>
                </a:solidFill>
              </a:rPr>
              <a:t> </a:t>
            </a:r>
            <a:r>
              <a:rPr sz="2800" spc="-25" dirty="0">
                <a:solidFill>
                  <a:srgbClr val="000000"/>
                </a:solidFill>
              </a:rPr>
              <a:t>Time: </a:t>
            </a:r>
            <a:r>
              <a:rPr sz="2800" spc="-5" dirty="0">
                <a:solidFill>
                  <a:srgbClr val="000000"/>
                </a:solidFill>
              </a:rPr>
              <a:t>Generative</a:t>
            </a:r>
            <a:r>
              <a:rPr sz="2800" spc="-125" dirty="0">
                <a:solidFill>
                  <a:srgbClr val="000000"/>
                </a:solidFill>
              </a:rPr>
              <a:t> </a:t>
            </a:r>
            <a:r>
              <a:rPr sz="2800" dirty="0" smtClean="0">
                <a:solidFill>
                  <a:srgbClr val="000000"/>
                </a:solidFill>
              </a:rPr>
              <a:t>Models</a:t>
            </a:r>
            <a:r>
              <a:rPr lang="en-US" sz="2800" dirty="0" smtClean="0">
                <a:solidFill>
                  <a:srgbClr val="000000"/>
                </a:solidFill>
              </a:rPr>
              <a:t>, </a:t>
            </a:r>
            <a:br>
              <a:rPr lang="en-US" sz="2800" dirty="0" smtClean="0">
                <a:solidFill>
                  <a:srgbClr val="000000"/>
                </a:solidFill>
              </a:rPr>
            </a:br>
            <a:r>
              <a:rPr lang="sk-SK" sz="2800" spc="-5" dirty="0" smtClean="0">
                <a:solidFill>
                  <a:srgbClr val="000000"/>
                </a:solidFill>
              </a:rPr>
              <a:t>Generative Adversarial  Networks (GANs)</a:t>
            </a:r>
            <a:endParaRPr sz="2800" spc="-5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7801</TotalTime>
  <Words>5747</Words>
  <Application>Microsoft Office PowerPoint</Application>
  <PresentationFormat>On-screen Show (4:3)</PresentationFormat>
  <Paragraphs>1116</Paragraphs>
  <Slides>109</Slides>
  <Notes>1</Notes>
  <HiddenSlides>6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10" baseType="lpstr">
      <vt:lpstr>Flow</vt:lpstr>
      <vt:lpstr>Neurónové siete  pre počítačové videnie šk.r. 2019-20</vt:lpstr>
      <vt:lpstr>So far: Image Classification</vt:lpstr>
      <vt:lpstr>Computer Vision Tasks</vt:lpstr>
      <vt:lpstr>Semantic Segmentation</vt:lpstr>
      <vt:lpstr>Semantic Segmentation</vt:lpstr>
      <vt:lpstr>Semantic Segmentation Idea: Sliding Window</vt:lpstr>
      <vt:lpstr>Semantic Segmentation Idea: Sliding Window</vt:lpstr>
      <vt:lpstr>Semantic Segmentation Idea: Fully Convolutional</vt:lpstr>
      <vt:lpstr>Semantic Segmentation Idea: Fully Convolutional</vt:lpstr>
      <vt:lpstr>Semantic Segmentation Idea: Fully Convolutional</vt:lpstr>
      <vt:lpstr>Semantic Segmentation Idea: Fully Convolutional</vt:lpstr>
      <vt:lpstr>In-Network upsampling: “Unpooling”</vt:lpstr>
      <vt:lpstr>In-Network upsampling: “Max Unpooling”</vt:lpstr>
      <vt:lpstr>Learnable Upsampling: Transpose Convolution</vt:lpstr>
      <vt:lpstr>Learnable Upsampling: Transpose Convolution</vt:lpstr>
      <vt:lpstr>Learnable Upsampling: Transpose Convolution</vt:lpstr>
      <vt:lpstr>Learnable Upsampling: Transpose Convolution</vt:lpstr>
      <vt:lpstr>Learnable Upsampling: Transpose Convolution</vt:lpstr>
      <vt:lpstr>Learnable Upsampling: Transpose Convolution</vt:lpstr>
      <vt:lpstr>Learnable Upsampling: Transpose Convolution</vt:lpstr>
      <vt:lpstr>Learnable Upsampling: Transpose Convolution</vt:lpstr>
      <vt:lpstr>Learnable Upsampling: Transpose Convolution</vt:lpstr>
      <vt:lpstr>Learnable Upsampling: Transpose Convolution</vt:lpstr>
      <vt:lpstr>Learnable Upsampling: Transpose Convolution</vt:lpstr>
      <vt:lpstr>Slide 25</vt:lpstr>
      <vt:lpstr>Convolution as Matrix Multiplication (1D Example)</vt:lpstr>
      <vt:lpstr>Convolution as Matrix Multiplication (1D Example)</vt:lpstr>
      <vt:lpstr>Convolution as Matrix Multiplication (1D Example)</vt:lpstr>
      <vt:lpstr>Convolution as Matrix Multiplication (1D Example)</vt:lpstr>
      <vt:lpstr>Semantic Segmentation Idea: Fully Convolutional</vt:lpstr>
      <vt:lpstr>Object Detection</vt:lpstr>
      <vt:lpstr>Object Detection: Impact of Deep Learning</vt:lpstr>
      <vt:lpstr>Object Detection: Single Object (Classification + Localization)</vt:lpstr>
      <vt:lpstr>Object Detection: Single Object (Classification + Localization)</vt:lpstr>
      <vt:lpstr>Object Detection: Single Object (Classification + Localization)</vt:lpstr>
      <vt:lpstr>Object Detection: Single Object (Classification + Localization)</vt:lpstr>
      <vt:lpstr>Slide 37</vt:lpstr>
      <vt:lpstr>Each image needs a  different number of outputs!</vt:lpstr>
      <vt:lpstr>Object Detection: Multiple Objects</vt:lpstr>
      <vt:lpstr>Object Detection: Multiple Objects</vt:lpstr>
      <vt:lpstr>Object Detection: Multiple Objects</vt:lpstr>
      <vt:lpstr>Object Detection: Multiple Objects</vt:lpstr>
      <vt:lpstr>Object Detection: Multiple Objects</vt:lpstr>
      <vt:lpstr>Region Proposals: Selective Search</vt:lpstr>
      <vt:lpstr> R-CNN</vt:lpstr>
      <vt:lpstr> R-CNN</vt:lpstr>
      <vt:lpstr> R-CNN</vt:lpstr>
      <vt:lpstr> R-CNN</vt:lpstr>
      <vt:lpstr> R-CNN</vt:lpstr>
      <vt:lpstr> R-CNN</vt:lpstr>
      <vt:lpstr> R-CNN</vt:lpstr>
      <vt:lpstr>“Slow” R-CNN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Cropping Features: RoI Pool</vt:lpstr>
      <vt:lpstr>Cropping Features: RoI Pool</vt:lpstr>
      <vt:lpstr>Cropping Features: RoI Pool</vt:lpstr>
      <vt:lpstr>Cropping Features: RoI Pool</vt:lpstr>
      <vt:lpstr>Cropping Features: RoI Pool</vt:lpstr>
      <vt:lpstr>Cropping Features: RoI Pool</vt:lpstr>
      <vt:lpstr>Cropping Features: RoI Align</vt:lpstr>
      <vt:lpstr>Cropping Features: RoI Align</vt:lpstr>
      <vt:lpstr>Cropping Features: RoI Align</vt:lpstr>
      <vt:lpstr>Cropping Features: RoI Align</vt:lpstr>
      <vt:lpstr>Cropping Features: RoI Align</vt:lpstr>
      <vt:lpstr>R-CNN vs Fast R-CNN</vt:lpstr>
      <vt:lpstr>R-CNN vs Fast R-CNN</vt:lpstr>
      <vt:lpstr>Faster R-CNN: Make CNN do proposals!</vt:lpstr>
      <vt:lpstr>Region Proposal Network</vt:lpstr>
      <vt:lpstr>Region Proposal Network</vt:lpstr>
      <vt:lpstr>Region Proposal Network</vt:lpstr>
      <vt:lpstr>Region Proposal Network</vt:lpstr>
      <vt:lpstr>Region Proposal Network</vt:lpstr>
      <vt:lpstr>Region Proposal Network</vt:lpstr>
      <vt:lpstr>Faster R-CNN: Make CNN do proposals!</vt:lpstr>
      <vt:lpstr>Faster R-CNN: Make CNN do proposals!</vt:lpstr>
      <vt:lpstr>Faster R-CNN: Make CNN do proposals!</vt:lpstr>
      <vt:lpstr>Faster R-CNN: Make CNN do proposals!</vt:lpstr>
      <vt:lpstr>Faster R-CNN: Make CNN do proposals!</vt:lpstr>
      <vt:lpstr>Single-Stage Object Detectors: YOLO / SSD / RetinaNet</vt:lpstr>
      <vt:lpstr>Object Detection: Lots of variables ...</vt:lpstr>
      <vt:lpstr>Instance Segmentation</vt:lpstr>
      <vt:lpstr>Object Detection:  Faster R-CNN</vt:lpstr>
      <vt:lpstr>Instance Segmentation:  Mask R-CNN</vt:lpstr>
      <vt:lpstr>Mask R-CNN</vt:lpstr>
      <vt:lpstr>Mask R-CNN: Example Mask Training Targets</vt:lpstr>
      <vt:lpstr>Mask R-CNN: Example Mask Training Targets</vt:lpstr>
      <vt:lpstr>Mask R-CNN: Example Mask Training Targets</vt:lpstr>
      <vt:lpstr>Mask R-CNN: Example Mask Training Targets</vt:lpstr>
      <vt:lpstr>Mask R-CNN: Very Good Results!</vt:lpstr>
      <vt:lpstr>Mask R-CNN  Also does pose</vt:lpstr>
      <vt:lpstr>Open Source Frameworks</vt:lpstr>
      <vt:lpstr>Computer Vision Tasks</vt:lpstr>
      <vt:lpstr>Beyond 2D Object Detection...</vt:lpstr>
      <vt:lpstr>Object Detection + Captioning = Dense Captioning</vt:lpstr>
      <vt:lpstr>Aside: Object Detection + Captioning = Dense Captioning</vt:lpstr>
      <vt:lpstr>Objects + Relationships = Scene Graphs</vt:lpstr>
      <vt:lpstr>Scene Graph Prediction</vt:lpstr>
      <vt:lpstr>3D Object Detection</vt:lpstr>
      <vt:lpstr>3D Object Detection: Simple Camera Model</vt:lpstr>
      <vt:lpstr>Slide 106</vt:lpstr>
      <vt:lpstr>3D Shape Prediction</vt:lpstr>
      <vt:lpstr>Recap: Lots of computer vision tasks!</vt:lpstr>
      <vt:lpstr>Next Time: Generative Models,  Generative Adversarial  Networks (GANs)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zuzana</cp:lastModifiedBy>
  <cp:revision>573</cp:revision>
  <dcterms:created xsi:type="dcterms:W3CDTF">2015-07-27T05:27:08Z</dcterms:created>
  <dcterms:modified xsi:type="dcterms:W3CDTF">2019-11-19T11:32:41Z</dcterms:modified>
</cp:coreProperties>
</file>